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12537" r:id="rId2"/>
    <p:sldId id="12611" r:id="rId3"/>
    <p:sldId id="12635" r:id="rId4"/>
    <p:sldId id="12587" r:id="rId5"/>
    <p:sldId id="12561" r:id="rId6"/>
    <p:sldId id="12630" r:id="rId7"/>
    <p:sldId id="12631" r:id="rId8"/>
    <p:sldId id="12632" r:id="rId9"/>
    <p:sldId id="12637" r:id="rId10"/>
    <p:sldId id="12633" r:id="rId11"/>
    <p:sldId id="12593" r:id="rId12"/>
    <p:sldId id="12608" r:id="rId13"/>
    <p:sldId id="12636" r:id="rId14"/>
    <p:sldId id="12621" r:id="rId15"/>
    <p:sldId id="12647" r:id="rId16"/>
    <p:sldId id="12648" r:id="rId17"/>
    <p:sldId id="12623" r:id="rId18"/>
    <p:sldId id="12653" r:id="rId19"/>
    <p:sldId id="12654" r:id="rId20"/>
    <p:sldId id="12659" r:id="rId21"/>
    <p:sldId id="12656" r:id="rId22"/>
    <p:sldId id="12657" r:id="rId23"/>
    <p:sldId id="12616" r:id="rId24"/>
    <p:sldId id="12624" r:id="rId25"/>
    <p:sldId id="12658" r:id="rId26"/>
    <p:sldId id="12651" r:id="rId27"/>
    <p:sldId id="12652" r:id="rId28"/>
    <p:sldId id="12539" r:id="rId2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5" userDrawn="1">
          <p15:clr>
            <a:srgbClr val="A4A3A4"/>
          </p15:clr>
        </p15:guide>
        <p15:guide id="5" orient="horz" pos="3702" userDrawn="1">
          <p15:clr>
            <a:srgbClr val="A4A3A4"/>
          </p15:clr>
        </p15:guide>
        <p15:guide id="6" orient="horz" pos="3803" userDrawn="1">
          <p15:clr>
            <a:srgbClr val="A4A3A4"/>
          </p15:clr>
        </p15:guide>
        <p15:guide id="7" orient="horz" pos="4037" userDrawn="1">
          <p15:clr>
            <a:srgbClr val="A4A3A4"/>
          </p15:clr>
        </p15:guide>
        <p15:guide id="8" pos="390" userDrawn="1">
          <p15:clr>
            <a:srgbClr val="A4A3A4"/>
          </p15:clr>
        </p15:guide>
        <p15:guide id="9" pos="5354" userDrawn="1">
          <p15:clr>
            <a:srgbClr val="A4A3A4"/>
          </p15:clr>
        </p15:guide>
        <p15:guide id="10" pos="5606" userDrawn="1">
          <p15:clr>
            <a:srgbClr val="A4A3A4"/>
          </p15:clr>
        </p15:guide>
        <p15:guide id="11" pos="59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7679B62A-1C92-1318-9C0A-A485E2FEF9AC}" name="Fact check" initials="HD" userId="Fact check" providerId="None"/>
  <p188:author id="{D213FE9D-EF59-FC93-CB86-33805B90D06E}" name="donohue" initials="HD" userId="donohue" providerId="None"/>
  <p188:author id="{FFD76ABB-30A8-FE08-8A54-B54208B01D95}"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BDD7EE"/>
    <a:srgbClr val="374068"/>
    <a:srgbClr val="FFFFFF"/>
    <a:srgbClr val="F9F8FA"/>
    <a:srgbClr val="FCF7F6"/>
    <a:srgbClr val="FFFCF8"/>
    <a:srgbClr val="F6FAF9"/>
    <a:srgbClr val="FDF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115" autoAdjust="0"/>
    <p:restoredTop sz="95442" autoAdjust="0"/>
  </p:normalViewPr>
  <p:slideViewPr>
    <p:cSldViewPr snapToObjects="1">
      <p:cViewPr>
        <p:scale>
          <a:sx n="100" d="100"/>
          <a:sy n="100" d="100"/>
        </p:scale>
        <p:origin x="96" y="96"/>
      </p:cViewPr>
      <p:guideLst>
        <p:guide orient="horz" pos="2160"/>
        <p:guide pos="3840"/>
        <p:guide pos="1906"/>
        <p:guide orient="horz" pos="3475"/>
        <p:guide orient="horz" pos="3702"/>
        <p:guide orient="horz" pos="3803"/>
        <p:guide orient="horz" pos="4037"/>
        <p:guide pos="390"/>
        <p:guide pos="5354"/>
        <p:guide pos="5606"/>
        <p:guide pos="591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lumMod val="40000"/>
                <a:lumOff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5645-A943-AC8B-2432D9FF041A}"/>
                </c:ext>
              </c:extLst>
            </c:dLbl>
            <c:dLbl>
              <c:idx val="3"/>
              <c:delete val="1"/>
              <c:extLst>
                <c:ext xmlns:c15="http://schemas.microsoft.com/office/drawing/2012/chart" uri="{CE6537A1-D6FC-4f65-9D91-7224C49458BB}"/>
                <c:ext xmlns:c16="http://schemas.microsoft.com/office/drawing/2014/chart" uri="{C3380CC4-5D6E-409C-BE32-E72D297353CC}">
                  <c16:uniqueId val="{00000002-5645-A943-AC8B-2432D9FF041A}"/>
                </c:ext>
              </c:extLst>
            </c:dLbl>
            <c:dLbl>
              <c:idx val="6"/>
              <c:delete val="1"/>
              <c:extLst>
                <c:ext xmlns:c15="http://schemas.microsoft.com/office/drawing/2012/chart" uri="{CE6537A1-D6FC-4f65-9D91-7224C49458BB}"/>
                <c:ext xmlns:c16="http://schemas.microsoft.com/office/drawing/2014/chart" uri="{C3380CC4-5D6E-409C-BE32-E72D297353CC}">
                  <c16:uniqueId val="{00000005-5645-A943-AC8B-2432D9FF041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Sheet1!$A$2:$A$18</c:f>
              <c:numCache>
                <c:formatCode>General</c:formatCode>
                <c:ptCount val="17"/>
              </c:numCache>
            </c:numRef>
          </c:cat>
          <c:val>
            <c:numRef>
              <c:f>Sheet1!$B$2:$B$18</c:f>
              <c:numCache>
                <c:formatCode>General</c:formatCode>
                <c:ptCount val="17"/>
                <c:pt idx="0">
                  <c:v>10</c:v>
                </c:pt>
                <c:pt idx="1">
                  <c:v>8</c:v>
                </c:pt>
                <c:pt idx="2">
                  <c:v>8</c:v>
                </c:pt>
                <c:pt idx="3">
                  <c:v>8</c:v>
                </c:pt>
                <c:pt idx="4">
                  <c:v>8</c:v>
                </c:pt>
                <c:pt idx="5">
                  <c:v>5</c:v>
                </c:pt>
                <c:pt idx="6">
                  <c:v>8</c:v>
                </c:pt>
                <c:pt idx="7">
                  <c:v>8</c:v>
                </c:pt>
                <c:pt idx="8">
                  <c:v>5</c:v>
                </c:pt>
                <c:pt idx="9">
                  <c:v>18</c:v>
                </c:pt>
                <c:pt idx="10">
                  <c:v>8</c:v>
                </c:pt>
                <c:pt idx="11">
                  <c:v>8</c:v>
                </c:pt>
                <c:pt idx="12">
                  <c:v>5</c:v>
                </c:pt>
                <c:pt idx="13">
                  <c:v>15</c:v>
                </c:pt>
                <c:pt idx="14">
                  <c:v>10</c:v>
                </c:pt>
                <c:pt idx="15">
                  <c:v>44</c:v>
                </c:pt>
                <c:pt idx="16">
                  <c:v>54</c:v>
                </c:pt>
              </c:numCache>
            </c:numRef>
          </c:val>
          <c:extLst>
            <c:ext xmlns:c16="http://schemas.microsoft.com/office/drawing/2014/chart" uri="{C3380CC4-5D6E-409C-BE32-E72D297353CC}">
              <c16:uniqueId val="{0000000F-5645-A943-AC8B-2432D9FF041A}"/>
            </c:ext>
          </c:extLst>
        </c:ser>
        <c:ser>
          <c:idx val="1"/>
          <c:order val="1"/>
          <c:tx>
            <c:strRef>
              <c:f>Sheet1!$C$1</c:f>
              <c:strCache>
                <c:ptCount val="1"/>
                <c:pt idx="0">
                  <c:v>Series 2</c:v>
                </c:pt>
              </c:strCache>
            </c:strRef>
          </c:tx>
          <c:spPr>
            <a:solidFill>
              <a:schemeClr val="accent1">
                <a:lumMod val="60000"/>
                <a:lumOff val="4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5-5645-A943-AC8B-2432D9FF041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numCache>
            </c:numRef>
          </c:cat>
          <c:val>
            <c:numRef>
              <c:f>Sheet1!$C$2:$C$18</c:f>
              <c:numCache>
                <c:formatCode>General</c:formatCode>
                <c:ptCount val="17"/>
                <c:pt idx="0">
                  <c:v>8</c:v>
                </c:pt>
                <c:pt idx="1">
                  <c:v>8</c:v>
                </c:pt>
                <c:pt idx="2">
                  <c:v>0</c:v>
                </c:pt>
                <c:pt idx="3">
                  <c:v>3</c:v>
                </c:pt>
                <c:pt idx="4">
                  <c:v>3</c:v>
                </c:pt>
                <c:pt idx="5">
                  <c:v>3</c:v>
                </c:pt>
                <c:pt idx="7">
                  <c:v>5</c:v>
                </c:pt>
                <c:pt idx="8">
                  <c:v>5</c:v>
                </c:pt>
                <c:pt idx="10">
                  <c:v>3</c:v>
                </c:pt>
                <c:pt idx="11">
                  <c:v>5</c:v>
                </c:pt>
                <c:pt idx="12">
                  <c:v>5</c:v>
                </c:pt>
                <c:pt idx="13">
                  <c:v>8</c:v>
                </c:pt>
                <c:pt idx="14">
                  <c:v>8</c:v>
                </c:pt>
                <c:pt idx="15">
                  <c:v>13</c:v>
                </c:pt>
                <c:pt idx="16">
                  <c:v>26</c:v>
                </c:pt>
              </c:numCache>
            </c:numRef>
          </c:val>
          <c:extLst>
            <c:ext xmlns:c16="http://schemas.microsoft.com/office/drawing/2014/chart" uri="{C3380CC4-5D6E-409C-BE32-E72D297353CC}">
              <c16:uniqueId val="{00000013-5645-A943-AC8B-2432D9FF041A}"/>
            </c:ext>
          </c:extLst>
        </c:ser>
        <c:ser>
          <c:idx val="2"/>
          <c:order val="2"/>
          <c:tx>
            <c:strRef>
              <c:f>Sheet1!$D$1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numCache>
            </c:numRef>
          </c:cat>
          <c:val>
            <c:numRef>
              <c:f>Sheet1!$D$2:$D$18</c:f>
              <c:numCache>
                <c:formatCode>General</c:formatCode>
                <c:ptCount val="17"/>
                <c:pt idx="5">
                  <c:v>3</c:v>
                </c:pt>
                <c:pt idx="7">
                  <c:v>3</c:v>
                </c:pt>
                <c:pt idx="9">
                  <c:v>3</c:v>
                </c:pt>
                <c:pt idx="10">
                  <c:v>10</c:v>
                </c:pt>
                <c:pt idx="11">
                  <c:v>8</c:v>
                </c:pt>
                <c:pt idx="12">
                  <c:v>5</c:v>
                </c:pt>
                <c:pt idx="16">
                  <c:v>3</c:v>
                </c:pt>
              </c:numCache>
            </c:numRef>
          </c:val>
          <c:extLst>
            <c:ext xmlns:c16="http://schemas.microsoft.com/office/drawing/2014/chart" uri="{C3380CC4-5D6E-409C-BE32-E72D297353CC}">
              <c16:uniqueId val="{00000014-5645-A943-AC8B-2432D9FF041A}"/>
            </c:ext>
          </c:extLst>
        </c:ser>
        <c:dLbls>
          <c:showLegendKey val="0"/>
          <c:showVal val="0"/>
          <c:showCatName val="0"/>
          <c:showSerName val="0"/>
          <c:showPercent val="0"/>
          <c:showBubbleSize val="0"/>
        </c:dLbls>
        <c:gapWidth val="10"/>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dLbl>
              <c:idx val="0"/>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9E8B-E94B-9F24-92B0FE1E00B1}"/>
                </c:ext>
              </c:extLst>
            </c:dLbl>
            <c:dLbl>
              <c:idx val="1"/>
              <c:delete val="1"/>
              <c:extLst>
                <c:ext xmlns:c15="http://schemas.microsoft.com/office/drawing/2012/chart" uri="{CE6537A1-D6FC-4f65-9D91-7224C49458BB}"/>
                <c:ext xmlns:c16="http://schemas.microsoft.com/office/drawing/2014/chart" uri="{C3380CC4-5D6E-409C-BE32-E72D297353CC}">
                  <c16:uniqueId val="{00000001-5645-A943-AC8B-2432D9FF041A}"/>
                </c:ext>
              </c:extLst>
            </c:dLbl>
            <c:dLbl>
              <c:idx val="2"/>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E8B-E94B-9F24-92B0FE1E00B1}"/>
                </c:ext>
              </c:extLst>
            </c:dLbl>
            <c:dLbl>
              <c:idx val="3"/>
              <c:delete val="1"/>
              <c:extLst>
                <c:ext xmlns:c15="http://schemas.microsoft.com/office/drawing/2012/chart" uri="{CE6537A1-D6FC-4f65-9D91-7224C49458BB}"/>
                <c:ext xmlns:c16="http://schemas.microsoft.com/office/drawing/2014/chart" uri="{C3380CC4-5D6E-409C-BE32-E72D297353CC}">
                  <c16:uniqueId val="{00000002-5645-A943-AC8B-2432D9FF041A}"/>
                </c:ext>
              </c:extLst>
            </c:dLbl>
            <c:dLbl>
              <c:idx val="4"/>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9E8B-E94B-9F24-92B0FE1E00B1}"/>
                </c:ext>
              </c:extLst>
            </c:dLbl>
            <c:dLbl>
              <c:idx val="5"/>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E8B-E94B-9F24-92B0FE1E00B1}"/>
                </c:ext>
              </c:extLst>
            </c:dLbl>
            <c:dLbl>
              <c:idx val="6"/>
              <c:delete val="1"/>
              <c:extLst>
                <c:ext xmlns:c15="http://schemas.microsoft.com/office/drawing/2012/chart" uri="{CE6537A1-D6FC-4f65-9D91-7224C49458BB}"/>
                <c:ext xmlns:c16="http://schemas.microsoft.com/office/drawing/2014/chart" uri="{C3380CC4-5D6E-409C-BE32-E72D297353CC}">
                  <c16:uniqueId val="{00000005-5645-A943-AC8B-2432D9FF041A}"/>
                </c:ext>
              </c:extLst>
            </c:dLbl>
            <c:dLbl>
              <c:idx val="7"/>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9E8B-E94B-9F24-92B0FE1E00B1}"/>
                </c:ext>
              </c:extLst>
            </c:dLbl>
            <c:dLbl>
              <c:idx val="8"/>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9E8B-E94B-9F24-92B0FE1E00B1}"/>
                </c:ext>
              </c:extLst>
            </c:dLbl>
            <c:dLbl>
              <c:idx val="9"/>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E8B-E94B-9F24-92B0FE1E00B1}"/>
                </c:ext>
              </c:extLst>
            </c:dLbl>
            <c:dLbl>
              <c:idx val="10"/>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9E8B-E94B-9F24-92B0FE1E00B1}"/>
                </c:ext>
              </c:extLst>
            </c:dLbl>
            <c:dLbl>
              <c:idx val="11"/>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9E8B-E94B-9F24-92B0FE1E00B1}"/>
                </c:ext>
              </c:extLst>
            </c:dLbl>
            <c:dLbl>
              <c:idx val="12"/>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E8B-E94B-9F24-92B0FE1E00B1}"/>
                </c:ext>
              </c:extLst>
            </c:dLbl>
            <c:dLbl>
              <c:idx val="13"/>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E8B-E94B-9F24-92B0FE1E00B1}"/>
                </c:ext>
              </c:extLst>
            </c:dLbl>
            <c:dLbl>
              <c:idx val="14"/>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E8B-E94B-9F24-92B0FE1E00B1}"/>
                </c:ext>
              </c:extLst>
            </c:dLbl>
            <c:dLbl>
              <c:idx val="15"/>
              <c:tx>
                <c:rich>
                  <a:bodyPr/>
                  <a:lstStyle/>
                  <a:p>
                    <a:r>
                      <a:rPr lang="en-US" dirty="0"/>
                      <a:t>41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E8B-E94B-9F24-92B0FE1E00B1}"/>
                </c:ext>
              </c:extLst>
            </c:dLbl>
            <c:dLbl>
              <c:idx val="16"/>
              <c:tx>
                <c:rich>
                  <a:bodyPr/>
                  <a:lstStyle/>
                  <a:p>
                    <a:r>
                      <a:rPr lang="en-US" dirty="0"/>
                      <a:t>26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E8B-E94B-9F24-92B0FE1E00B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Sheet1!$A$2:$A$18</c:f>
              <c:numCache>
                <c:formatCode>General</c:formatCode>
                <c:ptCount val="17"/>
              </c:numCache>
            </c:numRef>
          </c:cat>
          <c:val>
            <c:numRef>
              <c:f>Sheet1!$B$2:$B$18</c:f>
              <c:numCache>
                <c:formatCode>General</c:formatCode>
                <c:ptCount val="17"/>
                <c:pt idx="0">
                  <c:v>-4</c:v>
                </c:pt>
                <c:pt idx="1">
                  <c:v>-3</c:v>
                </c:pt>
                <c:pt idx="2">
                  <c:v>-10</c:v>
                </c:pt>
                <c:pt idx="3">
                  <c:v>-6</c:v>
                </c:pt>
                <c:pt idx="4">
                  <c:v>-10</c:v>
                </c:pt>
                <c:pt idx="5">
                  <c:v>-14</c:v>
                </c:pt>
                <c:pt idx="6">
                  <c:v>-15</c:v>
                </c:pt>
                <c:pt idx="7">
                  <c:v>-11</c:v>
                </c:pt>
                <c:pt idx="8">
                  <c:v>-15</c:v>
                </c:pt>
                <c:pt idx="9">
                  <c:v>-7</c:v>
                </c:pt>
                <c:pt idx="10">
                  <c:v>-11</c:v>
                </c:pt>
                <c:pt idx="11">
                  <c:v>-10</c:v>
                </c:pt>
                <c:pt idx="12">
                  <c:v>-11</c:v>
                </c:pt>
                <c:pt idx="13">
                  <c:v>-14</c:v>
                </c:pt>
                <c:pt idx="14">
                  <c:v>-14</c:v>
                </c:pt>
                <c:pt idx="15">
                  <c:v>-41</c:v>
                </c:pt>
                <c:pt idx="16">
                  <c:v>-26</c:v>
                </c:pt>
              </c:numCache>
            </c:numRef>
          </c:val>
          <c:extLst>
            <c:ext xmlns:c16="http://schemas.microsoft.com/office/drawing/2014/chart" uri="{C3380CC4-5D6E-409C-BE32-E72D297353CC}">
              <c16:uniqueId val="{0000000F-5645-A943-AC8B-2432D9FF041A}"/>
            </c:ext>
          </c:extLst>
        </c:ser>
        <c:ser>
          <c:idx val="1"/>
          <c:order val="1"/>
          <c:tx>
            <c:strRef>
              <c:f>Sheet1!$C$1</c:f>
              <c:strCache>
                <c:ptCount val="1"/>
                <c:pt idx="0">
                  <c:v>Series 2</c:v>
                </c:pt>
              </c:strCache>
            </c:strRef>
          </c:tx>
          <c:spPr>
            <a:solidFill>
              <a:schemeClr val="tx2">
                <a:lumMod val="60000"/>
                <a:lumOff val="40000"/>
              </a:schemeClr>
            </a:solidFill>
            <a:ln>
              <a:noFill/>
            </a:ln>
            <a:effectLst/>
          </c:spPr>
          <c:invertIfNegative val="0"/>
          <c:dLbls>
            <c:dLbl>
              <c:idx val="0"/>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E8B-E94B-9F24-92B0FE1E00B1}"/>
                </c:ext>
              </c:extLst>
            </c:dLbl>
            <c:dLbl>
              <c:idx val="1"/>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E8B-E94B-9F24-92B0FE1E00B1}"/>
                </c:ext>
              </c:extLst>
            </c:dLbl>
            <c:dLbl>
              <c:idx val="2"/>
              <c:delete val="1"/>
              <c:extLst>
                <c:ext xmlns:c15="http://schemas.microsoft.com/office/drawing/2012/chart" uri="{CE6537A1-D6FC-4f65-9D91-7224C49458BB}"/>
                <c:ext xmlns:c16="http://schemas.microsoft.com/office/drawing/2014/chart" uri="{C3380CC4-5D6E-409C-BE32-E72D297353CC}">
                  <c16:uniqueId val="{00000015-5645-A943-AC8B-2432D9FF041A}"/>
                </c:ext>
              </c:extLst>
            </c:dLbl>
            <c:dLbl>
              <c:idx val="3"/>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9E8B-E94B-9F24-92B0FE1E00B1}"/>
                </c:ext>
              </c:extLst>
            </c:dLbl>
            <c:dLbl>
              <c:idx val="4"/>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9E8B-E94B-9F24-92B0FE1E00B1}"/>
                </c:ext>
              </c:extLst>
            </c:dLbl>
            <c:dLbl>
              <c:idx val="5"/>
              <c:delete val="1"/>
              <c:extLst>
                <c:ext xmlns:c15="http://schemas.microsoft.com/office/drawing/2012/chart" uri="{CE6537A1-D6FC-4f65-9D91-7224C49458BB}"/>
                <c:ext xmlns:c16="http://schemas.microsoft.com/office/drawing/2014/chart" uri="{C3380CC4-5D6E-409C-BE32-E72D297353CC}">
                  <c16:uniqueId val="{0000000F-9E8B-E94B-9F24-92B0FE1E00B1}"/>
                </c:ext>
              </c:extLst>
            </c:dLbl>
            <c:dLbl>
              <c:idx val="6"/>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E8B-E94B-9F24-92B0FE1E00B1}"/>
                </c:ext>
              </c:extLst>
            </c:dLbl>
            <c:dLbl>
              <c:idx val="7"/>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9E8B-E94B-9F24-92B0FE1E00B1}"/>
                </c:ext>
              </c:extLst>
            </c:dLbl>
            <c:dLbl>
              <c:idx val="8"/>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9E8B-E94B-9F24-92B0FE1E00B1}"/>
                </c:ext>
              </c:extLst>
            </c:dLbl>
            <c:dLbl>
              <c:idx val="9"/>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9E8B-E94B-9F24-92B0FE1E00B1}"/>
                </c:ext>
              </c:extLst>
            </c:dLbl>
            <c:dLbl>
              <c:idx val="10"/>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9E8B-E94B-9F24-92B0FE1E00B1}"/>
                </c:ext>
              </c:extLst>
            </c:dLbl>
            <c:dLbl>
              <c:idx val="11"/>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9E8B-E94B-9F24-92B0FE1E00B1}"/>
                </c:ext>
              </c:extLst>
            </c:dLbl>
            <c:dLbl>
              <c:idx val="12"/>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9E8B-E94B-9F24-92B0FE1E00B1}"/>
                </c:ext>
              </c:extLst>
            </c:dLbl>
            <c:dLbl>
              <c:idx val="13"/>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9E8B-E94B-9F24-92B0FE1E00B1}"/>
                </c:ext>
              </c:extLst>
            </c:dLbl>
            <c:dLbl>
              <c:idx val="14"/>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E8B-E94B-9F24-92B0FE1E00B1}"/>
                </c:ext>
              </c:extLst>
            </c:dLbl>
            <c:dLbl>
              <c:idx val="15"/>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E8B-E94B-9F24-92B0FE1E00B1}"/>
                </c:ext>
              </c:extLst>
            </c:dLbl>
            <c:dLbl>
              <c:idx val="16"/>
              <c:tx>
                <c:rich>
                  <a:bodyPr/>
                  <a:lstStyle/>
                  <a:p>
                    <a:r>
                      <a:rPr lang="en-US" dirty="0"/>
                      <a:t>35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E8B-E94B-9F24-92B0FE1E00B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numCache>
            </c:numRef>
          </c:cat>
          <c:val>
            <c:numRef>
              <c:f>Sheet1!$C$2:$C$18</c:f>
              <c:numCache>
                <c:formatCode>General</c:formatCode>
                <c:ptCount val="17"/>
                <c:pt idx="0">
                  <c:v>-3</c:v>
                </c:pt>
                <c:pt idx="1">
                  <c:v>-7</c:v>
                </c:pt>
                <c:pt idx="2">
                  <c:v>-5</c:v>
                </c:pt>
                <c:pt idx="3">
                  <c:v>-5</c:v>
                </c:pt>
                <c:pt idx="4">
                  <c:v>-4</c:v>
                </c:pt>
                <c:pt idx="5">
                  <c:v>-1</c:v>
                </c:pt>
                <c:pt idx="6">
                  <c:v>-3</c:v>
                </c:pt>
                <c:pt idx="7">
                  <c:v>-3</c:v>
                </c:pt>
                <c:pt idx="8">
                  <c:v>-3</c:v>
                </c:pt>
                <c:pt idx="9">
                  <c:v>-5</c:v>
                </c:pt>
                <c:pt idx="10">
                  <c:v>-1</c:v>
                </c:pt>
                <c:pt idx="11">
                  <c:v>-1</c:v>
                </c:pt>
                <c:pt idx="12">
                  <c:v>-5</c:v>
                </c:pt>
                <c:pt idx="13">
                  <c:v>-4</c:v>
                </c:pt>
                <c:pt idx="14">
                  <c:v>-11</c:v>
                </c:pt>
                <c:pt idx="15">
                  <c:v>-9</c:v>
                </c:pt>
                <c:pt idx="16">
                  <c:v>-35</c:v>
                </c:pt>
              </c:numCache>
            </c:numRef>
          </c:val>
          <c:extLst>
            <c:ext xmlns:c16="http://schemas.microsoft.com/office/drawing/2014/chart" uri="{C3380CC4-5D6E-409C-BE32-E72D297353CC}">
              <c16:uniqueId val="{00000013-5645-A943-AC8B-2432D9FF041A}"/>
            </c:ext>
          </c:extLst>
        </c:ser>
        <c:ser>
          <c:idx val="2"/>
          <c:order val="2"/>
          <c:tx>
            <c:strRef>
              <c:f>Sheet1!$D$1</c:f>
              <c:strCache>
                <c:ptCount val="1"/>
                <c:pt idx="0">
                  <c:v>Series 3</c:v>
                </c:pt>
              </c:strCache>
            </c:strRef>
          </c:tx>
          <c:spPr>
            <a:solidFill>
              <a:schemeClr val="tx2"/>
            </a:solidFill>
            <a:ln>
              <a:noFill/>
            </a:ln>
            <a:effectLst/>
          </c:spPr>
          <c:invertIfNegative val="0"/>
          <c:dLbls>
            <c:dLbl>
              <c:idx val="3"/>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E8B-E94B-9F24-92B0FE1E00B1}"/>
                </c:ext>
              </c:extLst>
            </c:dLbl>
            <c:dLbl>
              <c:idx val="4"/>
              <c:delete val="1"/>
              <c:extLst>
                <c:ext xmlns:c15="http://schemas.microsoft.com/office/drawing/2012/chart" uri="{CE6537A1-D6FC-4f65-9D91-7224C49458BB}"/>
                <c:ext xmlns:c16="http://schemas.microsoft.com/office/drawing/2014/chart" uri="{C3380CC4-5D6E-409C-BE32-E72D297353CC}">
                  <c16:uniqueId val="{0000000E-9E8B-E94B-9F24-92B0FE1E00B1}"/>
                </c:ext>
              </c:extLst>
            </c:dLbl>
            <c:dLbl>
              <c:idx val="5"/>
              <c:layout>
                <c:manualLayout>
                  <c:x val="0"/>
                  <c:y val="7.5759603666158745E-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9E8B-E94B-9F24-92B0FE1E00B1}"/>
                </c:ext>
              </c:extLst>
            </c:dLbl>
            <c:dLbl>
              <c:idx val="7"/>
              <c:delete val="1"/>
              <c:extLst>
                <c:ext xmlns:c15="http://schemas.microsoft.com/office/drawing/2012/chart" uri="{CE6537A1-D6FC-4f65-9D91-7224C49458BB}"/>
                <c:ext xmlns:c16="http://schemas.microsoft.com/office/drawing/2014/chart" uri="{C3380CC4-5D6E-409C-BE32-E72D297353CC}">
                  <c16:uniqueId val="{0000001E-9E8B-E94B-9F24-92B0FE1E00B1}"/>
                </c:ext>
              </c:extLst>
            </c:dLbl>
            <c:dLbl>
              <c:idx val="9"/>
              <c:delete val="1"/>
              <c:extLst>
                <c:ext xmlns:c15="http://schemas.microsoft.com/office/drawing/2012/chart" uri="{CE6537A1-D6FC-4f65-9D91-7224C49458BB}"/>
                <c:ext xmlns:c16="http://schemas.microsoft.com/office/drawing/2014/chart" uri="{C3380CC4-5D6E-409C-BE32-E72D297353CC}">
                  <c16:uniqueId val="{00000019-9E8B-E94B-9F24-92B0FE1E00B1}"/>
                </c:ext>
              </c:extLst>
            </c:dLbl>
            <c:dLbl>
              <c:idx val="10"/>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9E8B-E94B-9F24-92B0FE1E00B1}"/>
                </c:ext>
              </c:extLst>
            </c:dLbl>
            <c:dLbl>
              <c:idx val="11"/>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9E8B-E94B-9F24-92B0FE1E00B1}"/>
                </c:ext>
              </c:extLst>
            </c:dLbl>
            <c:dLbl>
              <c:idx val="12"/>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9E8B-E94B-9F24-92B0FE1E00B1}"/>
                </c:ext>
              </c:extLst>
            </c:dLbl>
            <c:dLbl>
              <c:idx val="13"/>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9E8B-E94B-9F24-92B0FE1E00B1}"/>
                </c:ext>
              </c:extLst>
            </c:dLbl>
            <c:dLbl>
              <c:idx val="16"/>
              <c:tx>
                <c:rich>
                  <a:bodyPr/>
                  <a:lstStyle/>
                  <a:p>
                    <a:r>
                      <a:rPr lang="en-US" dirty="0"/>
                      <a:t>24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E8B-E94B-9F24-92B0FE1E00B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numCache>
            </c:numRef>
          </c:cat>
          <c:val>
            <c:numRef>
              <c:f>Sheet1!$D$2:$D$18</c:f>
              <c:numCache>
                <c:formatCode>General</c:formatCode>
                <c:ptCount val="17"/>
                <c:pt idx="3">
                  <c:v>-4</c:v>
                </c:pt>
                <c:pt idx="4">
                  <c:v>-3</c:v>
                </c:pt>
                <c:pt idx="5">
                  <c:v>-1</c:v>
                </c:pt>
                <c:pt idx="7">
                  <c:v>-1</c:v>
                </c:pt>
                <c:pt idx="9">
                  <c:v>-1</c:v>
                </c:pt>
                <c:pt idx="10">
                  <c:v>-4</c:v>
                </c:pt>
                <c:pt idx="11">
                  <c:v>-5</c:v>
                </c:pt>
                <c:pt idx="12">
                  <c:v>-3</c:v>
                </c:pt>
                <c:pt idx="13">
                  <c:v>-1</c:v>
                </c:pt>
                <c:pt idx="16">
                  <c:v>-24</c:v>
                </c:pt>
              </c:numCache>
            </c:numRef>
          </c:val>
          <c:extLst>
            <c:ext xmlns:c16="http://schemas.microsoft.com/office/drawing/2014/chart" uri="{C3380CC4-5D6E-409C-BE32-E72D297353CC}">
              <c16:uniqueId val="{00000014-5645-A943-AC8B-2432D9FF041A}"/>
            </c:ext>
          </c:extLst>
        </c:ser>
        <c:dLbls>
          <c:showLegendKey val="0"/>
          <c:showVal val="0"/>
          <c:showCatName val="0"/>
          <c:showSerName val="0"/>
          <c:showPercent val="0"/>
          <c:showBubbleSize val="0"/>
        </c:dLbls>
        <c:gapWidth val="10"/>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81AD-4F53-B385-57EF7E77813B}"/>
                </c:ext>
              </c:extLst>
            </c:dLbl>
            <c:dLbl>
              <c:idx val="2"/>
              <c:layout>
                <c:manualLayout>
                  <c:x val="-2.5739419287286628E-2"/>
                  <c:y val="-"/>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1</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1AD-4F53-B385-57EF7E77813B}"/>
                </c:ext>
              </c:extLst>
            </c:dLbl>
            <c:dLbl>
              <c:idx val="3"/>
              <c:delete val="1"/>
              <c:extLst>
                <c:ext xmlns:c15="http://schemas.microsoft.com/office/drawing/2012/chart" uri="{CE6537A1-D6FC-4f65-9D91-7224C49458BB}"/>
                <c:ext xmlns:c16="http://schemas.microsoft.com/office/drawing/2014/chart" uri="{C3380CC4-5D6E-409C-BE32-E72D297353CC}">
                  <c16:uniqueId val="{00000002-81AD-4F53-B385-57EF7E77813B}"/>
                </c:ext>
              </c:extLst>
            </c:dLbl>
            <c:dLbl>
              <c:idx val="5"/>
              <c:layout>
                <c:manualLayout>
                  <c:x val="-2.5739419287286628E-2"/>
                  <c:y val="-"/>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1</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1AD-4F53-B385-57EF7E77813B}"/>
                </c:ext>
              </c:extLst>
            </c:dLbl>
            <c:dLbl>
              <c:idx val="6"/>
              <c:delete val="1"/>
              <c:extLst>
                <c:ext xmlns:c15="http://schemas.microsoft.com/office/drawing/2012/chart" uri="{CE6537A1-D6FC-4f65-9D91-7224C49458BB}"/>
                <c:ext xmlns:c16="http://schemas.microsoft.com/office/drawing/2014/chart" uri="{C3380CC4-5D6E-409C-BE32-E72D297353CC}">
                  <c16:uniqueId val="{00000004-81AD-4F53-B385-57EF7E77813B}"/>
                </c:ext>
              </c:extLst>
            </c:dLbl>
            <c:dLbl>
              <c:idx val="7"/>
              <c:layout>
                <c:manualLayout>
                  <c:x val="-4.50439837527516E-2"/>
                  <c:y val="6.4143131104015573E-3"/>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6</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1AD-4F53-B385-57EF7E77813B}"/>
                </c:ext>
              </c:extLst>
            </c:dLbl>
            <c:dLbl>
              <c:idx val="8"/>
              <c:layout>
                <c:manualLayout>
                  <c:x val="-3.8609128930930062E-2"/>
                  <c:y val="5.8797190948512673E-17"/>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7</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1AD-4F53-B385-57EF7E77813B}"/>
                </c:ext>
              </c:extLst>
            </c:dLbl>
            <c:dLbl>
              <c:idx val="9"/>
              <c:layout>
                <c:manualLayout>
                  <c:x val="-2.8956846698197456E-2"/>
                  <c:y val="3.2071565552007786E-3"/>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4</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1AD-4F53-B385-57EF7E77813B}"/>
                </c:ext>
              </c:extLst>
            </c:dLbl>
            <c:dLbl>
              <c:idx val="11"/>
              <c:layout>
                <c:manualLayout>
                  <c:x val="-1.9304564465464972E-2"/>
                  <c:y val="-"/>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1</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1AD-4F53-B385-57EF7E77813B}"/>
                </c:ext>
              </c:extLst>
            </c:dLbl>
            <c:dLbl>
              <c:idx val="13"/>
              <c:layout>
                <c:manualLayout>
                  <c:x val="-8.6870540094592483E-2"/>
                  <c:y val="3.2071565552007496E-3"/>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14</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1AD-4F53-B385-57EF7E77813B}"/>
                </c:ext>
              </c:extLst>
            </c:dLbl>
            <c:dLbl>
              <c:idx val="14"/>
              <c:layout>
                <c:manualLayout>
                  <c:x val="-2.8956846698197456E-2"/>
                  <c:y val="2.9398595474256336E-17"/>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4</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1AD-4F53-B385-57EF7E77813B}"/>
                </c:ext>
              </c:extLst>
            </c:dLbl>
            <c:dLbl>
              <c:idx val="15"/>
              <c:layout>
                <c:manualLayout>
                  <c:x val="-1.608713705455414E-2"/>
                  <c:y val="-"/>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1</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1AD-4F53-B385-57EF7E77813B}"/>
                </c:ext>
              </c:extLst>
            </c:dLbl>
            <c:dLbl>
              <c:idx val="17"/>
              <c:layout>
                <c:manualLayout>
                  <c:x val="-3.8609128930930062E-2"/>
                  <c:y val="7.3496488685640841E-18"/>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7</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1AD-4F53-B385-57EF7E77813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Sheet1!$A$2:$A$19</c:f>
              <c:numCache>
                <c:formatCode>General</c:formatCode>
                <c:ptCount val="18"/>
              </c:numCache>
            </c:numRef>
          </c:cat>
          <c:val>
            <c:numRef>
              <c:f>Sheet1!$B$2:$B$19</c:f>
              <c:numCache>
                <c:formatCode>General</c:formatCode>
                <c:ptCount val="18"/>
                <c:pt idx="1">
                  <c:v>-3</c:v>
                </c:pt>
                <c:pt idx="2">
                  <c:v>-1</c:v>
                </c:pt>
                <c:pt idx="3">
                  <c:v>-1</c:v>
                </c:pt>
                <c:pt idx="5">
                  <c:v>-1</c:v>
                </c:pt>
                <c:pt idx="7">
                  <c:v>-6</c:v>
                </c:pt>
                <c:pt idx="8">
                  <c:v>-7</c:v>
                </c:pt>
                <c:pt idx="9">
                  <c:v>-4</c:v>
                </c:pt>
                <c:pt idx="11">
                  <c:v>-1</c:v>
                </c:pt>
                <c:pt idx="13">
                  <c:v>-14</c:v>
                </c:pt>
                <c:pt idx="14">
                  <c:v>-4</c:v>
                </c:pt>
                <c:pt idx="15">
                  <c:v>-1</c:v>
                </c:pt>
                <c:pt idx="17">
                  <c:v>-7</c:v>
                </c:pt>
              </c:numCache>
            </c:numRef>
          </c:val>
          <c:extLst>
            <c:ext xmlns:c16="http://schemas.microsoft.com/office/drawing/2014/chart" uri="{C3380CC4-5D6E-409C-BE32-E72D297353CC}">
              <c16:uniqueId val="{0000000D-81AD-4F53-B385-57EF7E77813B}"/>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dLbls>
            <c:dLbl>
              <c:idx val="0"/>
              <c:layout>
                <c:manualLayout>
                  <c:x val="-0.10617510456005734"/>
                  <c:y val="0"/>
                </c:manualLayout>
              </c:layout>
              <c:tx>
                <c:rich>
                  <a:bodyPr/>
                  <a:lstStyle/>
                  <a:p>
                    <a:r>
                      <a:rPr lang="en-US"/>
                      <a:t>19</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1AD-4F53-B385-57EF7E77813B}"/>
                </c:ext>
              </c:extLst>
            </c:dLbl>
            <c:dLbl>
              <c:idx val="1"/>
              <c:layout>
                <c:manualLayout>
                  <c:x val="-0.10295767714914651"/>
                  <c:y val="0"/>
                </c:manualLayout>
              </c:layout>
              <c:tx>
                <c:rich>
                  <a:bodyPr/>
                  <a:lstStyle/>
                  <a:p>
                    <a:r>
                      <a:rPr lang="en-US"/>
                      <a:t>21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1AD-4F53-B385-57EF7E77813B}"/>
                </c:ext>
              </c:extLst>
            </c:dLbl>
            <c:dLbl>
              <c:idx val="2"/>
              <c:layout>
                <c:manualLayout>
                  <c:x val="-0.10939253197096828"/>
                  <c:y val="0"/>
                </c:manualLayout>
              </c:layout>
              <c:tx>
                <c:rich>
                  <a:bodyPr/>
                  <a:lstStyle/>
                  <a:p>
                    <a:r>
                      <a:rPr lang="en-US"/>
                      <a:t>21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81AD-4F53-B385-57EF7E77813B}"/>
                </c:ext>
              </c:extLst>
            </c:dLbl>
            <c:dLbl>
              <c:idx val="3"/>
              <c:layout>
                <c:manualLayout>
                  <c:x val="-0.11582738679278994"/>
                  <c:y val="1.1759438189702535E-16"/>
                </c:manualLayout>
              </c:layout>
              <c:tx>
                <c:rich>
                  <a:bodyPr/>
                  <a:lstStyle/>
                  <a:p>
                    <a:r>
                      <a:rPr lang="en-US"/>
                      <a:t>22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81AD-4F53-B385-57EF7E77813B}"/>
                </c:ext>
              </c:extLst>
            </c:dLbl>
            <c:dLbl>
              <c:idx val="4"/>
              <c:layout>
                <c:manualLayout>
                  <c:x val="-0.11904481420370076"/>
                  <c:y val="0"/>
                </c:manualLayout>
              </c:layout>
              <c:tx>
                <c:rich>
                  <a:bodyPr/>
                  <a:lstStyle/>
                  <a:p>
                    <a:r>
                      <a:rPr lang="en-US"/>
                      <a:t>23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81AD-4F53-B385-57EF7E77813B}"/>
                </c:ext>
              </c:extLst>
            </c:dLbl>
            <c:dLbl>
              <c:idx val="5"/>
              <c:layout>
                <c:manualLayout>
                  <c:x val="-0.12226224161461148"/>
                  <c:y val="2.5253201222052915E-7"/>
                </c:manualLayout>
              </c:layout>
              <c:tx>
                <c:rich>
                  <a:bodyPr/>
                  <a:lstStyle/>
                  <a:p>
                    <a:r>
                      <a:rPr lang="en-US"/>
                      <a:t>24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81AD-4F53-B385-57EF7E77813B}"/>
                </c:ext>
              </c:extLst>
            </c:dLbl>
            <c:dLbl>
              <c:idx val="6"/>
              <c:layout>
                <c:manualLayout>
                  <c:x val="-0.13191452384734409"/>
                  <c:y val="0"/>
                </c:manualLayout>
              </c:layout>
              <c:tx>
                <c:rich>
                  <a:bodyPr/>
                  <a:lstStyle/>
                  <a:p>
                    <a:r>
                      <a:rPr lang="en-US"/>
                      <a:t>25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81AD-4F53-B385-57EF7E77813B}"/>
                </c:ext>
              </c:extLst>
            </c:dLbl>
            <c:dLbl>
              <c:idx val="7"/>
              <c:layout>
                <c:manualLayout>
                  <c:x val="-0.12226224161461159"/>
                  <c:y val="0"/>
                </c:manualLayout>
              </c:layout>
              <c:tx>
                <c:rich>
                  <a:bodyPr/>
                  <a:lstStyle/>
                  <a:p>
                    <a:r>
                      <a:rPr lang="en-US"/>
                      <a:t>28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81AD-4F53-B385-57EF7E77813B}"/>
                </c:ext>
              </c:extLst>
            </c:dLbl>
            <c:dLbl>
              <c:idx val="8"/>
              <c:layout>
                <c:manualLayout>
                  <c:x val="-0.112609959381879"/>
                  <c:y val="5.8797190948512673E-17"/>
                </c:manualLayout>
              </c:layout>
              <c:tx>
                <c:rich>
                  <a:bodyPr/>
                  <a:lstStyle/>
                  <a:p>
                    <a:r>
                      <a:rPr lang="en-US"/>
                      <a:t>28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81AD-4F53-B385-57EF7E77813B}"/>
                </c:ext>
              </c:extLst>
            </c:dLbl>
            <c:dLbl>
              <c:idx val="9"/>
              <c:layout>
                <c:manualLayout>
                  <c:x val="-0.15121908831280906"/>
                  <c:y val="2.5253201222052915E-7"/>
                </c:manualLayout>
              </c:layout>
              <c:tx>
                <c:rich>
                  <a:bodyPr/>
                  <a:lstStyle/>
                  <a:p>
                    <a:r>
                      <a:rPr lang="en-US"/>
                      <a:t>33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81AD-4F53-B385-57EF7E77813B}"/>
                </c:ext>
              </c:extLst>
            </c:dLbl>
            <c:dLbl>
              <c:idx val="10"/>
              <c:layout>
                <c:manualLayout>
                  <c:x val="-0.18017593501100651"/>
                  <c:y val="-3.2071565552007201E-3"/>
                </c:manualLayout>
              </c:layout>
              <c:tx>
                <c:rich>
                  <a:bodyPr/>
                  <a:lstStyle/>
                  <a:p>
                    <a:r>
                      <a:rPr lang="en-US"/>
                      <a:t>36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81AD-4F53-B385-57EF7E77813B}"/>
                </c:ext>
              </c:extLst>
            </c:dLbl>
            <c:dLbl>
              <c:idx val="11"/>
              <c:layout>
                <c:manualLayout>
                  <c:x val="-0.18339336242191723"/>
                  <c:y val="0"/>
                </c:manualLayout>
              </c:layout>
              <c:tx>
                <c:rich>
                  <a:bodyPr/>
                  <a:lstStyle/>
                  <a:p>
                    <a:r>
                      <a:rPr lang="en-US"/>
                      <a:t>37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81AD-4F53-B385-57EF7E77813B}"/>
                </c:ext>
              </c:extLst>
            </c:dLbl>
            <c:dLbl>
              <c:idx val="12"/>
              <c:layout>
                <c:manualLayout>
                  <c:x val="-0.19304564465464971"/>
                  <c:y val="0"/>
                </c:manualLayout>
              </c:layout>
              <c:tx>
                <c:rich>
                  <a:bodyPr/>
                  <a:lstStyle/>
                  <a:p>
                    <a:r>
                      <a:rPr lang="en-US"/>
                      <a:t>38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81AD-4F53-B385-57EF7E77813B}"/>
                </c:ext>
              </c:extLst>
            </c:dLbl>
            <c:dLbl>
              <c:idx val="13"/>
              <c:layout>
                <c:manualLayout>
                  <c:x val="-0.14156680608007643"/>
                  <c:y val="6.4143131104014697E-3"/>
                </c:manualLayout>
              </c:layout>
              <c:tx>
                <c:rich>
                  <a:bodyPr/>
                  <a:lstStyle/>
                  <a:p>
                    <a:r>
                      <a:rPr lang="en-US"/>
                      <a:t>41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81AD-4F53-B385-57EF7E77813B}"/>
                </c:ext>
              </c:extLst>
            </c:dLbl>
            <c:dLbl>
              <c:idx val="14"/>
              <c:layout>
                <c:manualLayout>
                  <c:x val="-0.18339336242191734"/>
                  <c:y val="2.9398595474256336E-17"/>
                </c:manualLayout>
              </c:layout>
              <c:tx>
                <c:rich>
                  <a:bodyPr/>
                  <a:lstStyle/>
                  <a:p>
                    <a:r>
                      <a:rPr lang="en-US"/>
                      <a:t>41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81AD-4F53-B385-57EF7E77813B}"/>
                </c:ext>
              </c:extLst>
            </c:dLbl>
            <c:dLbl>
              <c:idx val="15"/>
              <c:layout>
                <c:manualLayout>
                  <c:x val="-0.21235020912011468"/>
                  <c:y val="2.5253201224992776E-7"/>
                </c:manualLayout>
              </c:layout>
              <c:tx>
                <c:rich>
                  <a:bodyPr/>
                  <a:lstStyle/>
                  <a:p>
                    <a:r>
                      <a:rPr lang="en-US"/>
                      <a:t>44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81AD-4F53-B385-57EF7E77813B}"/>
                </c:ext>
              </c:extLst>
            </c:dLbl>
            <c:dLbl>
              <c:idx val="16"/>
              <c:layout>
                <c:manualLayout>
                  <c:x val="-0.23165477358557965"/>
                  <c:y val="1.4699297737128168E-17"/>
                </c:manualLayout>
              </c:layout>
              <c:tx>
                <c:rich>
                  <a:bodyPr/>
                  <a:lstStyle/>
                  <a:p>
                    <a:r>
                      <a:rPr lang="en-US"/>
                      <a:t>48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81AD-4F53-B385-57EF7E77813B}"/>
                </c:ext>
              </c:extLst>
            </c:dLbl>
            <c:dLbl>
              <c:idx val="17"/>
              <c:layout>
                <c:manualLayout>
                  <c:x val="-0.20269792688738225"/>
                  <c:y val="7.3496488685640841E-18"/>
                </c:manualLayout>
              </c:layout>
              <c:tx>
                <c:rich>
                  <a:bodyPr/>
                  <a:lstStyle/>
                  <a:p>
                    <a:r>
                      <a:rPr lang="en-US"/>
                      <a:t>49</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81AD-4F53-B385-57EF7E77813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numCache>
            </c:numRef>
          </c:cat>
          <c:val>
            <c:numRef>
              <c:f>Sheet1!$C$2:$C$19</c:f>
              <c:numCache>
                <c:formatCode>General</c:formatCode>
                <c:ptCount val="18"/>
                <c:pt idx="0">
                  <c:v>-19</c:v>
                </c:pt>
                <c:pt idx="1">
                  <c:v>-18</c:v>
                </c:pt>
                <c:pt idx="2">
                  <c:v>-20</c:v>
                </c:pt>
                <c:pt idx="3">
                  <c:v>-21</c:v>
                </c:pt>
                <c:pt idx="4">
                  <c:v>-23</c:v>
                </c:pt>
                <c:pt idx="5">
                  <c:v>-23</c:v>
                </c:pt>
                <c:pt idx="6">
                  <c:v>-25</c:v>
                </c:pt>
                <c:pt idx="7">
                  <c:v>-22</c:v>
                </c:pt>
                <c:pt idx="8">
                  <c:v>-21</c:v>
                </c:pt>
                <c:pt idx="9">
                  <c:v>-29</c:v>
                </c:pt>
                <c:pt idx="10">
                  <c:v>-36</c:v>
                </c:pt>
                <c:pt idx="11">
                  <c:v>-36</c:v>
                </c:pt>
                <c:pt idx="12">
                  <c:v>-38</c:v>
                </c:pt>
                <c:pt idx="13">
                  <c:v>-27</c:v>
                </c:pt>
                <c:pt idx="14">
                  <c:v>-37</c:v>
                </c:pt>
                <c:pt idx="15">
                  <c:v>-44</c:v>
                </c:pt>
                <c:pt idx="16">
                  <c:v>-48</c:v>
                </c:pt>
                <c:pt idx="17">
                  <c:v>-42</c:v>
                </c:pt>
              </c:numCache>
            </c:numRef>
          </c:val>
          <c:extLst>
            <c:ext xmlns:c16="http://schemas.microsoft.com/office/drawing/2014/chart" uri="{C3380CC4-5D6E-409C-BE32-E72D297353CC}">
              <c16:uniqueId val="{00000020-81AD-4F53-B385-57EF7E77813B}"/>
            </c:ext>
          </c:extLst>
        </c:ser>
        <c:dLbls>
          <c:showLegendKey val="0"/>
          <c:showVal val="0"/>
          <c:showCatName val="0"/>
          <c:showSerName val="0"/>
          <c:showPercent val="0"/>
          <c:showBubbleSize val="0"/>
        </c:dLbls>
        <c:gapWidth val="10"/>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0"/>
          <c:min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6"/>
            </a:solidFill>
            <a:ln>
              <a:noFill/>
            </a:ln>
            <a:effectLst/>
          </c:spPr>
          <c:invertIfNegative val="0"/>
          <c:dLbls>
            <c:dLbl>
              <c:idx val="0"/>
              <c:layout>
                <c:manualLayout>
                  <c:x val="1.9304564465464972E-2"/>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53-4857-BBF3-A3CDAC207C7A}"/>
                </c:ext>
              </c:extLst>
            </c:dLbl>
            <c:dLbl>
              <c:idx val="1"/>
              <c:delete val="1"/>
              <c:extLst>
                <c:ext xmlns:c15="http://schemas.microsoft.com/office/drawing/2012/chart" uri="{CE6537A1-D6FC-4f65-9D91-7224C49458BB}"/>
                <c:ext xmlns:c16="http://schemas.microsoft.com/office/drawing/2014/chart" uri="{C3380CC4-5D6E-409C-BE32-E72D297353CC}">
                  <c16:uniqueId val="{00000000-ECC8-4660-8D4D-60C00082CA39}"/>
                </c:ext>
              </c:extLst>
            </c:dLbl>
            <c:dLbl>
              <c:idx val="3"/>
              <c:delete val="1"/>
              <c:extLst>
                <c:ext xmlns:c15="http://schemas.microsoft.com/office/drawing/2012/chart" uri="{CE6537A1-D6FC-4f65-9D91-7224C49458BB}"/>
                <c:ext xmlns:c16="http://schemas.microsoft.com/office/drawing/2014/chart" uri="{C3380CC4-5D6E-409C-BE32-E72D297353CC}">
                  <c16:uniqueId val="{00000001-ECC8-4660-8D4D-60C00082CA39}"/>
                </c:ext>
              </c:extLst>
            </c:dLbl>
            <c:dLbl>
              <c:idx val="6"/>
              <c:delete val="1"/>
              <c:extLst>
                <c:ext xmlns:c15="http://schemas.microsoft.com/office/drawing/2012/chart" uri="{CE6537A1-D6FC-4f65-9D91-7224C49458BB}"/>
                <c:ext xmlns:c16="http://schemas.microsoft.com/office/drawing/2014/chart" uri="{C3380CC4-5D6E-409C-BE32-E72D297353CC}">
                  <c16:uniqueId val="{00000002-ECC8-4660-8D4D-60C00082CA39}"/>
                </c:ext>
              </c:extLst>
            </c:dLbl>
            <c:dLbl>
              <c:idx val="8"/>
              <c:layout>
                <c:manualLayout>
                  <c:x val="3.2174274109108281E-2"/>
                  <c:y val="-5.8797190948512673E-17"/>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53-4857-BBF3-A3CDAC207C7A}"/>
                </c:ext>
              </c:extLst>
            </c:dLbl>
            <c:dLbl>
              <c:idx val="9"/>
              <c:layout>
                <c:manualLayout>
                  <c:x val="4.5043983752751579E-2"/>
                  <c:y val="-3.2071565552007786E-3"/>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53-4857-BBF3-A3CDAC207C7A}"/>
                </c:ext>
              </c:extLst>
            </c:dLbl>
            <c:dLbl>
              <c:idx val="11"/>
              <c:layout>
                <c:manualLayout>
                  <c:x val="1.9304564465464972E-2"/>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53-4857-BBF3-A3CDAC207C7A}"/>
                </c:ext>
              </c:extLst>
            </c:dLbl>
            <c:dLbl>
              <c:idx val="13"/>
              <c:layout>
                <c:manualLayout>
                  <c:x val="0.13834937866916569"/>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53-4857-BBF3-A3CDAC207C7A}"/>
                </c:ext>
              </c:extLst>
            </c:dLbl>
            <c:dLbl>
              <c:idx val="14"/>
              <c:layout>
                <c:manualLayout>
                  <c:x val="0.13191452384734395"/>
                  <c:y val="-2.9398595474256336E-17"/>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53-4857-BBF3-A3CDAC207C7A}"/>
                </c:ext>
              </c:extLst>
            </c:dLbl>
            <c:dLbl>
              <c:idx val="15"/>
              <c:layout>
                <c:manualLayout>
                  <c:x val="2.8956846698197456E-2"/>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53-4857-BBF3-A3CDAC207C7A}"/>
                </c:ext>
              </c:extLst>
            </c:dLbl>
            <c:dLbl>
              <c:idx val="16"/>
              <c:layout>
                <c:manualLayout>
                  <c:x val="3.5391701520019109E-2"/>
                  <c:y val="-3.2071565552007348E-3"/>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53-4857-BBF3-A3CDAC207C7A}"/>
                </c:ext>
              </c:extLst>
            </c:dLbl>
            <c:dLbl>
              <c:idx val="17"/>
              <c:layout>
                <c:manualLayout>
                  <c:x val="7.7218257861859887E-2"/>
                  <c:y val="-7.3496488685640841E-18"/>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53-4857-BBF3-A3CDAC207C7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Sheet1!$A$2:$A$19</c:f>
              <c:numCache>
                <c:formatCode>General</c:formatCode>
                <c:ptCount val="18"/>
              </c:numCache>
            </c:numRef>
          </c:cat>
          <c:val>
            <c:numRef>
              <c:f>Sheet1!$B$2:$B$19</c:f>
              <c:numCache>
                <c:formatCode>General</c:formatCode>
                <c:ptCount val="18"/>
                <c:pt idx="0">
                  <c:v>1</c:v>
                </c:pt>
                <c:pt idx="1">
                  <c:v>3</c:v>
                </c:pt>
                <c:pt idx="6">
                  <c:v>1</c:v>
                </c:pt>
                <c:pt idx="8">
                  <c:v>3</c:v>
                </c:pt>
                <c:pt idx="9">
                  <c:v>8</c:v>
                </c:pt>
                <c:pt idx="11">
                  <c:v>1</c:v>
                </c:pt>
                <c:pt idx="13">
                  <c:v>26</c:v>
                </c:pt>
                <c:pt idx="14">
                  <c:v>23</c:v>
                </c:pt>
                <c:pt idx="15">
                  <c:v>2</c:v>
                </c:pt>
                <c:pt idx="16">
                  <c:v>2</c:v>
                </c:pt>
                <c:pt idx="17">
                  <c:v>13</c:v>
                </c:pt>
              </c:numCache>
            </c:numRef>
          </c:val>
          <c:extLst>
            <c:ext xmlns:c16="http://schemas.microsoft.com/office/drawing/2014/chart" uri="{C3380CC4-5D6E-409C-BE32-E72D297353CC}">
              <c16:uniqueId val="{00000003-ECC8-4660-8D4D-60C00082CA39}"/>
            </c:ext>
          </c:extLst>
        </c:ser>
        <c:ser>
          <c:idx val="1"/>
          <c:order val="1"/>
          <c:tx>
            <c:strRef>
              <c:f>Sheet1!$C$1</c:f>
              <c:strCache>
                <c:ptCount val="1"/>
                <c:pt idx="0">
                  <c:v>Series 2</c:v>
                </c:pt>
              </c:strCache>
            </c:strRef>
          </c:tx>
          <c:spPr>
            <a:solidFill>
              <a:schemeClr val="accent6">
                <a:lumMod val="40000"/>
                <a:lumOff val="60000"/>
              </a:schemeClr>
            </a:solidFill>
            <a:ln>
              <a:noFill/>
            </a:ln>
            <a:effectLst/>
          </c:spPr>
          <c:invertIfNegative val="0"/>
          <c:dLbls>
            <c:dLbl>
              <c:idx val="0"/>
              <c:layout>
                <c:manualLayout>
                  <c:x val="0.12226224161461148"/>
                  <c:y val="0"/>
                </c:manualLayout>
              </c:layout>
              <c:tx>
                <c:rich>
                  <a:bodyPr/>
                  <a:lstStyle/>
                  <a:p>
                    <a:r>
                      <a:rPr lang="en-US"/>
                      <a:t>24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CC8-4660-8D4D-60C00082CA39}"/>
                </c:ext>
              </c:extLst>
            </c:dLbl>
            <c:dLbl>
              <c:idx val="1"/>
              <c:layout>
                <c:manualLayout>
                  <c:x val="8.0435685272770716E-2"/>
                  <c:y val="0"/>
                </c:manualLayout>
              </c:layout>
              <c:tx>
                <c:rich>
                  <a:bodyPr/>
                  <a:lstStyle/>
                  <a:p>
                    <a:r>
                      <a:rPr lang="en-US"/>
                      <a:t>16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CC8-4660-8D4D-60C00082CA39}"/>
                </c:ext>
              </c:extLst>
            </c:dLbl>
            <c:dLbl>
              <c:idx val="2"/>
              <c:layout>
                <c:manualLayout>
                  <c:x val="3.217427410910826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8C-4E36-B6AF-D3B28221108B}"/>
                </c:ext>
              </c:extLst>
            </c:dLbl>
            <c:dLbl>
              <c:idx val="3"/>
              <c:layout>
                <c:manualLayout>
                  <c:x val="2.8956846698197456E-2"/>
                  <c:y val="-1.175943818970253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8C-4E36-B6AF-D3B28221108B}"/>
                </c:ext>
              </c:extLst>
            </c:dLbl>
            <c:dLbl>
              <c:idx val="4"/>
              <c:layout>
                <c:manualLayout>
                  <c:x val="8.04356852727707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8C-4E36-B6AF-D3B28221108B}"/>
                </c:ext>
              </c:extLst>
            </c:dLbl>
            <c:dLbl>
              <c:idx val="5"/>
              <c:layout>
                <c:manualLayout>
                  <c:x val="3.860912893092995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8C-4E36-B6AF-D3B28221108B}"/>
                </c:ext>
              </c:extLst>
            </c:dLbl>
            <c:dLbl>
              <c:idx val="6"/>
              <c:layout>
                <c:manualLayout>
                  <c:x val="4.8261411163662428E-2"/>
                  <c:y val="3.2071565552007201E-3"/>
                </c:manualLayout>
              </c:layout>
              <c:tx>
                <c:rich>
                  <a:bodyPr/>
                  <a:lstStyle/>
                  <a:p>
                    <a:r>
                      <a:rPr lang="en-US"/>
                      <a:t>9</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CC8-4660-8D4D-60C00082CA39}"/>
                </c:ext>
              </c:extLst>
            </c:dLbl>
            <c:dLbl>
              <c:idx val="7"/>
              <c:layout>
                <c:manualLayout>
                  <c:x val="0.17695850760009557"/>
                  <c:y val="-3.20715655520072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8C-4E36-B6AF-D3B28221108B}"/>
                </c:ext>
              </c:extLst>
            </c:dLbl>
            <c:dLbl>
              <c:idx val="8"/>
              <c:layout>
                <c:manualLayout>
                  <c:x val="0.17374108018918466"/>
                  <c:y val="-5.8797190948512673E-17"/>
                </c:manualLayout>
              </c:layout>
              <c:tx>
                <c:rich>
                  <a:bodyPr/>
                  <a:lstStyle/>
                  <a:p>
                    <a:r>
                      <a:rPr lang="en-US"/>
                      <a:t>38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CC8-4660-8D4D-60C00082CA39}"/>
                </c:ext>
              </c:extLst>
            </c:dLbl>
            <c:dLbl>
              <c:idx val="9"/>
              <c:layout>
                <c:manualLayout>
                  <c:x val="0.112609959381879"/>
                  <c:y val="3.2071565552007201E-3"/>
                </c:manualLayout>
              </c:layout>
              <c:tx>
                <c:rich>
                  <a:bodyPr/>
                  <a:lstStyle/>
                  <a:p>
                    <a:r>
                      <a:rPr lang="en-US"/>
                      <a:t>30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CC8-4660-8D4D-60C00082CA39}"/>
                </c:ext>
              </c:extLst>
            </c:dLbl>
            <c:dLbl>
              <c:idx val="10"/>
              <c:layout>
                <c:manualLayout>
                  <c:x val="2.25219918763758E-2"/>
                  <c:y val="3.20715655520072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8C-4E36-B6AF-D3B28221108B}"/>
                </c:ext>
              </c:extLst>
            </c:dLbl>
            <c:dLbl>
              <c:idx val="11"/>
              <c:layout>
                <c:manualLayout>
                  <c:x val="0.13834937866916561"/>
                  <c:y val="0"/>
                </c:manualLayout>
              </c:layout>
              <c:tx>
                <c:rich>
                  <a:bodyPr/>
                  <a:lstStyle/>
                  <a:p>
                    <a:r>
                      <a:rPr lang="en-US"/>
                      <a:t>28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CC8-4660-8D4D-60C00082CA39}"/>
                </c:ext>
              </c:extLst>
            </c:dLbl>
            <c:dLbl>
              <c:idx val="12"/>
              <c:layout>
                <c:manualLayout>
                  <c:x val="9.008796750550315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8C-4E36-B6AF-D3B28221108B}"/>
                </c:ext>
              </c:extLst>
            </c:dLbl>
            <c:dLbl>
              <c:idx val="13"/>
              <c:layout>
                <c:manualLayout>
                  <c:x val="0.16408879795645226"/>
                  <c:y val="-3.2071565552007496E-3"/>
                </c:manualLayout>
              </c:layout>
              <c:tx>
                <c:rich>
                  <a:bodyPr/>
                  <a:lstStyle/>
                  <a:p>
                    <a:r>
                      <a:rPr lang="en-US"/>
                      <a:t>59</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CC8-4660-8D4D-60C00082CA39}"/>
                </c:ext>
              </c:extLst>
            </c:dLbl>
            <c:dLbl>
              <c:idx val="14"/>
              <c:layout>
                <c:manualLayout>
                  <c:x val="0.24130705581831213"/>
                  <c:y val="-2.9398595474256336E-17"/>
                </c:manualLayout>
              </c:layout>
              <c:tx>
                <c:rich>
                  <a:bodyPr/>
                  <a:lstStyle/>
                  <a:p>
                    <a:r>
                      <a:rPr lang="en-US"/>
                      <a:t>73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CC8-4660-8D4D-60C00082CA39}"/>
                </c:ext>
              </c:extLst>
            </c:dLbl>
            <c:dLbl>
              <c:idx val="15"/>
              <c:layout>
                <c:manualLayout>
                  <c:x val="9.6522822327324884E-2"/>
                  <c:y val="0"/>
                </c:manualLayout>
              </c:layout>
              <c:tx>
                <c:rich>
                  <a:bodyPr/>
                  <a:lstStyle/>
                  <a:p>
                    <a:r>
                      <a:rPr lang="en-US"/>
                      <a:t>19</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CC8-4660-8D4D-60C00082CA39}"/>
                </c:ext>
              </c:extLst>
            </c:dLbl>
            <c:dLbl>
              <c:idx val="16"/>
              <c:layout>
                <c:manualLayout>
                  <c:x val="0.17695850760009557"/>
                  <c:y val="-1.4699297737128168E-17"/>
                </c:manualLayout>
              </c:layout>
              <c:tx>
                <c:rich>
                  <a:bodyPr/>
                  <a:lstStyle/>
                  <a:p>
                    <a:r>
                      <a:rPr lang="en-US"/>
                      <a:t>38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CC8-4660-8D4D-60C00082CA39}"/>
                </c:ext>
              </c:extLst>
            </c:dLbl>
            <c:dLbl>
              <c:idx val="17"/>
              <c:layout>
                <c:manualLayout>
                  <c:x val="0.20269792688738225"/>
                  <c:y val="-7.3496488685640841E-18"/>
                </c:manualLayout>
              </c:layout>
              <c:tx>
                <c:rich>
                  <a:bodyPr/>
                  <a:lstStyle/>
                  <a:p>
                    <a:r>
                      <a:rPr lang="en-US"/>
                      <a:t>53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CC8-4660-8D4D-60C00082CA3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numCache>
            </c:numRef>
          </c:cat>
          <c:val>
            <c:numRef>
              <c:f>Sheet1!$C$2:$C$19</c:f>
              <c:numCache>
                <c:formatCode>General</c:formatCode>
                <c:ptCount val="18"/>
                <c:pt idx="0">
                  <c:v>23</c:v>
                </c:pt>
                <c:pt idx="1">
                  <c:v>13</c:v>
                </c:pt>
                <c:pt idx="2">
                  <c:v>5</c:v>
                </c:pt>
                <c:pt idx="3">
                  <c:v>4</c:v>
                </c:pt>
                <c:pt idx="4">
                  <c:v>14</c:v>
                </c:pt>
                <c:pt idx="5">
                  <c:v>6</c:v>
                </c:pt>
                <c:pt idx="6">
                  <c:v>8</c:v>
                </c:pt>
                <c:pt idx="7">
                  <c:v>36</c:v>
                </c:pt>
                <c:pt idx="8">
                  <c:v>35</c:v>
                </c:pt>
                <c:pt idx="9">
                  <c:v>22</c:v>
                </c:pt>
                <c:pt idx="10">
                  <c:v>1</c:v>
                </c:pt>
                <c:pt idx="11">
                  <c:v>27</c:v>
                </c:pt>
                <c:pt idx="12">
                  <c:v>17</c:v>
                </c:pt>
                <c:pt idx="13">
                  <c:v>33</c:v>
                </c:pt>
                <c:pt idx="14">
                  <c:v>50</c:v>
                </c:pt>
                <c:pt idx="15">
                  <c:v>17</c:v>
                </c:pt>
                <c:pt idx="16">
                  <c:v>36</c:v>
                </c:pt>
                <c:pt idx="17">
                  <c:v>40</c:v>
                </c:pt>
              </c:numCache>
            </c:numRef>
          </c:val>
          <c:extLst>
            <c:ext xmlns:c16="http://schemas.microsoft.com/office/drawing/2014/chart" uri="{C3380CC4-5D6E-409C-BE32-E72D297353CC}">
              <c16:uniqueId val="{0000000F-ECC8-4660-8D4D-60C00082CA39}"/>
            </c:ext>
          </c:extLst>
        </c:ser>
        <c:dLbls>
          <c:showLegendKey val="0"/>
          <c:showVal val="0"/>
          <c:showCatName val="0"/>
          <c:showSerName val="0"/>
          <c:showPercent val="0"/>
          <c:showBubbleSize val="0"/>
        </c:dLbls>
        <c:gapWidth val="10"/>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6"/>
            </a:solidFill>
            <a:ln>
              <a:noFill/>
            </a:ln>
            <a:effectLst/>
          </c:spPr>
          <c:invertIfNegative val="0"/>
          <c:dLbls>
            <c:dLbl>
              <c:idx val="0"/>
              <c:layout>
                <c:manualLayout>
                  <c:x val="0.12869709643643312"/>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8F-478B-8F36-085DE6E9EF11}"/>
                </c:ext>
              </c:extLst>
            </c:dLbl>
            <c:dLbl>
              <c:idx val="1"/>
              <c:delete val="1"/>
              <c:extLst>
                <c:ext xmlns:c15="http://schemas.microsoft.com/office/drawing/2012/chart" uri="{CE6537A1-D6FC-4f65-9D91-7224C49458BB}"/>
                <c:ext xmlns:c16="http://schemas.microsoft.com/office/drawing/2014/chart" uri="{C3380CC4-5D6E-409C-BE32-E72D297353CC}">
                  <c16:uniqueId val="{00000000-30ED-C742-B954-6FCF45267172}"/>
                </c:ext>
              </c:extLst>
            </c:dLbl>
            <c:dLbl>
              <c:idx val="3"/>
              <c:delete val="1"/>
              <c:extLst>
                <c:ext xmlns:c15="http://schemas.microsoft.com/office/drawing/2012/chart" uri="{CE6537A1-D6FC-4f65-9D91-7224C49458BB}"/>
                <c:ext xmlns:c16="http://schemas.microsoft.com/office/drawing/2014/chart" uri="{C3380CC4-5D6E-409C-BE32-E72D297353CC}">
                  <c16:uniqueId val="{00000001-30ED-C742-B954-6FCF45267172}"/>
                </c:ext>
              </c:extLst>
            </c:dLbl>
            <c:dLbl>
              <c:idx val="4"/>
              <c:layout>
                <c:manualLayout>
                  <c:x val="6.113112080730574E-2"/>
                  <c:y val="-3.2071565552008376E-3"/>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8F-478B-8F36-085DE6E9EF11}"/>
                </c:ext>
              </c:extLst>
            </c:dLbl>
            <c:dLbl>
              <c:idx val="6"/>
              <c:delete val="1"/>
              <c:extLst>
                <c:ext xmlns:c15="http://schemas.microsoft.com/office/drawing/2012/chart" uri="{CE6537A1-D6FC-4f65-9D91-7224C49458BB}"/>
                <c:ext xmlns:c16="http://schemas.microsoft.com/office/drawing/2014/chart" uri="{C3380CC4-5D6E-409C-BE32-E72D297353CC}">
                  <c16:uniqueId val="{00000002-30ED-C742-B954-6FCF45267172}"/>
                </c:ext>
              </c:extLst>
            </c:dLbl>
            <c:dLbl>
              <c:idx val="7"/>
              <c:layout>
                <c:manualLayout>
                  <c:x val="3.2174274109108281E-2"/>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8F-478B-8F36-085DE6E9EF11}"/>
                </c:ext>
              </c:extLst>
            </c:dLbl>
            <c:dLbl>
              <c:idx val="10"/>
              <c:layout>
                <c:manualLayout>
                  <c:x val="2.8956846698197456E-2"/>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8F-478B-8F36-085DE6E9EF11}"/>
                </c:ext>
              </c:extLst>
            </c:dLbl>
            <c:dLbl>
              <c:idx val="11"/>
              <c:layout>
                <c:manualLayout>
                  <c:x val="0.35391701520019114"/>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8F-478B-8F36-085DE6E9EF11}"/>
                </c:ext>
              </c:extLst>
            </c:dLbl>
            <c:dLbl>
              <c:idx val="12"/>
              <c:layout>
                <c:manualLayout>
                  <c:x val="0.31530788626926121"/>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8F-478B-8F36-085DE6E9EF11}"/>
                </c:ext>
              </c:extLst>
            </c:dLbl>
            <c:dLbl>
              <c:idx val="13"/>
              <c:layout>
                <c:manualLayout>
                  <c:x val="3.5391701520019109E-2"/>
                  <c:y val="-3.2071565552007201E-3"/>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8F-478B-8F36-085DE6E9EF1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numCache>
            </c:numRef>
          </c:cat>
          <c:val>
            <c:numRef>
              <c:f>Sheet1!$B$2:$B$15</c:f>
              <c:numCache>
                <c:formatCode>General</c:formatCode>
                <c:ptCount val="14"/>
                <c:pt idx="0">
                  <c:v>20</c:v>
                </c:pt>
                <c:pt idx="1">
                  <c:v>4</c:v>
                </c:pt>
                <c:pt idx="4">
                  <c:v>9</c:v>
                </c:pt>
                <c:pt idx="7">
                  <c:v>4</c:v>
                </c:pt>
                <c:pt idx="10">
                  <c:v>2</c:v>
                </c:pt>
                <c:pt idx="11">
                  <c:v>59</c:v>
                </c:pt>
                <c:pt idx="12">
                  <c:v>52</c:v>
                </c:pt>
                <c:pt idx="13">
                  <c:v>4</c:v>
                </c:pt>
              </c:numCache>
            </c:numRef>
          </c:val>
          <c:extLst>
            <c:ext xmlns:c16="http://schemas.microsoft.com/office/drawing/2014/chart" uri="{C3380CC4-5D6E-409C-BE32-E72D297353CC}">
              <c16:uniqueId val="{00000003-30ED-C742-B954-6FCF45267172}"/>
            </c:ext>
          </c:extLst>
        </c:ser>
        <c:ser>
          <c:idx val="1"/>
          <c:order val="1"/>
          <c:tx>
            <c:strRef>
              <c:f>Sheet1!$C$1</c:f>
              <c:strCache>
                <c:ptCount val="1"/>
                <c:pt idx="0">
                  <c:v>Series 2</c:v>
                </c:pt>
              </c:strCache>
            </c:strRef>
          </c:tx>
          <c:spPr>
            <a:solidFill>
              <a:schemeClr val="accent6">
                <a:lumMod val="40000"/>
                <a:lumOff val="60000"/>
              </a:schemeClr>
            </a:solidFill>
            <a:ln>
              <a:noFill/>
            </a:ln>
            <a:effectLst/>
          </c:spPr>
          <c:invertIfNegative val="0"/>
          <c:dLbls>
            <c:dLbl>
              <c:idx val="1"/>
              <c:layout>
                <c:manualLayout>
                  <c:x val="2.6543776140014318E-2"/>
                  <c:y val="0"/>
                </c:manualLayout>
              </c:layout>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0ED-C742-B954-6FCF45267172}"/>
                </c:ext>
              </c:extLst>
            </c:dLbl>
            <c:dLbl>
              <c:idx val="2"/>
              <c:delete val="1"/>
              <c:extLst>
                <c:ext xmlns:c15="http://schemas.microsoft.com/office/drawing/2012/chart" uri="{CE6537A1-D6FC-4f65-9D91-7224C49458BB}"/>
                <c:ext xmlns:c16="http://schemas.microsoft.com/office/drawing/2014/chart" uri="{C3380CC4-5D6E-409C-BE32-E72D297353CC}">
                  <c16:uniqueId val="{00000005-30ED-C742-B954-6FCF45267172}"/>
                </c:ext>
              </c:extLst>
            </c:dLbl>
            <c:dLbl>
              <c:idx val="3"/>
              <c:layout>
                <c:manualLayout>
                  <c:x val="0.13905797272178905"/>
                  <c:y val="3.20715655520072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AA-C246-82CD-0ECD39FD48BC}"/>
                </c:ext>
              </c:extLst>
            </c:dLbl>
            <c:dLbl>
              <c:idx val="4"/>
              <c:layout>
                <c:manualLayout>
                  <c:x val="8.8889919141235632E-2"/>
                  <c:y val="0"/>
                </c:manualLayout>
              </c:layout>
              <c:tx>
                <c:rich>
                  <a:bodyPr/>
                  <a:lstStyle/>
                  <a:p>
                    <a:r>
                      <a:rPr lang="en-US" dirty="0"/>
                      <a:t>22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0ED-C742-B954-6FCF45267172}"/>
                </c:ext>
              </c:extLst>
            </c:dLbl>
            <c:dLbl>
              <c:idx val="5"/>
              <c:layout>
                <c:manualLayout>
                  <c:x val="0.1789381121503992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AA-C246-82CD-0ECD39FD48BC}"/>
                </c:ext>
              </c:extLst>
            </c:dLbl>
            <c:dLbl>
              <c:idx val="6"/>
              <c:layout>
                <c:manualLayout>
                  <c:x val="2.4186947226336897E-2"/>
                  <c:y val="-5.879719094851267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8F-478B-8F36-085DE6E9EF11}"/>
                </c:ext>
              </c:extLst>
            </c:dLbl>
            <c:dLbl>
              <c:idx val="7"/>
              <c:layout>
                <c:manualLayout>
                  <c:x val="0.16135474467940109"/>
                  <c:y val="-3.2071565552007201E-3"/>
                </c:manualLayout>
              </c:layout>
              <c:tx>
                <c:rich>
                  <a:bodyPr/>
                  <a:lstStyle/>
                  <a:p>
                    <a:r>
                      <a:rPr lang="en-US" dirty="0"/>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0ED-C742-B954-6FCF45267172}"/>
                </c:ext>
              </c:extLst>
            </c:dLbl>
            <c:dLbl>
              <c:idx val="8"/>
              <c:layout>
                <c:manualLayout>
                  <c:x val="0.12790946007261247"/>
                  <c:y val="-3.20715655520072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AA-C246-82CD-0ECD39FD48BC}"/>
                </c:ext>
              </c:extLst>
            </c:dLbl>
            <c:dLbl>
              <c:idx val="9"/>
              <c:layout>
                <c:manualLayout>
                  <c:x val="0.30800584609093967"/>
                  <c:y val="-3.2071565552007786E-3"/>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AA-C246-82CD-0ECD39FD48BC}"/>
                </c:ext>
              </c:extLst>
            </c:dLbl>
            <c:dLbl>
              <c:idx val="10"/>
              <c:layout>
                <c:manualLayout>
                  <c:x val="3.7692288789190849E-2"/>
                  <c:y val="0"/>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7</a:t>
                    </a: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0ED-C742-B954-6FCF45267172}"/>
                </c:ext>
              </c:extLst>
            </c:dLbl>
            <c:dLbl>
              <c:idx val="12"/>
              <c:layout>
                <c:manualLayout>
                  <c:x val="8.7393688724791641E-2"/>
                  <c:y val="-3.2071565552007348E-3"/>
                </c:manualLayout>
              </c:layout>
              <c:tx>
                <c:rich>
                  <a:bodyPr/>
                  <a:lstStyle/>
                  <a:p>
                    <a:r>
                      <a:rPr lang="en-US" dirty="0"/>
                      <a:t>63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0ED-C742-B954-6FCF45267172}"/>
                </c:ext>
              </c:extLst>
            </c:dLbl>
            <c:dLbl>
              <c:idx val="13"/>
              <c:layout>
                <c:manualLayout>
                  <c:x val="0.36760096198546177"/>
                  <c:y val="-3.2071565552007201E-3"/>
                </c:manualLayout>
              </c:layout>
              <c:tx>
                <c:rich>
                  <a:bodyPr/>
                  <a:lstStyle/>
                  <a:p>
                    <a:r>
                      <a:rPr lang="en-US" dirty="0"/>
                      <a:t>67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0ED-C742-B954-6FCF4526717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numCache>
            </c:numRef>
          </c:cat>
          <c:val>
            <c:numRef>
              <c:f>Sheet1!$C$2:$C$15</c:f>
              <c:numCache>
                <c:formatCode>General</c:formatCode>
                <c:ptCount val="14"/>
                <c:pt idx="1">
                  <c:v>3</c:v>
                </c:pt>
                <c:pt idx="2">
                  <c:v>0</c:v>
                </c:pt>
                <c:pt idx="3">
                  <c:v>22</c:v>
                </c:pt>
                <c:pt idx="4">
                  <c:v>13</c:v>
                </c:pt>
                <c:pt idx="5">
                  <c:v>28</c:v>
                </c:pt>
                <c:pt idx="6">
                  <c:v>2</c:v>
                </c:pt>
                <c:pt idx="7">
                  <c:v>26</c:v>
                </c:pt>
                <c:pt idx="8">
                  <c:v>20</c:v>
                </c:pt>
                <c:pt idx="9">
                  <c:v>50</c:v>
                </c:pt>
                <c:pt idx="10">
                  <c:v>5</c:v>
                </c:pt>
                <c:pt idx="12">
                  <c:v>11</c:v>
                </c:pt>
                <c:pt idx="13">
                  <c:v>63</c:v>
                </c:pt>
              </c:numCache>
            </c:numRef>
          </c:val>
          <c:extLst>
            <c:ext xmlns:c16="http://schemas.microsoft.com/office/drawing/2014/chart" uri="{C3380CC4-5D6E-409C-BE32-E72D297353CC}">
              <c16:uniqueId val="{00000004-30ED-C742-B954-6FCF45267172}"/>
            </c:ext>
          </c:extLst>
        </c:ser>
        <c:dLbls>
          <c:showLegendKey val="0"/>
          <c:showVal val="0"/>
          <c:showCatName val="0"/>
          <c:showSerName val="0"/>
          <c:showPercent val="0"/>
          <c:showBubbleSize val="0"/>
        </c:dLbls>
        <c:gapWidth val="10"/>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8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30ED-C742-B954-6FCF45267172}"/>
                </c:ext>
              </c:extLst>
            </c:dLbl>
            <c:dLbl>
              <c:idx val="2"/>
              <c:layout>
                <c:manualLayout>
                  <c:x val="-2.5739419287286746E-2"/>
                  <c:y val="-"/>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3</a:t>
                    </a: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B10-0149-9DD5-B6BF66206776}"/>
                </c:ext>
              </c:extLst>
            </c:dLbl>
            <c:dLbl>
              <c:idx val="3"/>
              <c:delete val="1"/>
              <c:extLst>
                <c:ext xmlns:c15="http://schemas.microsoft.com/office/drawing/2012/chart" uri="{CE6537A1-D6FC-4f65-9D91-7224C49458BB}"/>
                <c:ext xmlns:c16="http://schemas.microsoft.com/office/drawing/2014/chart" uri="{C3380CC4-5D6E-409C-BE32-E72D297353CC}">
                  <c16:uniqueId val="{00000001-30ED-C742-B954-6FCF45267172}"/>
                </c:ext>
              </c:extLst>
            </c:dLbl>
            <c:dLbl>
              <c:idx val="4"/>
              <c:layout>
                <c:manualLayout>
                  <c:x val="-5.4696265985484084E-2"/>
                  <c:y val="-"/>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7</a:t>
                    </a: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B10-0149-9DD5-B6BF66206776}"/>
                </c:ext>
              </c:extLst>
            </c:dLbl>
            <c:dLbl>
              <c:idx val="6"/>
              <c:delete val="1"/>
              <c:extLst>
                <c:ext xmlns:c15="http://schemas.microsoft.com/office/drawing/2012/chart" uri="{CE6537A1-D6FC-4f65-9D91-7224C49458BB}"/>
                <c:ext xmlns:c16="http://schemas.microsoft.com/office/drawing/2014/chart" uri="{C3380CC4-5D6E-409C-BE32-E72D297353CC}">
                  <c16:uniqueId val="{00000002-30ED-C742-B954-6FCF45267172}"/>
                </c:ext>
              </c:extLst>
            </c:dLbl>
            <c:dLbl>
              <c:idx val="8"/>
              <c:layout>
                <c:manualLayout>
                  <c:x val="-4.1826556341840772E-2"/>
                  <c:y val="-"/>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5</a:t>
                    </a: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B10-0149-9DD5-B6BF66206776}"/>
                </c:ext>
              </c:extLst>
            </c:dLbl>
            <c:dLbl>
              <c:idx val="10"/>
              <c:layout>
                <c:manualLayout>
                  <c:x val="-0.10617510456005745"/>
                  <c:y val="-"/>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16</a:t>
                    </a: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B10-0149-9DD5-B6BF66206776}"/>
                </c:ext>
              </c:extLst>
            </c:dLbl>
            <c:dLbl>
              <c:idx val="11"/>
              <c:layout>
                <c:manualLayout>
                  <c:x val="-0.2638290476946879"/>
                  <c:y val="-"/>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43</a:t>
                    </a: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B10-0149-9DD5-B6BF66206776}"/>
                </c:ext>
              </c:extLst>
            </c:dLbl>
            <c:dLbl>
              <c:idx val="12"/>
              <c:layout>
                <c:manualLayout>
                  <c:x val="-0.16730622536736309"/>
                  <c:y val="-"/>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25</a:t>
                    </a: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B10-0149-9DD5-B6BF66206776}"/>
                </c:ext>
              </c:extLst>
            </c:dLbl>
            <c:dLbl>
              <c:idx val="13"/>
              <c:layout>
                <c:manualLayout>
                  <c:x val="-9.3305394916414028E-2"/>
                  <c:y val="3.2071565552007201E-3"/>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12</a:t>
                    </a:r>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B10-0149-9DD5-B6BF6620677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numCache>
            </c:numRef>
          </c:cat>
          <c:val>
            <c:numRef>
              <c:f>Sheet1!$B$2:$B$15</c:f>
              <c:numCache>
                <c:formatCode>General</c:formatCode>
                <c:ptCount val="14"/>
                <c:pt idx="1">
                  <c:v>-1</c:v>
                </c:pt>
                <c:pt idx="2">
                  <c:v>-3</c:v>
                </c:pt>
                <c:pt idx="4">
                  <c:v>-7</c:v>
                </c:pt>
                <c:pt idx="6">
                  <c:v>-1</c:v>
                </c:pt>
                <c:pt idx="8">
                  <c:v>-5</c:v>
                </c:pt>
                <c:pt idx="10">
                  <c:v>-16</c:v>
                </c:pt>
                <c:pt idx="11">
                  <c:v>-43</c:v>
                </c:pt>
                <c:pt idx="12">
                  <c:v>-25</c:v>
                </c:pt>
                <c:pt idx="13">
                  <c:v>-12</c:v>
                </c:pt>
              </c:numCache>
            </c:numRef>
          </c:val>
          <c:extLst>
            <c:ext xmlns:c16="http://schemas.microsoft.com/office/drawing/2014/chart" uri="{C3380CC4-5D6E-409C-BE32-E72D297353CC}">
              <c16:uniqueId val="{00000003-30ED-C742-B954-6FCF45267172}"/>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dLbls>
            <c:dLbl>
              <c:idx val="2"/>
              <c:layout>
                <c:manualLayout>
                  <c:x val="-4.8261411163662546E-2"/>
                  <c:y val="3.2079141512373816E-3"/>
                </c:manualLayout>
              </c:layout>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0ED-C742-B954-6FCF45267172}"/>
                </c:ext>
              </c:extLst>
            </c:dLbl>
            <c:dLbl>
              <c:idx val="3"/>
              <c:layout>
                <c:manualLayout>
                  <c:x val="-0.10295767714914651"/>
                  <c:y val="-3.2066514911762789E-3"/>
                </c:manualLayout>
              </c:layout>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B10-0149-9DD5-B6BF66206776}"/>
                </c:ext>
              </c:extLst>
            </c:dLbl>
            <c:dLbl>
              <c:idx val="4"/>
              <c:layout>
                <c:manualLayout>
                  <c:x val="-9.3305394916414028E-2"/>
                  <c:y val="5.050640244410583E-7"/>
                </c:manualLayout>
              </c:layout>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B10-0149-9DD5-B6BF66206776}"/>
                </c:ext>
              </c:extLst>
            </c:dLbl>
            <c:dLbl>
              <c:idx val="5"/>
              <c:layout>
                <c:manualLayout>
                  <c:x val="-0.14156680608007657"/>
                  <c:y val="5.0506402455865262E-7"/>
                </c:manualLayout>
              </c:layout>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B10-0149-9DD5-B6BF66206776}"/>
                </c:ext>
              </c:extLst>
            </c:dLbl>
            <c:dLbl>
              <c:idx val="6"/>
              <c:layout>
                <c:manualLayout>
                  <c:x val="-0.13513195125825478"/>
                  <c:y val="3.2076616192251613E-3"/>
                </c:manualLayout>
              </c:layout>
              <c:tx>
                <c:rich>
                  <a:bodyPr/>
                  <a:lstStyle/>
                  <a:p>
                    <a:r>
                      <a:rPr lang="en-US" dirty="0"/>
                      <a:t>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B10-0149-9DD5-B6BF66206776}"/>
                </c:ext>
              </c:extLst>
            </c:dLbl>
            <c:dLbl>
              <c:idx val="7"/>
              <c:layout>
                <c:manualLayout>
                  <c:x val="-0.16087137054554143"/>
                  <c:y val="3.2079141512373227E-3"/>
                </c:manualLayout>
              </c:layout>
              <c:tx>
                <c:rich>
                  <a:bodyPr/>
                  <a:lstStyle/>
                  <a:p>
                    <a:r>
                      <a:rPr lang="en-US" dirty="0"/>
                      <a:t>26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B10-0149-9DD5-B6BF66206776}"/>
                </c:ext>
              </c:extLst>
            </c:dLbl>
            <c:dLbl>
              <c:idx val="8"/>
              <c:layout>
                <c:manualLayout>
                  <c:x val="-0.19304564465464971"/>
                  <c:y val="5.0506402449985551E-7"/>
                </c:manualLayout>
              </c:layout>
              <c:tx>
                <c:rich>
                  <a:bodyPr/>
                  <a:lstStyle/>
                  <a:p>
                    <a:r>
                      <a:rPr lang="en-US" dirty="0"/>
                      <a:t>35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B10-0149-9DD5-B6BF66206776}"/>
                </c:ext>
              </c:extLst>
            </c:dLbl>
            <c:dLbl>
              <c:idx val="9"/>
              <c:layout>
                <c:manualLayout>
                  <c:x val="-0.28313361216015298"/>
                  <c:y val="7.5759603666158745E-7"/>
                </c:manualLayout>
              </c:layout>
              <c:tx>
                <c:rich>
                  <a:bodyPr/>
                  <a:lstStyle/>
                  <a:p>
                    <a:r>
                      <a:rPr lang="en-US" dirty="0"/>
                      <a:t>47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B10-0149-9DD5-B6BF66206776}"/>
                </c:ext>
              </c:extLst>
            </c:dLbl>
            <c:dLbl>
              <c:idx val="10"/>
              <c:layout>
                <c:manualLayout>
                  <c:x val="-0.27669875733833121"/>
                  <c:y val="6.4150707064381607E-3"/>
                </c:manualLayout>
              </c:layout>
              <c:tx>
                <c:rich>
                  <a:bodyPr/>
                  <a:lstStyle/>
                  <a:p>
                    <a:r>
                      <a:rPr lang="en-US" dirty="0"/>
                      <a:t>62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B10-0149-9DD5-B6BF66206776}"/>
                </c:ext>
              </c:extLst>
            </c:dLbl>
            <c:dLbl>
              <c:idx val="11"/>
              <c:layout>
                <c:manualLayout>
                  <c:x val="-0.14800166090189809"/>
                  <c:y val="3.2076616192251613E-3"/>
                </c:manualLayout>
              </c:layout>
              <c:tx>
                <c:rich>
                  <a:bodyPr/>
                  <a:lstStyle/>
                  <a:p>
                    <a:r>
                      <a:rPr lang="en-US" dirty="0"/>
                      <a:t>66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B10-0149-9DD5-B6BF66206776}"/>
                </c:ext>
              </c:extLst>
            </c:dLbl>
            <c:dLbl>
              <c:idx val="12"/>
              <c:layout>
                <c:manualLayout>
                  <c:x val="-0.25739419287286625"/>
                  <c:y val="7.5759603666158745E-7"/>
                </c:manualLayout>
              </c:layout>
              <c:tx>
                <c:rich>
                  <a:bodyPr/>
                  <a:lstStyle/>
                  <a:p>
                    <a:r>
                      <a:rPr lang="en-US" dirty="0"/>
                      <a:t>68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0ED-C742-B954-6FCF45267172}"/>
                </c:ext>
              </c:extLst>
            </c:dLbl>
            <c:dLbl>
              <c:idx val="13"/>
              <c:layout>
                <c:manualLayout>
                  <c:x val="-0.38930871672021022"/>
                  <c:y val="5.050640244410583E-7"/>
                </c:manualLayout>
              </c:layout>
              <c:tx>
                <c:rich>
                  <a:bodyPr/>
                  <a:lstStyle/>
                  <a:p>
                    <a:r>
                      <a:rPr lang="en-US" dirty="0"/>
                      <a:t>77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0ED-C742-B954-6FCF4526717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numCache>
            </c:numRef>
          </c:cat>
          <c:val>
            <c:numRef>
              <c:f>Sheet1!$C$2:$C$15</c:f>
              <c:numCache>
                <c:formatCode>General</c:formatCode>
                <c:ptCount val="14"/>
                <c:pt idx="2">
                  <c:v>-6</c:v>
                </c:pt>
                <c:pt idx="3">
                  <c:v>-14</c:v>
                </c:pt>
                <c:pt idx="4">
                  <c:v>-12</c:v>
                </c:pt>
                <c:pt idx="5">
                  <c:v>-19</c:v>
                </c:pt>
                <c:pt idx="6">
                  <c:v>-20</c:v>
                </c:pt>
                <c:pt idx="7">
                  <c:v>-26</c:v>
                </c:pt>
                <c:pt idx="8">
                  <c:v>-30</c:v>
                </c:pt>
                <c:pt idx="9">
                  <c:v>-47</c:v>
                </c:pt>
                <c:pt idx="10">
                  <c:v>-46</c:v>
                </c:pt>
                <c:pt idx="11">
                  <c:v>-23</c:v>
                </c:pt>
                <c:pt idx="12">
                  <c:v>-43</c:v>
                </c:pt>
                <c:pt idx="13">
                  <c:v>-65</c:v>
                </c:pt>
              </c:numCache>
            </c:numRef>
          </c:val>
          <c:extLst>
            <c:ext xmlns:c16="http://schemas.microsoft.com/office/drawing/2014/chart" uri="{C3380CC4-5D6E-409C-BE32-E72D297353CC}">
              <c16:uniqueId val="{00000004-30ED-C742-B954-6FCF45267172}"/>
            </c:ext>
          </c:extLst>
        </c:ser>
        <c:dLbls>
          <c:showLegendKey val="0"/>
          <c:showVal val="0"/>
          <c:showCatName val="0"/>
          <c:showSerName val="0"/>
          <c:showPercent val="0"/>
          <c:showBubbleSize val="0"/>
        </c:dLbls>
        <c:gapWidth val="10"/>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0"/>
          <c:min val="-8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0F1-3841-85FB-5CB47093C5FE}"/>
                </c:ext>
              </c:extLst>
            </c:dLbl>
            <c:dLbl>
              <c:idx val="1"/>
              <c:delete val="1"/>
              <c:extLst>
                <c:ext xmlns:c15="http://schemas.microsoft.com/office/drawing/2012/chart" uri="{CE6537A1-D6FC-4f65-9D91-7224C49458BB}"/>
                <c:ext xmlns:c16="http://schemas.microsoft.com/office/drawing/2014/chart" uri="{C3380CC4-5D6E-409C-BE32-E72D297353CC}">
                  <c16:uniqueId val="{00000000-875A-C647-B543-A4CC1E0F0C4F}"/>
                </c:ext>
              </c:extLst>
            </c:dLbl>
            <c:dLbl>
              <c:idx val="3"/>
              <c:delete val="1"/>
              <c:extLst>
                <c:ext xmlns:c15="http://schemas.microsoft.com/office/drawing/2012/chart" uri="{CE6537A1-D6FC-4f65-9D91-7224C49458BB}"/>
                <c:ext xmlns:c16="http://schemas.microsoft.com/office/drawing/2014/chart" uri="{C3380CC4-5D6E-409C-BE32-E72D297353CC}">
                  <c16:uniqueId val="{00000001-875A-C647-B543-A4CC1E0F0C4F}"/>
                </c:ext>
              </c:extLst>
            </c:dLbl>
            <c:dLbl>
              <c:idx val="6"/>
              <c:delete val="1"/>
              <c:extLst>
                <c:ext xmlns:c15="http://schemas.microsoft.com/office/drawing/2012/chart" uri="{CE6537A1-D6FC-4f65-9D91-7224C49458BB}"/>
                <c:ext xmlns:c16="http://schemas.microsoft.com/office/drawing/2014/chart" uri="{C3380CC4-5D6E-409C-BE32-E72D297353CC}">
                  <c16:uniqueId val="{00000002-875A-C647-B543-A4CC1E0F0C4F}"/>
                </c:ext>
              </c:extLst>
            </c:dLbl>
            <c:dLbl>
              <c:idx val="17"/>
              <c:delete val="1"/>
              <c:extLst>
                <c:ext xmlns:c15="http://schemas.microsoft.com/office/drawing/2012/chart" uri="{CE6537A1-D6FC-4f65-9D91-7224C49458BB}"/>
                <c:ext xmlns:c16="http://schemas.microsoft.com/office/drawing/2014/chart" uri="{C3380CC4-5D6E-409C-BE32-E72D297353CC}">
                  <c16:uniqueId val="{00000002-C0F1-3841-85FB-5CB47093C5FE}"/>
                </c:ext>
              </c:extLst>
            </c:dLbl>
            <c:dLbl>
              <c:idx val="22"/>
              <c:delete val="1"/>
              <c:extLst>
                <c:ext xmlns:c15="http://schemas.microsoft.com/office/drawing/2012/chart" uri="{CE6537A1-D6FC-4f65-9D91-7224C49458BB}"/>
                <c:ext xmlns:c16="http://schemas.microsoft.com/office/drawing/2014/chart" uri="{C3380CC4-5D6E-409C-BE32-E72D297353CC}">
                  <c16:uniqueId val="{00000001-C0F1-3841-85FB-5CB47093C5FE}"/>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3"/>
              </c:numCache>
            </c:numRef>
          </c:cat>
          <c:val>
            <c:numRef>
              <c:f>Sheet1!$B$2:$B$24</c:f>
              <c:numCache>
                <c:formatCode>General</c:formatCode>
                <c:ptCount val="23"/>
                <c:pt idx="0">
                  <c:v>0.5</c:v>
                </c:pt>
                <c:pt idx="4">
                  <c:v>1</c:v>
                </c:pt>
                <c:pt idx="5">
                  <c:v>4</c:v>
                </c:pt>
                <c:pt idx="6">
                  <c:v>0.5</c:v>
                </c:pt>
                <c:pt idx="7">
                  <c:v>1</c:v>
                </c:pt>
                <c:pt idx="8">
                  <c:v>1</c:v>
                </c:pt>
                <c:pt idx="9">
                  <c:v>2</c:v>
                </c:pt>
                <c:pt idx="10">
                  <c:v>3</c:v>
                </c:pt>
                <c:pt idx="11">
                  <c:v>1</c:v>
                </c:pt>
                <c:pt idx="12">
                  <c:v>1</c:v>
                </c:pt>
                <c:pt idx="13">
                  <c:v>1</c:v>
                </c:pt>
                <c:pt idx="14">
                  <c:v>10</c:v>
                </c:pt>
                <c:pt idx="15">
                  <c:v>16</c:v>
                </c:pt>
                <c:pt idx="16">
                  <c:v>1</c:v>
                </c:pt>
                <c:pt idx="17">
                  <c:v>0.5</c:v>
                </c:pt>
                <c:pt idx="19">
                  <c:v>23</c:v>
                </c:pt>
                <c:pt idx="20">
                  <c:v>3</c:v>
                </c:pt>
                <c:pt idx="21">
                  <c:v>8</c:v>
                </c:pt>
                <c:pt idx="22">
                  <c:v>0.5</c:v>
                </c:pt>
              </c:numCache>
            </c:numRef>
          </c:val>
          <c:extLst>
            <c:ext xmlns:c16="http://schemas.microsoft.com/office/drawing/2014/chart" uri="{C3380CC4-5D6E-409C-BE32-E72D297353CC}">
              <c16:uniqueId val="{00000003-875A-C647-B543-A4CC1E0F0C4F}"/>
            </c:ext>
          </c:extLst>
        </c:ser>
        <c:ser>
          <c:idx val="1"/>
          <c:order val="1"/>
          <c:tx>
            <c:strRef>
              <c:f>Sheet1!$C$1</c:f>
              <c:strCache>
                <c:ptCount val="1"/>
                <c:pt idx="0">
                  <c:v>Series 2</c:v>
                </c:pt>
              </c:strCache>
            </c:strRef>
          </c:tx>
          <c:spPr>
            <a:solidFill>
              <a:schemeClr val="accent6">
                <a:lumMod val="40000"/>
                <a:lumOff val="6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875A-C647-B543-A4CC1E0F0C4F}"/>
                </c:ext>
              </c:extLst>
            </c:dLbl>
            <c:dLbl>
              <c:idx val="15"/>
              <c:tx>
                <c:rich>
                  <a:bodyPr/>
                  <a:lstStyle/>
                  <a:p>
                    <a:r>
                      <a:rPr lang="en-US" dirty="0"/>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75A-C647-B543-A4CC1E0F0C4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Sheet1!$A$2:$A$24</c:f>
              <c:numCache>
                <c:formatCode>General</c:formatCode>
                <c:ptCount val="23"/>
              </c:numCache>
            </c:numRef>
          </c:cat>
          <c:val>
            <c:numRef>
              <c:f>Sheet1!$C$2:$C$24</c:f>
              <c:numCache>
                <c:formatCode>General</c:formatCode>
                <c:ptCount val="23"/>
                <c:pt idx="0">
                  <c:v>10</c:v>
                </c:pt>
                <c:pt idx="1">
                  <c:v>4</c:v>
                </c:pt>
                <c:pt idx="2">
                  <c:v>10</c:v>
                </c:pt>
                <c:pt idx="3">
                  <c:v>7</c:v>
                </c:pt>
                <c:pt idx="4">
                  <c:v>5</c:v>
                </c:pt>
                <c:pt idx="5">
                  <c:v>3</c:v>
                </c:pt>
                <c:pt idx="6">
                  <c:v>11</c:v>
                </c:pt>
                <c:pt idx="7">
                  <c:v>5</c:v>
                </c:pt>
                <c:pt idx="8">
                  <c:v>14</c:v>
                </c:pt>
                <c:pt idx="9">
                  <c:v>5</c:v>
                </c:pt>
                <c:pt idx="10">
                  <c:v>21</c:v>
                </c:pt>
                <c:pt idx="11">
                  <c:v>12</c:v>
                </c:pt>
                <c:pt idx="12">
                  <c:v>13</c:v>
                </c:pt>
                <c:pt idx="13">
                  <c:v>21</c:v>
                </c:pt>
                <c:pt idx="14">
                  <c:v>21</c:v>
                </c:pt>
                <c:pt idx="15">
                  <c:v>39</c:v>
                </c:pt>
                <c:pt idx="16">
                  <c:v>23</c:v>
                </c:pt>
                <c:pt idx="17">
                  <c:v>34</c:v>
                </c:pt>
                <c:pt idx="18">
                  <c:v>7</c:v>
                </c:pt>
                <c:pt idx="19">
                  <c:v>23</c:v>
                </c:pt>
                <c:pt idx="20">
                  <c:v>39</c:v>
                </c:pt>
                <c:pt idx="21">
                  <c:v>19</c:v>
                </c:pt>
                <c:pt idx="22">
                  <c:v>42</c:v>
                </c:pt>
              </c:numCache>
            </c:numRef>
          </c:val>
          <c:extLst>
            <c:ext xmlns:c16="http://schemas.microsoft.com/office/drawing/2014/chart" uri="{C3380CC4-5D6E-409C-BE32-E72D297353CC}">
              <c16:uniqueId val="{00000005-875A-C647-B543-A4CC1E0F0C4F}"/>
            </c:ext>
          </c:extLst>
        </c:ser>
        <c:dLbls>
          <c:showLegendKey val="0"/>
          <c:showVal val="0"/>
          <c:showCatName val="0"/>
          <c:showSerName val="0"/>
          <c:showPercent val="0"/>
          <c:showBubbleSize val="0"/>
        </c:dLbls>
        <c:gapWidth val="10"/>
        <c:overlap val="100"/>
        <c:axId val="203274112"/>
        <c:axId val="203283456"/>
      </c:barChart>
      <c:catAx>
        <c:axId val="2032741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283456"/>
        <c:crosses val="autoZero"/>
        <c:auto val="1"/>
        <c:lblAlgn val="ctr"/>
        <c:lblOffset val="100"/>
        <c:noMultiLvlLbl val="0"/>
      </c:catAx>
      <c:valAx>
        <c:axId val="203283456"/>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327411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9821344470277"/>
          <c:y val="3.5278722107207929E-2"/>
          <c:w val="0.8558148092179314"/>
          <c:h val="0.8942279768094804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875A-C647-B543-A4CC1E0F0C4F}"/>
                </c:ext>
              </c:extLst>
            </c:dLbl>
            <c:dLbl>
              <c:idx val="2"/>
              <c:delete val="1"/>
              <c:extLst>
                <c:ext xmlns:c15="http://schemas.microsoft.com/office/drawing/2012/chart" uri="{CE6537A1-D6FC-4f65-9D91-7224C49458BB}"/>
                <c:ext xmlns:c16="http://schemas.microsoft.com/office/drawing/2014/chart" uri="{C3380CC4-5D6E-409C-BE32-E72D297353CC}">
                  <c16:uniqueId val="{00000000-03BC-BD44-A93F-8D824B8A1772}"/>
                </c:ext>
              </c:extLst>
            </c:dLbl>
            <c:dLbl>
              <c:idx val="3"/>
              <c:delete val="1"/>
              <c:extLst>
                <c:ext xmlns:c15="http://schemas.microsoft.com/office/drawing/2012/chart" uri="{CE6537A1-D6FC-4f65-9D91-7224C49458BB}"/>
                <c:ext xmlns:c16="http://schemas.microsoft.com/office/drawing/2014/chart" uri="{C3380CC4-5D6E-409C-BE32-E72D297353CC}">
                  <c16:uniqueId val="{00000001-875A-C647-B543-A4CC1E0F0C4F}"/>
                </c:ext>
              </c:extLst>
            </c:dLbl>
            <c:dLbl>
              <c:idx val="4"/>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8D9-204D-8C9F-626A3F1F0F66}"/>
                </c:ext>
              </c:extLst>
            </c:dLbl>
            <c:dLbl>
              <c:idx val="5"/>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8D9-204D-8C9F-626A3F1F0F66}"/>
                </c:ext>
              </c:extLst>
            </c:dLbl>
            <c:dLbl>
              <c:idx val="6"/>
              <c:delete val="1"/>
              <c:extLst>
                <c:ext xmlns:c15="http://schemas.microsoft.com/office/drawing/2012/chart" uri="{CE6537A1-D6FC-4f65-9D91-7224C49458BB}"/>
                <c:ext xmlns:c16="http://schemas.microsoft.com/office/drawing/2014/chart" uri="{C3380CC4-5D6E-409C-BE32-E72D297353CC}">
                  <c16:uniqueId val="{00000002-875A-C647-B543-A4CC1E0F0C4F}"/>
                </c:ext>
              </c:extLst>
            </c:dLbl>
            <c:dLbl>
              <c:idx val="7"/>
              <c:delete val="1"/>
              <c:extLst>
                <c:ext xmlns:c15="http://schemas.microsoft.com/office/drawing/2012/chart" uri="{CE6537A1-D6FC-4f65-9D91-7224C49458BB}"/>
                <c:ext xmlns:c16="http://schemas.microsoft.com/office/drawing/2014/chart" uri="{C3380CC4-5D6E-409C-BE32-E72D297353CC}">
                  <c16:uniqueId val="{00000001-03BC-BD44-A93F-8D824B8A1772}"/>
                </c:ext>
              </c:extLst>
            </c:dLbl>
            <c:dLbl>
              <c:idx val="8"/>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8D9-204D-8C9F-626A3F1F0F66}"/>
                </c:ext>
              </c:extLst>
            </c:dLbl>
            <c:dLbl>
              <c:idx val="9"/>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8D9-204D-8C9F-626A3F1F0F66}"/>
                </c:ext>
              </c:extLst>
            </c:dLbl>
            <c:dLbl>
              <c:idx val="10"/>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8D9-204D-8C9F-626A3F1F0F66}"/>
                </c:ext>
              </c:extLst>
            </c:dLbl>
            <c:dLbl>
              <c:idx val="11"/>
              <c:tx>
                <c:rich>
                  <a:bodyPr/>
                  <a:lstStyle/>
                  <a:p>
                    <a:r>
                      <a:rPr lang="en-US" dirty="0"/>
                      <a:t>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8D9-204D-8C9F-626A3F1F0F66}"/>
                </c:ext>
              </c:extLst>
            </c:dLbl>
            <c:dLbl>
              <c:idx val="12"/>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38D9-204D-8C9F-626A3F1F0F66}"/>
                </c:ext>
              </c:extLst>
            </c:dLbl>
            <c:dLbl>
              <c:idx val="13"/>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38D9-204D-8C9F-626A3F1F0F66}"/>
                </c:ext>
              </c:extLst>
            </c:dLbl>
            <c:dLbl>
              <c:idx val="14"/>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38D9-204D-8C9F-626A3F1F0F66}"/>
                </c:ext>
              </c:extLst>
            </c:dLbl>
            <c:dLbl>
              <c:idx val="15"/>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38D9-204D-8C9F-626A3F1F0F66}"/>
                </c:ext>
              </c:extLst>
            </c:dLbl>
            <c:dLbl>
              <c:idx val="16"/>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38D9-204D-8C9F-626A3F1F0F66}"/>
                </c:ext>
              </c:extLst>
            </c:dLbl>
            <c:dLbl>
              <c:idx val="17"/>
              <c:delete val="1"/>
              <c:extLst>
                <c:ext xmlns:c15="http://schemas.microsoft.com/office/drawing/2012/chart" uri="{CE6537A1-D6FC-4f65-9D91-7224C49458BB}"/>
                <c:ext xmlns:c16="http://schemas.microsoft.com/office/drawing/2014/chart" uri="{C3380CC4-5D6E-409C-BE32-E72D297353CC}">
                  <c16:uniqueId val="{00000002-03BC-BD44-A93F-8D824B8A1772}"/>
                </c:ext>
              </c:extLst>
            </c:dLbl>
            <c:dLbl>
              <c:idx val="19"/>
              <c:tx>
                <c:rich>
                  <a:bodyPr/>
                  <a:lstStyle/>
                  <a:p>
                    <a:r>
                      <a:rPr lang="en-US" dirty="0"/>
                      <a:t>26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38D9-204D-8C9F-626A3F1F0F66}"/>
                </c:ext>
              </c:extLst>
            </c:dLbl>
            <c:dLbl>
              <c:idx val="20"/>
              <c:tx>
                <c:rich>
                  <a:bodyPr/>
                  <a:lstStyle/>
                  <a:p>
                    <a:r>
                      <a:rPr lang="en-US" dirty="0"/>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38D9-204D-8C9F-626A3F1F0F66}"/>
                </c:ext>
              </c:extLst>
            </c:dLbl>
            <c:dLbl>
              <c:idx val="21"/>
              <c:tx>
                <c:rich>
                  <a:bodyPr/>
                  <a:lstStyle/>
                  <a:p>
                    <a:r>
                      <a:rPr lang="en-US" dirty="0"/>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38D9-204D-8C9F-626A3F1F0F66}"/>
                </c:ext>
              </c:extLst>
            </c:dLbl>
            <c:dLbl>
              <c:idx val="22"/>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38D9-204D-8C9F-626A3F1F0F6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3"/>
              </c:numCache>
            </c:numRef>
          </c:cat>
          <c:val>
            <c:numRef>
              <c:f>Sheet1!$B$2:$B$24</c:f>
              <c:numCache>
                <c:formatCode>General</c:formatCode>
                <c:ptCount val="23"/>
                <c:pt idx="2">
                  <c:v>-0.5</c:v>
                </c:pt>
                <c:pt idx="3">
                  <c:v>-1</c:v>
                </c:pt>
                <c:pt idx="4">
                  <c:v>-1</c:v>
                </c:pt>
                <c:pt idx="5">
                  <c:v>-5</c:v>
                </c:pt>
                <c:pt idx="7">
                  <c:v>-0.5</c:v>
                </c:pt>
                <c:pt idx="8">
                  <c:v>-3</c:v>
                </c:pt>
                <c:pt idx="9">
                  <c:v>-7</c:v>
                </c:pt>
                <c:pt idx="10">
                  <c:v>-1</c:v>
                </c:pt>
                <c:pt idx="11">
                  <c:v>-2</c:v>
                </c:pt>
                <c:pt idx="12">
                  <c:v>-1.5</c:v>
                </c:pt>
                <c:pt idx="13">
                  <c:v>-1</c:v>
                </c:pt>
                <c:pt idx="14">
                  <c:v>-11</c:v>
                </c:pt>
                <c:pt idx="15">
                  <c:v>-7</c:v>
                </c:pt>
                <c:pt idx="16">
                  <c:v>-4</c:v>
                </c:pt>
                <c:pt idx="17">
                  <c:v>-0.5</c:v>
                </c:pt>
                <c:pt idx="19">
                  <c:v>-26</c:v>
                </c:pt>
                <c:pt idx="20">
                  <c:v>-8</c:v>
                </c:pt>
                <c:pt idx="21">
                  <c:v>-30</c:v>
                </c:pt>
                <c:pt idx="22">
                  <c:v>-4</c:v>
                </c:pt>
              </c:numCache>
            </c:numRef>
          </c:val>
          <c:extLst>
            <c:ext xmlns:c16="http://schemas.microsoft.com/office/drawing/2014/chart" uri="{C3380CC4-5D6E-409C-BE32-E72D297353CC}">
              <c16:uniqueId val="{00000003-875A-C647-B543-A4CC1E0F0C4F}"/>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dLbls>
            <c:dLbl>
              <c:idx val="0"/>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8D9-204D-8C9F-626A3F1F0F66}"/>
                </c:ext>
              </c:extLst>
            </c:dLbl>
            <c:dLbl>
              <c:idx val="1"/>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8D9-204D-8C9F-626A3F1F0F66}"/>
                </c:ext>
              </c:extLst>
            </c:dLbl>
            <c:dLbl>
              <c:idx val="2"/>
              <c:delete val="1"/>
              <c:extLst>
                <c:ext xmlns:c15="http://schemas.microsoft.com/office/drawing/2012/chart" uri="{CE6537A1-D6FC-4f65-9D91-7224C49458BB}"/>
                <c:ext xmlns:c16="http://schemas.microsoft.com/office/drawing/2014/chart" uri="{C3380CC4-5D6E-409C-BE32-E72D297353CC}">
                  <c16:uniqueId val="{00000004-875A-C647-B543-A4CC1E0F0C4F}"/>
                </c:ext>
              </c:extLst>
            </c:dLbl>
            <c:dLbl>
              <c:idx val="3"/>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8D9-204D-8C9F-626A3F1F0F66}"/>
                </c:ext>
              </c:extLst>
            </c:dLbl>
            <c:dLbl>
              <c:idx val="4"/>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8D9-204D-8C9F-626A3F1F0F66}"/>
                </c:ext>
              </c:extLst>
            </c:dLbl>
            <c:dLbl>
              <c:idx val="5"/>
              <c:tx>
                <c:rich>
                  <a:bodyPr/>
                  <a:lstStyle/>
                  <a:p>
                    <a:r>
                      <a:rPr lang="en-US" dirty="0"/>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8D9-204D-8C9F-626A3F1F0F66}"/>
                </c:ext>
              </c:extLst>
            </c:dLbl>
            <c:dLbl>
              <c:idx val="6"/>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8D9-204D-8C9F-626A3F1F0F66}"/>
                </c:ext>
              </c:extLst>
            </c:dLbl>
            <c:dLbl>
              <c:idx val="7"/>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8D9-204D-8C9F-626A3F1F0F66}"/>
                </c:ext>
              </c:extLst>
            </c:dLbl>
            <c:dLbl>
              <c:idx val="8"/>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8D9-204D-8C9F-626A3F1F0F66}"/>
                </c:ext>
              </c:extLst>
            </c:dLbl>
            <c:dLbl>
              <c:idx val="9"/>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8D9-204D-8C9F-626A3F1F0F66}"/>
                </c:ext>
              </c:extLst>
            </c:dLbl>
            <c:dLbl>
              <c:idx val="10"/>
              <c:tx>
                <c:rich>
                  <a:bodyPr/>
                  <a:lstStyle/>
                  <a:p>
                    <a:r>
                      <a:rPr lang="en-US" dirty="0"/>
                      <a:t>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8D9-204D-8C9F-626A3F1F0F66}"/>
                </c:ext>
              </c:extLst>
            </c:dLbl>
            <c:dLbl>
              <c:idx val="11"/>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8D9-204D-8C9F-626A3F1F0F66}"/>
                </c:ext>
              </c:extLst>
            </c:dLbl>
            <c:dLbl>
              <c:idx val="12"/>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38D9-204D-8C9F-626A3F1F0F66}"/>
                </c:ext>
              </c:extLst>
            </c:dLbl>
            <c:dLbl>
              <c:idx val="13"/>
              <c:tx>
                <c:rich>
                  <a:bodyPr/>
                  <a:lstStyle/>
                  <a:p>
                    <a:r>
                      <a:rPr lang="en-US" dirty="0"/>
                      <a:t>24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38D9-204D-8C9F-626A3F1F0F66}"/>
                </c:ext>
              </c:extLst>
            </c:dLbl>
            <c:dLbl>
              <c:idx val="14"/>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38D9-204D-8C9F-626A3F1F0F66}"/>
                </c:ext>
              </c:extLst>
            </c:dLbl>
            <c:dLbl>
              <c:idx val="15"/>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75A-C647-B543-A4CC1E0F0C4F}"/>
                </c:ext>
              </c:extLst>
            </c:dLbl>
            <c:dLbl>
              <c:idx val="16"/>
              <c:tx>
                <c:rich>
                  <a:bodyPr/>
                  <a:lstStyle/>
                  <a:p>
                    <a:r>
                      <a:rPr lang="en-US" dirty="0"/>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38D9-204D-8C9F-626A3F1F0F66}"/>
                </c:ext>
              </c:extLst>
            </c:dLbl>
            <c:dLbl>
              <c:idx val="17"/>
              <c:tx>
                <c:rich>
                  <a:bodyPr/>
                  <a:lstStyle/>
                  <a:p>
                    <a:r>
                      <a:rPr lang="en-US" dirty="0"/>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38D9-204D-8C9F-626A3F1F0F66}"/>
                </c:ext>
              </c:extLst>
            </c:dLbl>
            <c:dLbl>
              <c:idx val="18"/>
              <c:tx>
                <c:rich>
                  <a:bodyPr/>
                  <a:lstStyle/>
                  <a:p>
                    <a:r>
                      <a:rPr lang="en-US" dirty="0"/>
                      <a:t>37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38D9-204D-8C9F-626A3F1F0F66}"/>
                </c:ext>
              </c:extLst>
            </c:dLbl>
            <c:dLbl>
              <c:idx val="19"/>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38D9-204D-8C9F-626A3F1F0F66}"/>
                </c:ext>
              </c:extLst>
            </c:dLbl>
            <c:dLbl>
              <c:idx val="20"/>
              <c:tx>
                <c:rich>
                  <a:bodyPr/>
                  <a:lstStyle/>
                  <a:p>
                    <a:r>
                      <a:rPr lang="en-US" dirty="0"/>
                      <a:t>43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38D9-204D-8C9F-626A3F1F0F66}"/>
                </c:ext>
              </c:extLst>
            </c:dLbl>
            <c:dLbl>
              <c:idx val="21"/>
              <c:tx>
                <c:rich>
                  <a:bodyPr/>
                  <a:lstStyle/>
                  <a:p>
                    <a:r>
                      <a:rPr lang="en-US" dirty="0"/>
                      <a:t>22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38D9-204D-8C9F-626A3F1F0F66}"/>
                </c:ext>
              </c:extLst>
            </c:dLbl>
            <c:dLbl>
              <c:idx val="22"/>
              <c:tx>
                <c:rich>
                  <a:bodyPr/>
                  <a:lstStyle/>
                  <a:p>
                    <a:r>
                      <a:rPr lang="en-US" dirty="0"/>
                      <a:t>54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38D9-204D-8C9F-626A3F1F0F6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Sheet1!$A$2:$A$24</c:f>
              <c:numCache>
                <c:formatCode>General</c:formatCode>
                <c:ptCount val="23"/>
              </c:numCache>
            </c:numRef>
          </c:cat>
          <c:val>
            <c:numRef>
              <c:f>Sheet1!$C$2:$C$24</c:f>
              <c:numCache>
                <c:formatCode>General</c:formatCode>
                <c:ptCount val="23"/>
                <c:pt idx="0">
                  <c:v>-6</c:v>
                </c:pt>
                <c:pt idx="1">
                  <c:v>-10</c:v>
                </c:pt>
                <c:pt idx="2">
                  <c:v>-10</c:v>
                </c:pt>
                <c:pt idx="3">
                  <c:v>-9</c:v>
                </c:pt>
                <c:pt idx="4">
                  <c:v>-10</c:v>
                </c:pt>
                <c:pt idx="5">
                  <c:v>-8</c:v>
                </c:pt>
                <c:pt idx="6">
                  <c:v>-13</c:v>
                </c:pt>
                <c:pt idx="7">
                  <c:v>-13</c:v>
                </c:pt>
                <c:pt idx="8">
                  <c:v>-13</c:v>
                </c:pt>
                <c:pt idx="9">
                  <c:v>-12</c:v>
                </c:pt>
                <c:pt idx="10">
                  <c:v>-21</c:v>
                </c:pt>
                <c:pt idx="11">
                  <c:v>-20</c:v>
                </c:pt>
                <c:pt idx="12">
                  <c:v>-23</c:v>
                </c:pt>
                <c:pt idx="13">
                  <c:v>-24</c:v>
                </c:pt>
                <c:pt idx="14">
                  <c:v>-15</c:v>
                </c:pt>
                <c:pt idx="15">
                  <c:v>-23</c:v>
                </c:pt>
                <c:pt idx="16">
                  <c:v>-29</c:v>
                </c:pt>
                <c:pt idx="17">
                  <c:v>-33</c:v>
                </c:pt>
                <c:pt idx="18">
                  <c:v>-37</c:v>
                </c:pt>
                <c:pt idx="19">
                  <c:v>-15</c:v>
                </c:pt>
                <c:pt idx="20">
                  <c:v>-43</c:v>
                </c:pt>
                <c:pt idx="21">
                  <c:v>-22</c:v>
                </c:pt>
                <c:pt idx="22">
                  <c:v>-54</c:v>
                </c:pt>
              </c:numCache>
            </c:numRef>
          </c:val>
          <c:extLst>
            <c:ext xmlns:c16="http://schemas.microsoft.com/office/drawing/2014/chart" uri="{C3380CC4-5D6E-409C-BE32-E72D297353CC}">
              <c16:uniqueId val="{00000005-875A-C647-B543-A4CC1E0F0C4F}"/>
            </c:ext>
          </c:extLst>
        </c:ser>
        <c:dLbls>
          <c:showLegendKey val="0"/>
          <c:showVal val="0"/>
          <c:showCatName val="0"/>
          <c:showSerName val="0"/>
          <c:showPercent val="0"/>
          <c:showBubbleSize val="0"/>
        </c:dLbls>
        <c:gapWidth val="10"/>
        <c:overlap val="100"/>
        <c:axId val="203455872"/>
        <c:axId val="203461760"/>
      </c:barChart>
      <c:catAx>
        <c:axId val="20345587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461760"/>
        <c:crosses val="autoZero"/>
        <c:auto val="1"/>
        <c:lblAlgn val="ctr"/>
        <c:lblOffset val="100"/>
        <c:noMultiLvlLbl val="0"/>
      </c:catAx>
      <c:valAx>
        <c:axId val="203461760"/>
        <c:scaling>
          <c:orientation val="minMax"/>
          <c:max val="0"/>
          <c:min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345587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6/5/2025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6/5/2025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342120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28</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png"/><Relationship Id="rId26" Type="http://schemas.openxmlformats.org/officeDocument/2006/relationships/hyperlink" Target="https://twitter.com/BreastCaConnect" TargetMode="External"/><Relationship Id="rId3" Type="http://schemas.openxmlformats.org/officeDocument/2006/relationships/image" Target="../media/image4.svg"/><Relationship Id="rId21" Type="http://schemas.openxmlformats.org/officeDocument/2006/relationships/image" Target="../media/image17.sv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hyperlink" Target="mailto:info@cor2ed.com" TargetMode="External"/><Relationship Id="rId25" Type="http://schemas.openxmlformats.org/officeDocument/2006/relationships/image" Target="../media/image21.svg"/><Relationship Id="rId2" Type="http://schemas.openxmlformats.org/officeDocument/2006/relationships/image" Target="../media/image3.png"/><Relationship Id="rId16" Type="http://schemas.openxmlformats.org/officeDocument/2006/relationships/image" Target="../media/image13.svg"/><Relationship Id="rId20" Type="http://schemas.openxmlformats.org/officeDocument/2006/relationships/image" Target="../media/image16.png"/><Relationship Id="rId29"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20.png"/><Relationship Id="rId5" Type="http://schemas.openxmlformats.org/officeDocument/2006/relationships/image" Target="../media/image6.svg"/><Relationship Id="rId15" Type="http://schemas.openxmlformats.org/officeDocument/2006/relationships/image" Target="../media/image12.png"/><Relationship Id="rId23" Type="http://schemas.openxmlformats.org/officeDocument/2006/relationships/image" Target="../media/image19.svg"/><Relationship Id="rId28" Type="http://schemas.openxmlformats.org/officeDocument/2006/relationships/image" Target="../media/image22.png"/><Relationship Id="rId10" Type="http://schemas.openxmlformats.org/officeDocument/2006/relationships/hyperlink" Target="https://www.linkedin.com/company/99553499/admin/feed/posts/" TargetMode="External"/><Relationship Id="rId19"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8.png"/><Relationship Id="rId27" Type="http://schemas.openxmlformats.org/officeDocument/2006/relationships/hyperlink" Target="https://twitter.com/lung_connect" TargetMode="External"/><Relationship Id="rId30"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hlinkClick r:id="rId10"/>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7"/>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7"/>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00414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24401" y="1987144"/>
            <a:ext cx="313184" cy="313184"/>
          </a:xfrm>
          <a:prstGeom prst="rect">
            <a:avLst/>
          </a:prstGeom>
        </p:spPr>
      </p:pic>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2" name="TextBox 1">
            <a:extLst>
              <a:ext uri="{FF2B5EF4-FFF2-40B4-BE49-F238E27FC236}">
                <a16:creationId xmlns:a16="http://schemas.microsoft.com/office/drawing/2014/main" id="{DD823B25-0725-D7B5-40A2-A6C6C2366BA1}"/>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26"/>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4" name="Rectangle 3">
            <a:hlinkClick r:id="rId27"/>
            <a:extLst>
              <a:ext uri="{FF2B5EF4-FFF2-40B4-BE49-F238E27FC236}">
                <a16:creationId xmlns:a16="http://schemas.microsoft.com/office/drawing/2014/main" id="{2DBBAE75-8671-C9A9-E579-BBFF792C93E2}"/>
              </a:ext>
            </a:extLst>
          </p:cNvPr>
          <p:cNvSpPr/>
          <p:nvPr userDrawn="1"/>
        </p:nvSpPr>
        <p:spPr>
          <a:xfrm>
            <a:off x="2661899" y="6013518"/>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869C2298-A984-0273-0E84-B7391E8ABA8F}"/>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2722162" y="6035310"/>
            <a:ext cx="373380" cy="373380"/>
          </a:xfrm>
          <a:prstGeom prst="rect">
            <a:avLst/>
          </a:prstGeom>
        </p:spPr>
      </p:pic>
      <p:pic>
        <p:nvPicPr>
          <p:cNvPr id="8" name="Picture 7">
            <a:extLst>
              <a:ext uri="{FF2B5EF4-FFF2-40B4-BE49-F238E27FC236}">
                <a16:creationId xmlns:a16="http://schemas.microsoft.com/office/drawing/2014/main" id="{22488C44-666E-A82B-C0A2-8A70F47FB969}"/>
              </a:ext>
            </a:extLst>
          </p:cNvPr>
          <p:cNvPicPr>
            <a:picLocks noChangeAspect="1"/>
          </p:cNvPicPr>
          <p:nvPr userDrawn="1"/>
        </p:nvPicPr>
        <p:blipFill>
          <a:blip r:embed="rId30"/>
          <a:srcRect/>
          <a:stretch/>
        </p:blipFill>
        <p:spPr>
          <a:xfrm>
            <a:off x="2780877" y="6091252"/>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879278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311920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7">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s://www.onclive.com/view/bla-is-withdrawn-for-patritumab-deruxtecan-in-egfr-mutated-nsclc"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bayer.com/media/en-us/bayer-receives-us-fda-breakthrough-therapy-designation-for-bay-2927088-for-non-small-cell-lung-cancer-harboring-her2-activating-mutations/"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1340768"/>
            <a:ext cx="10963275" cy="2520279"/>
          </a:xfrm>
        </p:spPr>
        <p:txBody>
          <a:bodyPr>
            <a:normAutofit fontScale="92500" lnSpcReduction="10000"/>
          </a:bodyPr>
          <a:lstStyle/>
          <a:p>
            <a:r>
              <a:rPr lang="en-GB" noProof="0" dirty="0"/>
              <a:t>Sevabertinib demonstrated manageable safety in both cohorts, consistent with previous reports </a:t>
            </a:r>
          </a:p>
          <a:p>
            <a:pPr lvl="1"/>
            <a:r>
              <a:rPr lang="en-GB" noProof="0" dirty="0"/>
              <a:t>Diarrhoea was the most common TRAE with grade 3 diarrhoea occurring in 24% of patients in cohort D and 3% of patients in cohort F</a:t>
            </a:r>
          </a:p>
          <a:p>
            <a:pPr lvl="1"/>
            <a:r>
              <a:rPr lang="en-GB" noProof="0" dirty="0"/>
              <a:t>There were no cases of pneumonitis or interstitial lung disease</a:t>
            </a:r>
          </a:p>
          <a:p>
            <a:r>
              <a:rPr lang="en-GB" noProof="0" dirty="0"/>
              <a:t>Similar response rates were observed in patients with advanced </a:t>
            </a:r>
            <a:r>
              <a:rPr lang="en-GB" i="1" noProof="0" dirty="0"/>
              <a:t>HER2</a:t>
            </a:r>
            <a:r>
              <a:rPr lang="en-GB" noProof="0" dirty="0"/>
              <a:t>-mutant NSCLC who were pretreated but naïve to HER2-targeted therapy and in those treated in the first-line setting</a:t>
            </a:r>
          </a:p>
          <a:p>
            <a:r>
              <a:rPr lang="en-GB" noProof="0" dirty="0"/>
              <a:t>ORR were consistent across all key subgroups, including patients with brain metastases at baseline</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Soho-01: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444369" cy="365125"/>
          </a:xfrm>
        </p:spPr>
        <p:txBody>
          <a:bodyPr anchor="b" anchorCtr="0"/>
          <a:lstStyle/>
          <a:p>
            <a:r>
              <a:rPr lang="en-GB" sz="1200" kern="100" noProof="0" dirty="0">
                <a:solidFill>
                  <a:schemeClr val="tx2"/>
                </a:solidFill>
                <a:ea typeface="Calibri" panose="020F0502020204030204" pitchFamily="34" charset="0"/>
              </a:rPr>
              <a:t>NSCLC, non-small cell lung cancer; ORR, objective response rate; PFS, progression-free survival; TRAE, treatment-related adverse event</a:t>
            </a:r>
          </a:p>
          <a:p>
            <a:r>
              <a:rPr lang="en-GB" kern="100" noProof="0" dirty="0">
                <a:solidFill>
                  <a:schemeClr val="tx2"/>
                </a:solidFill>
                <a:ea typeface="Calibri" panose="020F0502020204030204" pitchFamily="34" charset="0"/>
              </a:rPr>
              <a:t>Loong H, et al. </a:t>
            </a:r>
            <a:r>
              <a:rPr lang="en-GB" noProof="0" dirty="0">
                <a:solidFill>
                  <a:schemeClr val="tx2"/>
                </a:solidFill>
              </a:rPr>
              <a:t>J Clin Oncol. 2025;43(suppl 16). Abstr 8504</a:t>
            </a:r>
            <a:r>
              <a:rPr lang="en-GB" kern="100" noProof="0" dirty="0">
                <a:solidFill>
                  <a:schemeClr val="tx2"/>
                </a:solidFill>
                <a:ea typeface="Calibri" panose="020F0502020204030204" pitchFamily="34" charset="0"/>
              </a:rPr>
              <a:t> (ASCO 2025; oral presentation)</a:t>
            </a:r>
            <a:endParaRPr lang="en-GB" sz="1200" kern="100" noProof="0" dirty="0">
              <a:solidFill>
                <a:schemeClr val="tx2"/>
              </a:solidFill>
              <a:ea typeface="Calibri" panose="020F0502020204030204" pitchFamily="34" charset="0"/>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10</a:t>
            </a:fld>
            <a:endParaRPr lang="en-GB" noProof="0" dirty="0"/>
          </a:p>
        </p:txBody>
      </p:sp>
      <p:sp>
        <p:nvSpPr>
          <p:cNvPr id="4" name="TextBox 3">
            <a:extLst>
              <a:ext uri="{FF2B5EF4-FFF2-40B4-BE49-F238E27FC236}">
                <a16:creationId xmlns:a16="http://schemas.microsoft.com/office/drawing/2014/main" id="{0F39BA13-32DD-1195-CA90-83F1937B0DA0}"/>
              </a:ext>
            </a:extLst>
          </p:cNvPr>
          <p:cNvSpPr txBox="1"/>
          <p:nvPr/>
        </p:nvSpPr>
        <p:spPr>
          <a:xfrm>
            <a:off x="695400" y="4080373"/>
            <a:ext cx="10636532" cy="1633882"/>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1600" noProof="0" dirty="0">
                <a:solidFill>
                  <a:srgbClr val="212121"/>
                </a:solidFill>
                <a:latin typeface="Arial" panose="020B0604020202020204" pitchFamily="34" charset="0"/>
                <a:cs typeface="Arial" panose="020B0604020202020204" pitchFamily="34" charset="0"/>
              </a:rPr>
              <a:t>Response rates observed in SOHO-01 are promising but it is too early to look at duration of response and PFS as the median follow-up is under a year</a:t>
            </a:r>
          </a:p>
          <a:p>
            <a:pPr marL="342900" indent="-342900">
              <a:spcBef>
                <a:spcPts val="600"/>
              </a:spcBef>
              <a:buClr>
                <a:schemeClr val="accent1"/>
              </a:buClr>
              <a:buFont typeface="Arial" panose="020B0604020202020204" pitchFamily="34" charset="0"/>
              <a:buChar char="•"/>
            </a:pPr>
            <a:r>
              <a:rPr lang="en-GB" sz="1600" noProof="0" dirty="0">
                <a:solidFill>
                  <a:srgbClr val="212121"/>
                </a:solidFill>
                <a:latin typeface="Arial" panose="020B0604020202020204" pitchFamily="34" charset="0"/>
                <a:cs typeface="Arial" panose="020B0604020202020204" pitchFamily="34" charset="0"/>
              </a:rPr>
              <a:t>The ongoing phase 3 trial, SOHO-02, will provide further data on the efficacy and safety of sevabertinib in patients with </a:t>
            </a:r>
            <a:r>
              <a:rPr lang="en-GB" sz="1600" i="1" noProof="0" dirty="0">
                <a:solidFill>
                  <a:srgbClr val="212121"/>
                </a:solidFill>
                <a:latin typeface="Arial" panose="020B0604020202020204" pitchFamily="34" charset="0"/>
                <a:cs typeface="Arial" panose="020B0604020202020204" pitchFamily="34" charset="0"/>
              </a:rPr>
              <a:t>HER2-</a:t>
            </a:r>
            <a:r>
              <a:rPr lang="en-GB" sz="1600" noProof="0" dirty="0">
                <a:solidFill>
                  <a:srgbClr val="212121"/>
                </a:solidFill>
                <a:latin typeface="Arial" panose="020B0604020202020204" pitchFamily="34" charset="0"/>
                <a:cs typeface="Arial" panose="020B0604020202020204" pitchFamily="34" charset="0"/>
              </a:rPr>
              <a:t>mutant NSCLC</a:t>
            </a:r>
            <a:endParaRPr lang="en-GB" sz="16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4242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Autofit/>
          </a:bodyPr>
          <a:lstStyle/>
          <a:p>
            <a:r>
              <a:rPr lang="en-GB" kern="0" noProof="0" dirty="0">
                <a:effectLst/>
                <a:ea typeface="Arial" panose="020B0604020202020204" pitchFamily="34" charset="0"/>
              </a:rPr>
              <a:t>SOHO-02: Phase 3 trial of BAY 2927088 in patients with locally advanced or metastatic NSCLC with </a:t>
            </a:r>
            <a:r>
              <a:rPr lang="en-GB" i="1" kern="0" noProof="0" dirty="0">
                <a:effectLst/>
                <a:ea typeface="Arial" panose="020B0604020202020204" pitchFamily="34" charset="0"/>
              </a:rPr>
              <a:t>HER2</a:t>
            </a:r>
            <a:r>
              <a:rPr lang="en-GB" kern="0" noProof="0" dirty="0">
                <a:effectLst/>
                <a:ea typeface="Arial" panose="020B0604020202020204" pitchFamily="34" charset="0"/>
              </a:rPr>
              <a:t>-activating mutations</a:t>
            </a:r>
            <a:endParaRPr lang="en-GB" noProof="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normAutofit/>
          </a:bodyPr>
          <a:lstStyle/>
          <a:p>
            <a:r>
              <a:rPr lang="en-GB" b="1" kern="0" noProof="0" dirty="0">
                <a:effectLst/>
                <a:ea typeface="Arial" panose="020B0604020202020204" pitchFamily="34" charset="0"/>
              </a:rPr>
              <a:t>Le X, et al. Abstract TPS8648, ASCO 2025</a:t>
            </a:r>
            <a:endParaRPr lang="en-GB" b="1"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11</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610741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A20685F-BDCE-88C2-BB0E-76ABAD087BF8}"/>
              </a:ext>
            </a:extLst>
          </p:cNvPr>
          <p:cNvSpPr/>
          <p:nvPr/>
        </p:nvSpPr>
        <p:spPr>
          <a:xfrm>
            <a:off x="5769429" y="921519"/>
            <a:ext cx="3929742" cy="473905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19201" y="1095139"/>
            <a:ext cx="5044751" cy="4667721"/>
          </a:xfrm>
        </p:spPr>
        <p:txBody>
          <a:bodyPr>
            <a:normAutofit fontScale="70000" lnSpcReduction="20000"/>
          </a:bodyPr>
          <a:lstStyle/>
          <a:p>
            <a:pPr>
              <a:lnSpc>
                <a:spcPct val="120000"/>
              </a:lnSpc>
            </a:pPr>
            <a:r>
              <a:rPr lang="en-GB" b="0" i="0" noProof="0" dirty="0">
                <a:solidFill>
                  <a:schemeClr val="tx2"/>
                </a:solidFill>
                <a:effectLst/>
              </a:rPr>
              <a:t>Approximately 2-4% of NSCLC harbour activating </a:t>
            </a:r>
            <a:r>
              <a:rPr lang="en-GB" b="0" i="1" noProof="0" dirty="0">
                <a:solidFill>
                  <a:schemeClr val="tx2"/>
                </a:solidFill>
                <a:effectLst/>
              </a:rPr>
              <a:t>HER2</a:t>
            </a:r>
            <a:r>
              <a:rPr lang="en-GB" b="0" i="0" noProof="0" dirty="0">
                <a:solidFill>
                  <a:schemeClr val="tx2"/>
                </a:solidFill>
                <a:effectLst/>
              </a:rPr>
              <a:t> mutations, the majority of which are exon 20 insertions</a:t>
            </a:r>
            <a:r>
              <a:rPr lang="en-GB" b="0" i="0" baseline="30000" noProof="0" dirty="0">
                <a:solidFill>
                  <a:schemeClr val="tx2"/>
                </a:solidFill>
                <a:effectLst/>
              </a:rPr>
              <a:t>1,2</a:t>
            </a:r>
          </a:p>
          <a:p>
            <a:pPr>
              <a:lnSpc>
                <a:spcPct val="120000"/>
              </a:lnSpc>
            </a:pPr>
            <a:r>
              <a:rPr lang="en-GB" b="0" i="0" noProof="0" dirty="0">
                <a:solidFill>
                  <a:schemeClr val="tx2"/>
                </a:solidFill>
                <a:effectLst/>
              </a:rPr>
              <a:t>No 1</a:t>
            </a:r>
            <a:r>
              <a:rPr lang="en-GB" b="0" i="0" baseline="30000" noProof="0" dirty="0">
                <a:solidFill>
                  <a:schemeClr val="tx2"/>
                </a:solidFill>
                <a:effectLst/>
              </a:rPr>
              <a:t>st</a:t>
            </a:r>
            <a:r>
              <a:rPr lang="en-GB" b="0" i="0" noProof="0" dirty="0">
                <a:solidFill>
                  <a:schemeClr val="tx2"/>
                </a:solidFill>
                <a:effectLst/>
              </a:rPr>
              <a:t> line HER2-targeted therapies are currently approved for patients with locally advanced or metastatic NSCLC with </a:t>
            </a:r>
            <a:r>
              <a:rPr lang="en-GB" b="0" i="1" noProof="0" dirty="0">
                <a:solidFill>
                  <a:schemeClr val="tx2"/>
                </a:solidFill>
                <a:effectLst/>
              </a:rPr>
              <a:t>HER2</a:t>
            </a:r>
            <a:r>
              <a:rPr lang="en-GB" b="0" i="0" noProof="0" dirty="0">
                <a:solidFill>
                  <a:schemeClr val="tx2"/>
                </a:solidFill>
                <a:effectLst/>
              </a:rPr>
              <a:t>-activating mutations</a:t>
            </a:r>
            <a:r>
              <a:rPr lang="en-GB" b="0" i="0" baseline="30000" noProof="0" dirty="0">
                <a:solidFill>
                  <a:schemeClr val="tx2"/>
                </a:solidFill>
                <a:effectLst/>
              </a:rPr>
              <a:t>3</a:t>
            </a:r>
            <a:r>
              <a:rPr lang="en-GB" b="0" i="0" noProof="0" dirty="0">
                <a:solidFill>
                  <a:schemeClr val="tx2"/>
                </a:solidFill>
                <a:effectLst/>
              </a:rPr>
              <a:t> </a:t>
            </a:r>
          </a:p>
          <a:p>
            <a:pPr>
              <a:lnSpc>
                <a:spcPct val="120000"/>
              </a:lnSpc>
            </a:pPr>
            <a:r>
              <a:rPr lang="en-GB" b="0" i="0" noProof="0" dirty="0">
                <a:solidFill>
                  <a:schemeClr val="tx2"/>
                </a:solidFill>
                <a:effectLst/>
              </a:rPr>
              <a:t>Sevabertinib (BAY 2927088) is an oral, reversible tyrosine kinase inhibitor that potently targets HER2 and mutant EGFR receptor</a:t>
            </a:r>
            <a:r>
              <a:rPr lang="en-GB" b="0" i="0" baseline="30000" noProof="0" dirty="0">
                <a:solidFill>
                  <a:schemeClr val="tx2"/>
                </a:solidFill>
                <a:effectLst/>
              </a:rPr>
              <a:t>4</a:t>
            </a:r>
            <a:r>
              <a:rPr lang="en-GB" b="0" i="0" noProof="0" dirty="0">
                <a:solidFill>
                  <a:schemeClr val="tx2"/>
                </a:solidFill>
                <a:effectLst/>
              </a:rPr>
              <a:t> </a:t>
            </a:r>
          </a:p>
          <a:p>
            <a:pPr>
              <a:lnSpc>
                <a:spcPct val="120000"/>
              </a:lnSpc>
            </a:pPr>
            <a:r>
              <a:rPr lang="en-GB" b="0" i="0" noProof="0" dirty="0">
                <a:solidFill>
                  <a:schemeClr val="tx2"/>
                </a:solidFill>
                <a:effectLst/>
              </a:rPr>
              <a:t>Preliminary evidence from the Phase 1/2 SOHO-01 trial has demonstrated anti-tumour activity and a manageable safety profile in previously treated patients with NSCLC with </a:t>
            </a:r>
            <a:r>
              <a:rPr lang="en-GB" b="0" i="1" noProof="0" dirty="0">
                <a:solidFill>
                  <a:schemeClr val="tx2"/>
                </a:solidFill>
                <a:effectLst/>
              </a:rPr>
              <a:t>HER2</a:t>
            </a:r>
            <a:r>
              <a:rPr lang="en-GB" b="0" i="0" noProof="0" dirty="0">
                <a:solidFill>
                  <a:schemeClr val="tx2"/>
                </a:solidFill>
                <a:effectLst/>
              </a:rPr>
              <a:t>-activating mutations</a:t>
            </a:r>
            <a:r>
              <a:rPr lang="en-GB" b="0" i="0" baseline="30000" noProof="0" dirty="0">
                <a:solidFill>
                  <a:schemeClr val="tx2"/>
                </a:solidFill>
                <a:effectLst/>
              </a:rPr>
              <a:t>5</a:t>
            </a:r>
          </a:p>
          <a:p>
            <a:pPr>
              <a:lnSpc>
                <a:spcPct val="120000"/>
              </a:lnSpc>
            </a:pPr>
            <a:r>
              <a:rPr lang="en-GB" b="0" i="0" noProof="0" dirty="0">
                <a:solidFill>
                  <a:schemeClr val="tx2"/>
                </a:solidFill>
                <a:effectLst/>
              </a:rPr>
              <a:t>The SOHO-02, phase 3 trial </a:t>
            </a:r>
            <a:r>
              <a:rPr lang="en-GB" noProof="0" dirty="0">
                <a:solidFill>
                  <a:schemeClr val="tx2"/>
                </a:solidFill>
              </a:rPr>
              <a:t>is </a:t>
            </a:r>
            <a:r>
              <a:rPr lang="en-GB" b="0" i="0" noProof="0" dirty="0">
                <a:solidFill>
                  <a:schemeClr val="tx2"/>
                </a:solidFill>
                <a:effectLst/>
              </a:rPr>
              <a:t>evaluating the efficacy and safety of </a:t>
            </a:r>
            <a:r>
              <a:rPr lang="en-GB" noProof="0" dirty="0">
                <a:solidFill>
                  <a:schemeClr val="tx2"/>
                </a:solidFill>
              </a:rPr>
              <a:t>s</a:t>
            </a:r>
            <a:r>
              <a:rPr lang="en-GB" b="0" i="0" noProof="0" dirty="0">
                <a:solidFill>
                  <a:schemeClr val="tx2"/>
                </a:solidFill>
                <a:effectLst/>
              </a:rPr>
              <a:t>evabertinib as 1</a:t>
            </a:r>
            <a:r>
              <a:rPr lang="en-GB" b="0" i="0" baseline="30000" noProof="0" dirty="0">
                <a:solidFill>
                  <a:schemeClr val="tx2"/>
                </a:solidFill>
                <a:effectLst/>
              </a:rPr>
              <a:t>st</a:t>
            </a:r>
            <a:r>
              <a:rPr lang="en-GB" b="0" i="0" noProof="0" dirty="0">
                <a:solidFill>
                  <a:schemeClr val="tx2"/>
                </a:solidFill>
                <a:effectLst/>
              </a:rPr>
              <a:t> line therapy in patients with locally advanced or metastatic NSCLC with </a:t>
            </a:r>
            <a:r>
              <a:rPr lang="en-GB" b="0" i="1" noProof="0" dirty="0">
                <a:solidFill>
                  <a:schemeClr val="tx2"/>
                </a:solidFill>
                <a:effectLst/>
              </a:rPr>
              <a:t>HER2</a:t>
            </a:r>
            <a:r>
              <a:rPr lang="en-GB" b="0" i="0" noProof="0" dirty="0">
                <a:solidFill>
                  <a:schemeClr val="tx2"/>
                </a:solidFill>
                <a:effectLst/>
              </a:rPr>
              <a:t>-activating mutations</a:t>
            </a:r>
            <a:r>
              <a:rPr lang="en-GB" b="0" i="0" baseline="30000" noProof="0" dirty="0">
                <a:solidFill>
                  <a:schemeClr val="tx2"/>
                </a:solidFill>
                <a:effectLst/>
              </a:rPr>
              <a:t>3</a:t>
            </a:r>
            <a:endParaRPr lang="en-GB" baseline="30000" noProof="0" dirty="0">
              <a:solidFill>
                <a:schemeClr val="tx2"/>
              </a:solidFill>
            </a:endParaRP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Soho-02: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499615" y="6356351"/>
            <a:ext cx="10636945" cy="365125"/>
          </a:xfrm>
        </p:spPr>
        <p:txBody>
          <a:bodyPr anchor="b" anchorCtr="0"/>
          <a:lstStyle/>
          <a:p>
            <a:r>
              <a:rPr lang="en-GB" sz="1050" kern="0" baseline="30000" noProof="0" dirty="0">
                <a:solidFill>
                  <a:schemeClr val="tx2"/>
                </a:solidFill>
                <a:effectLst/>
                <a:ea typeface="Arial" panose="020B0604020202020204" pitchFamily="34" charset="0"/>
              </a:rPr>
              <a:t>a</a:t>
            </a:r>
            <a:r>
              <a:rPr lang="en-GB" sz="1050" kern="0" noProof="0" dirty="0">
                <a:solidFill>
                  <a:schemeClr val="tx2"/>
                </a:solidFill>
                <a:effectLst/>
                <a:ea typeface="Arial" panose="020B0604020202020204" pitchFamily="34" charset="0"/>
              </a:rPr>
              <a:t>SoC treatment based on NCCN/ESMO treatment guidelines and dosing based on approved labels</a:t>
            </a:r>
          </a:p>
          <a:p>
            <a:r>
              <a:rPr lang="en-GB" sz="1050" kern="0" noProof="0" dirty="0">
                <a:solidFill>
                  <a:schemeClr val="tx2"/>
                </a:solidFill>
                <a:effectLst/>
                <a:ea typeface="Arial" panose="020B0604020202020204" pitchFamily="34" charset="0"/>
              </a:rPr>
              <a:t>BICR, blinded independent central review; BID, twice daily; ECOG PS, Eastern Cooperative Oncology Group performance </a:t>
            </a:r>
            <a:r>
              <a:rPr lang="en-GB" sz="1050" kern="0" noProof="0" dirty="0">
                <a:solidFill>
                  <a:schemeClr val="tx2"/>
                </a:solidFill>
              </a:rPr>
              <a:t>s</a:t>
            </a:r>
            <a:r>
              <a:rPr lang="en-GB" sz="1050" kern="0" noProof="0" dirty="0">
                <a:solidFill>
                  <a:schemeClr val="tx2"/>
                </a:solidFill>
                <a:effectLst/>
                <a:ea typeface="Arial" panose="020B0604020202020204" pitchFamily="34" charset="0"/>
              </a:rPr>
              <a:t>tatus; ESMO, European Society for Medical Oncology; NCCN, National Comprehensive Cancer Network; NSCLC, non-small cell lung cancer; ORR, objective response rate; PFS, progression-free survival; Q3W, every 3 weeks; Q6W, every 6 weeks; R, randomisation; RECIST v1.1, Response Evaluation Criteria in Solid Tumours 1.1; SoC, standard of care; TKD, tyrosine kinase domain</a:t>
            </a:r>
          </a:p>
          <a:p>
            <a:r>
              <a:rPr lang="en-GB" sz="1050" noProof="0" dirty="0">
                <a:solidFill>
                  <a:schemeClr val="tx2"/>
                </a:solidFill>
              </a:rPr>
              <a:t>1. Remon J, et al. Cancer Treat Rev 2020;90:102105; 2. Tan AC, et al. JCO Precis Oncol 2022;6:e2200278; </a:t>
            </a:r>
            <a:r>
              <a:rPr lang="en-GB" sz="1050" dirty="0">
                <a:solidFill>
                  <a:schemeClr val="tx2"/>
                </a:solidFill>
              </a:rPr>
              <a:t>3. </a:t>
            </a:r>
            <a:r>
              <a:rPr lang="en-GB" sz="1050" kern="0" dirty="0">
                <a:solidFill>
                  <a:schemeClr val="tx2"/>
                </a:solidFill>
              </a:rPr>
              <a:t>Le X, et al. </a:t>
            </a:r>
            <a:r>
              <a:rPr lang="en-GB" sz="1050" dirty="0">
                <a:solidFill>
                  <a:schemeClr val="tx2"/>
                </a:solidFill>
              </a:rPr>
              <a:t>J Clin Oncol 2025;43(</a:t>
            </a:r>
            <a:r>
              <a:rPr lang="en-GB" sz="1050" dirty="0" err="1">
                <a:solidFill>
                  <a:schemeClr val="tx2"/>
                </a:solidFill>
              </a:rPr>
              <a:t>suppl</a:t>
            </a:r>
            <a:r>
              <a:rPr lang="en-GB" sz="1050" dirty="0">
                <a:solidFill>
                  <a:schemeClr val="tx2"/>
                </a:solidFill>
              </a:rPr>
              <a:t> 16). </a:t>
            </a:r>
            <a:r>
              <a:rPr lang="en-GB" sz="1050" dirty="0" err="1">
                <a:solidFill>
                  <a:schemeClr val="tx2"/>
                </a:solidFill>
              </a:rPr>
              <a:t>Abstr</a:t>
            </a:r>
            <a:r>
              <a:rPr lang="en-GB" sz="1050" dirty="0">
                <a:solidFill>
                  <a:schemeClr val="tx2"/>
                </a:solidFill>
              </a:rPr>
              <a:t> </a:t>
            </a:r>
            <a:r>
              <a:rPr lang="en-GB" sz="1050" kern="0" dirty="0">
                <a:solidFill>
                  <a:schemeClr val="tx2"/>
                </a:solidFill>
              </a:rPr>
              <a:t>TPS8648</a:t>
            </a:r>
            <a:r>
              <a:rPr lang="en-GB" sz="1050" kern="100" dirty="0">
                <a:solidFill>
                  <a:schemeClr val="tx2"/>
                </a:solidFill>
                <a:ea typeface="Calibri" panose="020F0502020204030204" pitchFamily="34" charset="0"/>
              </a:rPr>
              <a:t> (ASCO 2025, poster presentation); </a:t>
            </a:r>
            <a:r>
              <a:rPr lang="en-GB" sz="1050" noProof="0" dirty="0">
                <a:solidFill>
                  <a:schemeClr val="tx2"/>
                </a:solidFill>
              </a:rPr>
              <a:t>4. Siegel F, et al. Cancer Res 2023;83(7 Suppl). Abstr 4035; </a:t>
            </a:r>
            <a:r>
              <a:rPr lang="en-GB" sz="1050" dirty="0">
                <a:solidFill>
                  <a:schemeClr val="tx2"/>
                </a:solidFill>
              </a:rPr>
              <a:t>5. Girard N, et al. J Clin Oncol. 2024;42(</a:t>
            </a:r>
            <a:r>
              <a:rPr lang="en-GB" sz="1050" dirty="0" err="1">
                <a:solidFill>
                  <a:schemeClr val="tx2"/>
                </a:solidFill>
              </a:rPr>
              <a:t>suppl</a:t>
            </a:r>
            <a:r>
              <a:rPr lang="en-GB" sz="1050" dirty="0">
                <a:solidFill>
                  <a:schemeClr val="tx2"/>
                </a:solidFill>
              </a:rPr>
              <a:t> 17). </a:t>
            </a:r>
            <a:r>
              <a:rPr lang="en-GB" sz="1050" dirty="0" err="1">
                <a:solidFill>
                  <a:schemeClr val="tx2"/>
                </a:solidFill>
              </a:rPr>
              <a:t>Abstr</a:t>
            </a:r>
            <a:r>
              <a:rPr lang="en-GB" sz="1050" dirty="0">
                <a:solidFill>
                  <a:schemeClr val="tx2"/>
                </a:solidFill>
              </a:rPr>
              <a:t> LBA8598 </a:t>
            </a:r>
            <a:endParaRPr lang="en-GB" sz="1050" kern="100" noProof="0" dirty="0">
              <a:solidFill>
                <a:schemeClr val="tx2"/>
              </a:solidFill>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12</a:t>
            </a:fld>
            <a:endParaRPr lang="en-GB" noProof="0" dirty="0"/>
          </a:p>
        </p:txBody>
      </p:sp>
      <p:sp>
        <p:nvSpPr>
          <p:cNvPr id="3" name="Rounded Rectangle 2">
            <a:extLst>
              <a:ext uri="{FF2B5EF4-FFF2-40B4-BE49-F238E27FC236}">
                <a16:creationId xmlns:a16="http://schemas.microsoft.com/office/drawing/2014/main" id="{7EE9A1F7-2900-5957-654C-F670A6171CAB}"/>
              </a:ext>
            </a:extLst>
          </p:cNvPr>
          <p:cNvSpPr/>
          <p:nvPr/>
        </p:nvSpPr>
        <p:spPr>
          <a:xfrm>
            <a:off x="9891330" y="1052308"/>
            <a:ext cx="1993239" cy="4320899"/>
          </a:xfrm>
          <a:prstGeom prst="roundRect">
            <a:avLst>
              <a:gd name="adj" fmla="val 7996"/>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6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study endpoints:</a:t>
            </a:r>
          </a:p>
          <a:p>
            <a:pPr>
              <a:lnSpc>
                <a:spcPct val="95000"/>
              </a:lnSpc>
              <a:spcAft>
                <a:spcPts val="200"/>
              </a:spcAft>
              <a:buClr>
                <a:schemeClr val="accent1"/>
              </a:buClr>
            </a:pPr>
            <a:r>
              <a:rPr lang="en-GB" sz="1200" b="1" noProof="0" dirty="0">
                <a:solidFill>
                  <a:schemeClr val="tx1"/>
                </a:solidFill>
                <a:latin typeface="Arial" panose="020B0604020202020204" pitchFamily="34" charset="0"/>
                <a:cs typeface="Arial" panose="020B0604020202020204" pitchFamily="34" charset="0"/>
              </a:rPr>
              <a:t>Primary</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PFS per RECIST v1.1 by BICR</a:t>
            </a:r>
          </a:p>
          <a:p>
            <a:pPr>
              <a:lnSpc>
                <a:spcPct val="95000"/>
              </a:lnSpc>
              <a:spcBef>
                <a:spcPts val="600"/>
              </a:spcBef>
              <a:spcAft>
                <a:spcPts val="200"/>
              </a:spcAft>
              <a:buClr>
                <a:schemeClr val="accent1"/>
              </a:buClr>
            </a:pPr>
            <a:r>
              <a:rPr lang="en-GB" sz="1200" b="1" noProof="0" dirty="0">
                <a:solidFill>
                  <a:schemeClr val="tx1"/>
                </a:solidFill>
                <a:latin typeface="Arial" panose="020B0604020202020204" pitchFamily="34" charset="0"/>
                <a:cs typeface="Arial" panose="020B0604020202020204" pitchFamily="34" charset="0"/>
              </a:rPr>
              <a:t>Secondary</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Overall survival</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ORR per RECIST v1.1 by BICR</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Safety and tolerability</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PFS per RECIST v1.1 by investigator</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ORR by investigator</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Disease control rate per RECIST v1.1 by BICR and investigator</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Duration of response by BICR and investigator</a:t>
            </a:r>
          </a:p>
          <a:p>
            <a:pPr marL="133350" indent="-133350">
              <a:lnSpc>
                <a:spcPct val="95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Patient-reported outcomes</a:t>
            </a:r>
          </a:p>
        </p:txBody>
      </p:sp>
      <p:cxnSp>
        <p:nvCxnSpPr>
          <p:cNvPr id="9" name="Straight Connector 8">
            <a:extLst>
              <a:ext uri="{FF2B5EF4-FFF2-40B4-BE49-F238E27FC236}">
                <a16:creationId xmlns:a16="http://schemas.microsoft.com/office/drawing/2014/main" id="{6C128F85-6D3A-EE54-A778-ECC7F25D7631}"/>
              </a:ext>
            </a:extLst>
          </p:cNvPr>
          <p:cNvCxnSpPr>
            <a:cxnSpLocks/>
          </p:cNvCxnSpPr>
          <p:nvPr/>
        </p:nvCxnSpPr>
        <p:spPr>
          <a:xfrm>
            <a:off x="7608168" y="2598080"/>
            <a:ext cx="0" cy="2224745"/>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59A11C79-BFA9-A427-5B61-96B0CEC096BF}"/>
              </a:ext>
            </a:extLst>
          </p:cNvPr>
          <p:cNvSpPr/>
          <p:nvPr/>
        </p:nvSpPr>
        <p:spPr>
          <a:xfrm>
            <a:off x="5905107" y="1052736"/>
            <a:ext cx="634213" cy="414611"/>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800" b="1" noProof="0" dirty="0">
                <a:solidFill>
                  <a:schemeClr val="bg1"/>
                </a:solidFill>
                <a:latin typeface="Arial" panose="020B0604020202020204" pitchFamily="34" charset="0"/>
                <a:cs typeface="Arial" panose="020B0604020202020204" pitchFamily="34" charset="0"/>
              </a:rPr>
              <a:t>Screening/</a:t>
            </a:r>
            <a:br>
              <a:rPr lang="en-GB" sz="800" b="1" noProof="0" dirty="0">
                <a:solidFill>
                  <a:schemeClr val="bg1"/>
                </a:solidFill>
                <a:latin typeface="Arial" panose="020B0604020202020204" pitchFamily="34" charset="0"/>
                <a:cs typeface="Arial" panose="020B0604020202020204" pitchFamily="34" charset="0"/>
              </a:rPr>
            </a:br>
            <a:r>
              <a:rPr lang="en-GB" sz="800" b="1" noProof="0" dirty="0">
                <a:solidFill>
                  <a:schemeClr val="bg1"/>
                </a:solidFill>
                <a:latin typeface="Arial" panose="020B0604020202020204" pitchFamily="34" charset="0"/>
                <a:cs typeface="Arial" panose="020B0604020202020204" pitchFamily="34" charset="0"/>
              </a:rPr>
              <a:t>baseline</a:t>
            </a:r>
          </a:p>
        </p:txBody>
      </p:sp>
      <p:sp>
        <p:nvSpPr>
          <p:cNvPr id="12" name="Rounded Rectangle 11">
            <a:extLst>
              <a:ext uri="{FF2B5EF4-FFF2-40B4-BE49-F238E27FC236}">
                <a16:creationId xmlns:a16="http://schemas.microsoft.com/office/drawing/2014/main" id="{BDEB9655-A209-53FA-D75C-F262A5167153}"/>
              </a:ext>
            </a:extLst>
          </p:cNvPr>
          <p:cNvSpPr/>
          <p:nvPr/>
        </p:nvSpPr>
        <p:spPr>
          <a:xfrm>
            <a:off x="6579429" y="1052736"/>
            <a:ext cx="1869301" cy="414611"/>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800" b="1" noProof="0" dirty="0">
                <a:solidFill>
                  <a:schemeClr val="bg1"/>
                </a:solidFill>
                <a:latin typeface="Arial" panose="020B0604020202020204" pitchFamily="34" charset="0"/>
                <a:cs typeface="Arial" panose="020B0604020202020204" pitchFamily="34" charset="0"/>
              </a:rPr>
              <a:t>Treatment period</a:t>
            </a:r>
          </a:p>
        </p:txBody>
      </p:sp>
      <p:sp>
        <p:nvSpPr>
          <p:cNvPr id="13" name="Rounded Rectangle 12">
            <a:extLst>
              <a:ext uri="{FF2B5EF4-FFF2-40B4-BE49-F238E27FC236}">
                <a16:creationId xmlns:a16="http://schemas.microsoft.com/office/drawing/2014/main" id="{90E43435-F605-CA1C-EFA3-F70F262BBEEB}"/>
              </a:ext>
            </a:extLst>
          </p:cNvPr>
          <p:cNvSpPr/>
          <p:nvPr/>
        </p:nvSpPr>
        <p:spPr>
          <a:xfrm>
            <a:off x="8488839" y="1052736"/>
            <a:ext cx="516223" cy="414611"/>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800" b="1" noProof="0" dirty="0">
                <a:solidFill>
                  <a:schemeClr val="bg1"/>
                </a:solidFill>
                <a:latin typeface="Arial" panose="020B0604020202020204" pitchFamily="34" charset="0"/>
                <a:cs typeface="Arial" panose="020B0604020202020204" pitchFamily="34" charset="0"/>
              </a:rPr>
              <a:t>Active</a:t>
            </a:r>
            <a:br>
              <a:rPr lang="en-GB" sz="800" b="1" noProof="0" dirty="0">
                <a:solidFill>
                  <a:schemeClr val="bg1"/>
                </a:solidFill>
                <a:latin typeface="Arial" panose="020B0604020202020204" pitchFamily="34" charset="0"/>
                <a:cs typeface="Arial" panose="020B0604020202020204" pitchFamily="34" charset="0"/>
              </a:rPr>
            </a:br>
            <a:r>
              <a:rPr lang="en-GB" sz="800" b="1" noProof="0" dirty="0">
                <a:solidFill>
                  <a:schemeClr val="bg1"/>
                </a:solidFill>
                <a:latin typeface="Arial" panose="020B0604020202020204" pitchFamily="34" charset="0"/>
                <a:cs typeface="Arial" panose="020B0604020202020204" pitchFamily="34" charset="0"/>
              </a:rPr>
              <a:t>follow-up</a:t>
            </a:r>
          </a:p>
        </p:txBody>
      </p:sp>
      <p:sp>
        <p:nvSpPr>
          <p:cNvPr id="15" name="Right Arrow 14">
            <a:extLst>
              <a:ext uri="{FF2B5EF4-FFF2-40B4-BE49-F238E27FC236}">
                <a16:creationId xmlns:a16="http://schemas.microsoft.com/office/drawing/2014/main" id="{41625C6A-AF85-358E-CF14-412F70075ADB}"/>
              </a:ext>
            </a:extLst>
          </p:cNvPr>
          <p:cNvSpPr/>
          <p:nvPr/>
        </p:nvSpPr>
        <p:spPr>
          <a:xfrm>
            <a:off x="8225244" y="1982626"/>
            <a:ext cx="1419065" cy="933846"/>
          </a:xfrm>
          <a:prstGeom prst="rightArrow">
            <a:avLst>
              <a:gd name="adj1" fmla="val 65392"/>
              <a:gd name="adj2" fmla="val 35157"/>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Right Arrow 15">
            <a:extLst>
              <a:ext uri="{FF2B5EF4-FFF2-40B4-BE49-F238E27FC236}">
                <a16:creationId xmlns:a16="http://schemas.microsoft.com/office/drawing/2014/main" id="{6B975C25-694F-C573-6D49-E92BE6EBE938}"/>
              </a:ext>
            </a:extLst>
          </p:cNvPr>
          <p:cNvSpPr/>
          <p:nvPr/>
        </p:nvSpPr>
        <p:spPr>
          <a:xfrm>
            <a:off x="6901626" y="1982626"/>
            <a:ext cx="1858669" cy="933846"/>
          </a:xfrm>
          <a:prstGeom prst="rightArrow">
            <a:avLst>
              <a:gd name="adj1" fmla="val 65392"/>
              <a:gd name="adj2" fmla="val 3515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 name="Rounded Rectangle 16">
            <a:extLst>
              <a:ext uri="{FF2B5EF4-FFF2-40B4-BE49-F238E27FC236}">
                <a16:creationId xmlns:a16="http://schemas.microsoft.com/office/drawing/2014/main" id="{DDFB49BF-4A4E-8262-783A-42860A2390B0}"/>
              </a:ext>
            </a:extLst>
          </p:cNvPr>
          <p:cNvSpPr/>
          <p:nvPr/>
        </p:nvSpPr>
        <p:spPr>
          <a:xfrm>
            <a:off x="9045172" y="1052736"/>
            <a:ext cx="516223" cy="414611"/>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800" b="1" noProof="0" dirty="0">
                <a:solidFill>
                  <a:schemeClr val="bg1"/>
                </a:solidFill>
                <a:latin typeface="Arial" panose="020B0604020202020204" pitchFamily="34" charset="0"/>
                <a:cs typeface="Arial" panose="020B0604020202020204" pitchFamily="34" charset="0"/>
              </a:rPr>
              <a:t>Long-</a:t>
            </a:r>
            <a:br>
              <a:rPr lang="en-GB" sz="800" b="1" noProof="0" dirty="0">
                <a:solidFill>
                  <a:schemeClr val="bg1"/>
                </a:solidFill>
                <a:latin typeface="Arial" panose="020B0604020202020204" pitchFamily="34" charset="0"/>
                <a:cs typeface="Arial" panose="020B0604020202020204" pitchFamily="34" charset="0"/>
              </a:rPr>
            </a:br>
            <a:r>
              <a:rPr lang="en-GB" sz="800" b="1" noProof="0" dirty="0">
                <a:solidFill>
                  <a:schemeClr val="bg1"/>
                </a:solidFill>
                <a:latin typeface="Arial" panose="020B0604020202020204" pitchFamily="34" charset="0"/>
                <a:cs typeface="Arial" panose="020B0604020202020204" pitchFamily="34" charset="0"/>
              </a:rPr>
              <a:t>term</a:t>
            </a:r>
            <a:br>
              <a:rPr lang="en-GB" sz="800" b="1" noProof="0" dirty="0">
                <a:solidFill>
                  <a:schemeClr val="bg1"/>
                </a:solidFill>
                <a:latin typeface="Arial" panose="020B0604020202020204" pitchFamily="34" charset="0"/>
                <a:cs typeface="Arial" panose="020B0604020202020204" pitchFamily="34" charset="0"/>
              </a:rPr>
            </a:br>
            <a:r>
              <a:rPr lang="en-GB" sz="800" b="1" noProof="0" dirty="0">
                <a:solidFill>
                  <a:schemeClr val="bg1"/>
                </a:solidFill>
                <a:latin typeface="Arial" panose="020B0604020202020204" pitchFamily="34" charset="0"/>
                <a:cs typeface="Arial" panose="020B0604020202020204" pitchFamily="34" charset="0"/>
              </a:rPr>
              <a:t>follow-up</a:t>
            </a:r>
          </a:p>
        </p:txBody>
      </p:sp>
      <p:sp>
        <p:nvSpPr>
          <p:cNvPr id="19" name="TextBox 18">
            <a:extLst>
              <a:ext uri="{FF2B5EF4-FFF2-40B4-BE49-F238E27FC236}">
                <a16:creationId xmlns:a16="http://schemas.microsoft.com/office/drawing/2014/main" id="{B1E55050-D929-2159-5C50-E604A49EEBF4}"/>
              </a:ext>
            </a:extLst>
          </p:cNvPr>
          <p:cNvSpPr txBox="1"/>
          <p:nvPr/>
        </p:nvSpPr>
        <p:spPr>
          <a:xfrm>
            <a:off x="7106552" y="1950661"/>
            <a:ext cx="1032397" cy="131574"/>
          </a:xfrm>
          <a:prstGeom prst="rect">
            <a:avLst/>
          </a:prstGeom>
          <a:noFill/>
        </p:spPr>
        <p:txBody>
          <a:bodyPr wrap="square" lIns="0" tIns="0" rIns="0" bIns="0" rtlCol="0">
            <a:spAutoFit/>
          </a:bodyPr>
          <a:lstStyle/>
          <a:p>
            <a:pPr algn="ctr">
              <a:lnSpc>
                <a:spcPct val="95000"/>
              </a:lnSpc>
              <a:spcAft>
                <a:spcPts val="200"/>
              </a:spcAft>
              <a:buClr>
                <a:schemeClr val="accent1"/>
              </a:buClr>
            </a:pPr>
            <a:r>
              <a:rPr lang="en-GB" sz="900" b="1" noProof="0" dirty="0">
                <a:solidFill>
                  <a:schemeClr val="accent1"/>
                </a:solidFill>
                <a:latin typeface="Arial" panose="020B0604020202020204" pitchFamily="34" charset="0"/>
                <a:cs typeface="Arial" panose="020B0604020202020204" pitchFamily="34" charset="0"/>
              </a:rPr>
              <a:t>Treatment arms</a:t>
            </a:r>
            <a:endParaRPr lang="en-GB" sz="900" noProof="0" dirty="0">
              <a:solidFill>
                <a:schemeClr val="accent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40407EC-9E51-E1BE-B1CF-1A125B4B7582}"/>
              </a:ext>
            </a:extLst>
          </p:cNvPr>
          <p:cNvSpPr txBox="1"/>
          <p:nvPr/>
        </p:nvSpPr>
        <p:spPr>
          <a:xfrm>
            <a:off x="6894736" y="2416194"/>
            <a:ext cx="410394" cy="102336"/>
          </a:xfrm>
          <a:prstGeom prst="rect">
            <a:avLst/>
          </a:prstGeom>
          <a:noFill/>
        </p:spPr>
        <p:txBody>
          <a:bodyPr wrap="square" lIns="0" tIns="0" rIns="0" bIns="0" rtlCol="0">
            <a:spAutoFit/>
          </a:bodyPr>
          <a:lstStyle/>
          <a:p>
            <a:pPr algn="ctr">
              <a:lnSpc>
                <a:spcPct val="95000"/>
              </a:lnSpc>
              <a:spcAft>
                <a:spcPts val="200"/>
              </a:spcAft>
              <a:buClr>
                <a:schemeClr val="accent1"/>
              </a:buClr>
            </a:pPr>
            <a:r>
              <a:rPr lang="en-GB" sz="700" noProof="0" dirty="0">
                <a:latin typeface="Arial" panose="020B0604020202020204" pitchFamily="34" charset="0"/>
                <a:cs typeface="Arial" panose="020B0604020202020204" pitchFamily="34" charset="0"/>
              </a:rPr>
              <a:t>n=139</a:t>
            </a:r>
          </a:p>
        </p:txBody>
      </p:sp>
      <p:sp>
        <p:nvSpPr>
          <p:cNvPr id="21" name="TextBox 20">
            <a:extLst>
              <a:ext uri="{FF2B5EF4-FFF2-40B4-BE49-F238E27FC236}">
                <a16:creationId xmlns:a16="http://schemas.microsoft.com/office/drawing/2014/main" id="{3BB766AE-57B1-3FCD-2FCF-DE58FC327454}"/>
              </a:ext>
            </a:extLst>
          </p:cNvPr>
          <p:cNvSpPr txBox="1"/>
          <p:nvPr/>
        </p:nvSpPr>
        <p:spPr>
          <a:xfrm>
            <a:off x="7312020" y="2416194"/>
            <a:ext cx="1224000" cy="102336"/>
          </a:xfrm>
          <a:prstGeom prst="rect">
            <a:avLst/>
          </a:prstGeom>
          <a:noFill/>
        </p:spPr>
        <p:txBody>
          <a:bodyPr wrap="square" lIns="0" tIns="0" rIns="0" bIns="0" rtlCol="0">
            <a:spAutoFit/>
          </a:bodyPr>
          <a:lstStyle/>
          <a:p>
            <a:pPr>
              <a:lnSpc>
                <a:spcPct val="95000"/>
              </a:lnSpc>
              <a:spcAft>
                <a:spcPts val="200"/>
              </a:spcAft>
              <a:buClr>
                <a:schemeClr val="accent1"/>
              </a:buClr>
            </a:pPr>
            <a:r>
              <a:rPr lang="en-GB" sz="700" noProof="0" dirty="0">
                <a:latin typeface="Arial" panose="020B0604020202020204" pitchFamily="34" charset="0"/>
                <a:cs typeface="Arial" panose="020B0604020202020204" pitchFamily="34" charset="0"/>
              </a:rPr>
              <a:t>Sevabertinib 20 mg BID orally</a:t>
            </a:r>
          </a:p>
        </p:txBody>
      </p:sp>
      <p:sp>
        <p:nvSpPr>
          <p:cNvPr id="26" name="Right Arrow 25">
            <a:extLst>
              <a:ext uri="{FF2B5EF4-FFF2-40B4-BE49-F238E27FC236}">
                <a16:creationId xmlns:a16="http://schemas.microsoft.com/office/drawing/2014/main" id="{96FCF8BC-A43E-2090-46D9-E667CFD53A73}"/>
              </a:ext>
            </a:extLst>
          </p:cNvPr>
          <p:cNvSpPr/>
          <p:nvPr/>
        </p:nvSpPr>
        <p:spPr>
          <a:xfrm>
            <a:off x="8225244" y="3637254"/>
            <a:ext cx="1419065" cy="933846"/>
          </a:xfrm>
          <a:prstGeom prst="rightArrow">
            <a:avLst>
              <a:gd name="adj1" fmla="val 65392"/>
              <a:gd name="adj2" fmla="val 35157"/>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 name="Right Arrow 26">
            <a:extLst>
              <a:ext uri="{FF2B5EF4-FFF2-40B4-BE49-F238E27FC236}">
                <a16:creationId xmlns:a16="http://schemas.microsoft.com/office/drawing/2014/main" id="{12FACBCA-7268-9BF5-381E-70009A4A0399}"/>
              </a:ext>
            </a:extLst>
          </p:cNvPr>
          <p:cNvSpPr/>
          <p:nvPr/>
        </p:nvSpPr>
        <p:spPr>
          <a:xfrm>
            <a:off x="6901626" y="3637254"/>
            <a:ext cx="1858669" cy="933846"/>
          </a:xfrm>
          <a:prstGeom prst="rightArrow">
            <a:avLst>
              <a:gd name="adj1" fmla="val 65392"/>
              <a:gd name="adj2" fmla="val 3515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 name="TextBox 22">
            <a:extLst>
              <a:ext uri="{FF2B5EF4-FFF2-40B4-BE49-F238E27FC236}">
                <a16:creationId xmlns:a16="http://schemas.microsoft.com/office/drawing/2014/main" id="{6AD65EFA-CC24-DC15-5FDB-7095FF0BB849}"/>
              </a:ext>
            </a:extLst>
          </p:cNvPr>
          <p:cNvSpPr txBox="1"/>
          <p:nvPr/>
        </p:nvSpPr>
        <p:spPr>
          <a:xfrm>
            <a:off x="7312020" y="3949868"/>
            <a:ext cx="1224000" cy="332655"/>
          </a:xfrm>
          <a:prstGeom prst="rect">
            <a:avLst/>
          </a:prstGeom>
          <a:noFill/>
        </p:spPr>
        <p:txBody>
          <a:bodyPr wrap="square" lIns="0" tIns="0" rIns="0" bIns="0" rtlCol="0">
            <a:spAutoFit/>
          </a:bodyPr>
          <a:lstStyle/>
          <a:p>
            <a:pPr>
              <a:lnSpc>
                <a:spcPct val="95000"/>
              </a:lnSpc>
              <a:spcAft>
                <a:spcPts val="200"/>
              </a:spcAft>
              <a:buClr>
                <a:schemeClr val="accent1"/>
              </a:buClr>
            </a:pPr>
            <a:r>
              <a:rPr lang="en-GB" sz="700" noProof="0" dirty="0">
                <a:latin typeface="Arial" panose="020B0604020202020204" pitchFamily="34" charset="0"/>
                <a:cs typeface="Arial" panose="020B0604020202020204" pitchFamily="34" charset="0"/>
              </a:rPr>
              <a:t>SoC</a:t>
            </a:r>
            <a:r>
              <a:rPr lang="en-GB" sz="700" baseline="30000" noProof="0" dirty="0">
                <a:latin typeface="Arial" panose="020B0604020202020204" pitchFamily="34" charset="0"/>
                <a:cs typeface="Arial" panose="020B0604020202020204" pitchFamily="34" charset="0"/>
              </a:rPr>
              <a:t>a</a:t>
            </a:r>
          </a:p>
          <a:p>
            <a:pPr>
              <a:lnSpc>
                <a:spcPct val="95000"/>
              </a:lnSpc>
              <a:spcAft>
                <a:spcPts val="200"/>
              </a:spcAft>
              <a:buClr>
                <a:schemeClr val="accent1"/>
              </a:buClr>
            </a:pPr>
            <a:r>
              <a:rPr lang="en-GB" sz="700" noProof="0" dirty="0">
                <a:latin typeface="Arial" panose="020B0604020202020204" pitchFamily="34" charset="0"/>
                <a:cs typeface="Arial" panose="020B0604020202020204" pitchFamily="34" charset="0"/>
              </a:rPr>
              <a:t>Cisplatin/carboplatin +</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pemetrexed + pembrolizumab</a:t>
            </a:r>
          </a:p>
        </p:txBody>
      </p:sp>
      <p:sp>
        <p:nvSpPr>
          <p:cNvPr id="24" name="TextBox 23">
            <a:extLst>
              <a:ext uri="{FF2B5EF4-FFF2-40B4-BE49-F238E27FC236}">
                <a16:creationId xmlns:a16="http://schemas.microsoft.com/office/drawing/2014/main" id="{9400E1B5-3CB8-3874-B11C-F331E4362C55}"/>
              </a:ext>
            </a:extLst>
          </p:cNvPr>
          <p:cNvSpPr txBox="1"/>
          <p:nvPr/>
        </p:nvSpPr>
        <p:spPr>
          <a:xfrm>
            <a:off x="6894736" y="4064019"/>
            <a:ext cx="410394" cy="102336"/>
          </a:xfrm>
          <a:prstGeom prst="rect">
            <a:avLst/>
          </a:prstGeom>
          <a:noFill/>
        </p:spPr>
        <p:txBody>
          <a:bodyPr wrap="square" lIns="0" tIns="0" rIns="0" bIns="0" rtlCol="0">
            <a:spAutoFit/>
          </a:bodyPr>
          <a:lstStyle/>
          <a:p>
            <a:pPr algn="ctr">
              <a:lnSpc>
                <a:spcPct val="95000"/>
              </a:lnSpc>
              <a:spcAft>
                <a:spcPts val="200"/>
              </a:spcAft>
              <a:buClr>
                <a:schemeClr val="accent1"/>
              </a:buClr>
            </a:pPr>
            <a:r>
              <a:rPr lang="en-GB" sz="700" noProof="0" dirty="0">
                <a:latin typeface="Arial" panose="020B0604020202020204" pitchFamily="34" charset="0"/>
                <a:cs typeface="Arial" panose="020B0604020202020204" pitchFamily="34" charset="0"/>
              </a:rPr>
              <a:t>n=139</a:t>
            </a:r>
          </a:p>
        </p:txBody>
      </p:sp>
      <p:sp>
        <p:nvSpPr>
          <p:cNvPr id="28" name="Rounded Rectangle 27">
            <a:extLst>
              <a:ext uri="{FF2B5EF4-FFF2-40B4-BE49-F238E27FC236}">
                <a16:creationId xmlns:a16="http://schemas.microsoft.com/office/drawing/2014/main" id="{426CB914-5197-0180-0351-69E1B27BC955}"/>
              </a:ext>
            </a:extLst>
          </p:cNvPr>
          <p:cNvSpPr/>
          <p:nvPr/>
        </p:nvSpPr>
        <p:spPr>
          <a:xfrm>
            <a:off x="7081480" y="4823256"/>
            <a:ext cx="1246768" cy="735880"/>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buClr>
                <a:schemeClr val="accent1"/>
              </a:buClr>
            </a:pPr>
            <a:r>
              <a:rPr lang="en-GB" sz="700" noProof="0" dirty="0">
                <a:solidFill>
                  <a:schemeClr val="bg1"/>
                </a:solidFill>
                <a:latin typeface="Arial" panose="020B0604020202020204" pitchFamily="34" charset="0"/>
                <a:cs typeface="Arial" panose="020B0604020202020204" pitchFamily="34" charset="0"/>
              </a:rPr>
              <a:t>Patients will receive treatment in 21-day cycles until disease progression per RECIST v1.1, unacceptable toxicity, or any other withdrawal criteria are met</a:t>
            </a:r>
          </a:p>
        </p:txBody>
      </p:sp>
      <p:sp>
        <p:nvSpPr>
          <p:cNvPr id="29" name="Rounded Rectangle 28">
            <a:extLst>
              <a:ext uri="{FF2B5EF4-FFF2-40B4-BE49-F238E27FC236}">
                <a16:creationId xmlns:a16="http://schemas.microsoft.com/office/drawing/2014/main" id="{DDD8A003-4BD9-2A8B-0929-16C2C1EF6F76}"/>
              </a:ext>
            </a:extLst>
          </p:cNvPr>
          <p:cNvSpPr/>
          <p:nvPr/>
        </p:nvSpPr>
        <p:spPr>
          <a:xfrm>
            <a:off x="5874129" y="4823256"/>
            <a:ext cx="1101101" cy="735880"/>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buClr>
                <a:schemeClr val="accent1"/>
              </a:buClr>
            </a:pPr>
            <a:r>
              <a:rPr lang="en-GB" sz="700" noProof="0" dirty="0">
                <a:solidFill>
                  <a:schemeClr val="bg1"/>
                </a:solidFill>
                <a:latin typeface="Arial" panose="020B0604020202020204" pitchFamily="34" charset="0"/>
                <a:cs typeface="Arial" panose="020B0604020202020204" pitchFamily="34" charset="0"/>
              </a:rPr>
              <a:t>Patients will be stratified by Asian race, smoking status, and presence or absence of treated and stable brain metastases at baseline</a:t>
            </a:r>
          </a:p>
        </p:txBody>
      </p:sp>
      <p:sp>
        <p:nvSpPr>
          <p:cNvPr id="30" name="TextBox 29">
            <a:extLst>
              <a:ext uri="{FF2B5EF4-FFF2-40B4-BE49-F238E27FC236}">
                <a16:creationId xmlns:a16="http://schemas.microsoft.com/office/drawing/2014/main" id="{54F71241-2699-A042-7592-BAF5C040918C}"/>
              </a:ext>
            </a:extLst>
          </p:cNvPr>
          <p:cNvSpPr txBox="1"/>
          <p:nvPr/>
        </p:nvSpPr>
        <p:spPr>
          <a:xfrm>
            <a:off x="5752617" y="1529344"/>
            <a:ext cx="1032397" cy="263149"/>
          </a:xfrm>
          <a:prstGeom prst="rect">
            <a:avLst/>
          </a:prstGeom>
          <a:noFill/>
        </p:spPr>
        <p:txBody>
          <a:bodyPr wrap="square" lIns="0" tIns="0" rIns="0" bIns="0" rtlCol="0">
            <a:spAutoFit/>
          </a:bodyPr>
          <a:lstStyle/>
          <a:p>
            <a:pPr algn="ctr">
              <a:lnSpc>
                <a:spcPct val="95000"/>
              </a:lnSpc>
              <a:spcAft>
                <a:spcPts val="200"/>
              </a:spcAft>
              <a:buClr>
                <a:schemeClr val="accent1"/>
              </a:buClr>
            </a:pPr>
            <a:r>
              <a:rPr lang="en-GB" sz="900" b="1" noProof="0" dirty="0">
                <a:solidFill>
                  <a:schemeClr val="accent1"/>
                </a:solidFill>
                <a:latin typeface="Arial" panose="020B0604020202020204" pitchFamily="34" charset="0"/>
                <a:cs typeface="Arial" panose="020B0604020202020204" pitchFamily="34" charset="0"/>
              </a:rPr>
              <a:t>Patient</a:t>
            </a:r>
            <a:br>
              <a:rPr lang="en-GB" sz="900" b="1" noProof="0" dirty="0">
                <a:solidFill>
                  <a:schemeClr val="accent1"/>
                </a:solidFill>
                <a:latin typeface="Arial" panose="020B0604020202020204" pitchFamily="34" charset="0"/>
                <a:cs typeface="Arial" panose="020B0604020202020204" pitchFamily="34" charset="0"/>
              </a:rPr>
            </a:br>
            <a:r>
              <a:rPr lang="en-GB" sz="900" b="1" noProof="0" dirty="0">
                <a:solidFill>
                  <a:schemeClr val="accent1"/>
                </a:solidFill>
                <a:latin typeface="Arial" panose="020B0604020202020204" pitchFamily="34" charset="0"/>
                <a:cs typeface="Arial" panose="020B0604020202020204" pitchFamily="34" charset="0"/>
              </a:rPr>
              <a:t>population</a:t>
            </a:r>
            <a:endParaRPr lang="en-GB" sz="900" noProof="0" dirty="0">
              <a:solidFill>
                <a:schemeClr val="accent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A35157DE-4C2F-9ABB-1E97-5D88085D53D8}"/>
              </a:ext>
            </a:extLst>
          </p:cNvPr>
          <p:cNvSpPr txBox="1"/>
          <p:nvPr/>
        </p:nvSpPr>
        <p:spPr>
          <a:xfrm>
            <a:off x="5923992" y="2474471"/>
            <a:ext cx="653406" cy="1485022"/>
          </a:xfrm>
          <a:prstGeom prst="rect">
            <a:avLst/>
          </a:prstGeom>
          <a:noFill/>
        </p:spPr>
        <p:txBody>
          <a:bodyPr wrap="square" lIns="0" tIns="0" rIns="0" bIns="0" rtlCol="0">
            <a:spAutoFit/>
          </a:bodyPr>
          <a:lstStyle/>
          <a:p>
            <a:pPr marL="90488" indent="-90488">
              <a:spcAft>
                <a:spcPts val="500"/>
              </a:spcAft>
              <a:buClr>
                <a:schemeClr val="accent1"/>
              </a:buClr>
              <a:buFont typeface="Arial" panose="020B0604020202020204" pitchFamily="34" charset="0"/>
              <a:buChar char="•"/>
            </a:pPr>
            <a:r>
              <a:rPr lang="en-GB" sz="700" noProof="0" dirty="0">
                <a:latin typeface="Arial" panose="020B0604020202020204" pitchFamily="34" charset="0"/>
                <a:cs typeface="Arial" panose="020B0604020202020204" pitchFamily="34" charset="0"/>
              </a:rPr>
              <a:t>First-line NSCLC with activating mutation in the </a:t>
            </a:r>
            <a:r>
              <a:rPr lang="en-GB" sz="700" i="1" noProof="0" dirty="0">
                <a:latin typeface="Arial" panose="020B0604020202020204" pitchFamily="34" charset="0"/>
                <a:cs typeface="Arial" panose="020B0604020202020204" pitchFamily="34" charset="0"/>
              </a:rPr>
              <a:t>HER2 </a:t>
            </a:r>
            <a:r>
              <a:rPr lang="en-GB" sz="700" noProof="0" dirty="0">
                <a:latin typeface="Arial" panose="020B0604020202020204" pitchFamily="34" charset="0"/>
                <a:cs typeface="Arial" panose="020B0604020202020204" pitchFamily="34" charset="0"/>
              </a:rPr>
              <a:t>TKD</a:t>
            </a:r>
          </a:p>
          <a:p>
            <a:pPr marL="90488" indent="-90488">
              <a:spcAft>
                <a:spcPts val="500"/>
              </a:spcAft>
              <a:buClr>
                <a:schemeClr val="accent1"/>
              </a:buClr>
              <a:buFont typeface="Arial" panose="020B0604020202020204" pitchFamily="34" charset="0"/>
              <a:buChar char="•"/>
            </a:pPr>
            <a:r>
              <a:rPr lang="en-GB" sz="700" noProof="0" dirty="0">
                <a:latin typeface="Arial" panose="020B0604020202020204" pitchFamily="34" charset="0"/>
                <a:cs typeface="Arial" panose="020B0604020202020204" pitchFamily="34" charset="0"/>
              </a:rPr>
              <a:t>ECOG </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PS 0 or 1</a:t>
            </a:r>
          </a:p>
          <a:p>
            <a:pPr marL="90488" indent="-90488">
              <a:spcAft>
                <a:spcPts val="500"/>
              </a:spcAft>
              <a:buClr>
                <a:schemeClr val="accent1"/>
              </a:buClr>
              <a:buFont typeface="Arial" panose="020B0604020202020204" pitchFamily="34" charset="0"/>
              <a:buChar char="•"/>
            </a:pPr>
            <a:r>
              <a:rPr lang="en-GB" sz="700" noProof="0" dirty="0">
                <a:latin typeface="Arial" panose="020B0604020202020204" pitchFamily="34" charset="0"/>
                <a:cs typeface="Arial" panose="020B0604020202020204" pitchFamily="34" charset="0"/>
              </a:rPr>
              <a:t>Eligible for</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SoC</a:t>
            </a:r>
          </a:p>
          <a:p>
            <a:pPr marL="90488" indent="-90488">
              <a:spcAft>
                <a:spcPts val="500"/>
              </a:spcAft>
              <a:buClr>
                <a:schemeClr val="accent1"/>
              </a:buClr>
              <a:buFont typeface="Arial" panose="020B0604020202020204" pitchFamily="34" charset="0"/>
              <a:buChar char="•"/>
            </a:pPr>
            <a:r>
              <a:rPr lang="en-GB" sz="700" noProof="0" dirty="0">
                <a:latin typeface="Arial" panose="020B0604020202020204" pitchFamily="34" charset="0"/>
                <a:cs typeface="Arial" panose="020B0604020202020204" pitchFamily="34" charset="0"/>
              </a:rPr>
              <a:t>≥1 RECIST v1.1 lesion</a:t>
            </a:r>
          </a:p>
        </p:txBody>
      </p:sp>
      <p:sp>
        <p:nvSpPr>
          <p:cNvPr id="36" name="Rounded Rectangle 35">
            <a:extLst>
              <a:ext uri="{FF2B5EF4-FFF2-40B4-BE49-F238E27FC236}">
                <a16:creationId xmlns:a16="http://schemas.microsoft.com/office/drawing/2014/main" id="{F93672A0-19C2-8BFF-D9E7-709D5AEE00C2}"/>
              </a:ext>
            </a:extLst>
          </p:cNvPr>
          <p:cNvSpPr/>
          <p:nvPr/>
        </p:nvSpPr>
        <p:spPr>
          <a:xfrm>
            <a:off x="5888835" y="1853814"/>
            <a:ext cx="759960" cy="2897432"/>
          </a:xfrm>
          <a:prstGeom prst="roundRect">
            <a:avLst>
              <a:gd name="adj" fmla="val 7996"/>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90488" indent="-90488">
              <a:spcAft>
                <a:spcPts val="500"/>
              </a:spcAft>
              <a:buClr>
                <a:schemeClr val="accent1"/>
              </a:buClr>
              <a:buFont typeface="Arial" panose="020B0604020202020204" pitchFamily="34" charset="0"/>
              <a:buChar char="•"/>
            </a:pPr>
            <a:r>
              <a:rPr lang="en-GB" sz="800" noProof="0" dirty="0">
                <a:solidFill>
                  <a:schemeClr val="tx1"/>
                </a:solidFill>
                <a:latin typeface="Arial" panose="020B0604020202020204" pitchFamily="34" charset="0"/>
                <a:cs typeface="Arial" panose="020B0604020202020204" pitchFamily="34" charset="0"/>
              </a:rPr>
              <a:t>First-line NSCLC with activating mutation in the </a:t>
            </a:r>
            <a:r>
              <a:rPr lang="en-GB" sz="800" i="1" noProof="0" dirty="0">
                <a:solidFill>
                  <a:schemeClr val="tx1"/>
                </a:solidFill>
                <a:latin typeface="Arial" panose="020B0604020202020204" pitchFamily="34" charset="0"/>
                <a:cs typeface="Arial" panose="020B0604020202020204" pitchFamily="34" charset="0"/>
              </a:rPr>
              <a:t>HER2 </a:t>
            </a:r>
            <a:r>
              <a:rPr lang="en-GB" sz="800" noProof="0" dirty="0">
                <a:solidFill>
                  <a:schemeClr val="tx1"/>
                </a:solidFill>
                <a:latin typeface="Arial" panose="020B0604020202020204" pitchFamily="34" charset="0"/>
                <a:cs typeface="Arial" panose="020B0604020202020204" pitchFamily="34" charset="0"/>
              </a:rPr>
              <a:t>TKD</a:t>
            </a:r>
          </a:p>
          <a:p>
            <a:pPr marL="90488" indent="-90488">
              <a:spcAft>
                <a:spcPts val="500"/>
              </a:spcAft>
              <a:buClr>
                <a:schemeClr val="accent1"/>
              </a:buClr>
              <a:buFont typeface="Arial" panose="020B0604020202020204" pitchFamily="34" charset="0"/>
              <a:buChar char="•"/>
            </a:pPr>
            <a:r>
              <a:rPr lang="en-GB" sz="800" noProof="0" dirty="0">
                <a:solidFill>
                  <a:schemeClr val="tx1"/>
                </a:solidFill>
                <a:latin typeface="Arial" panose="020B0604020202020204" pitchFamily="34" charset="0"/>
                <a:cs typeface="Arial" panose="020B0604020202020204" pitchFamily="34" charset="0"/>
              </a:rPr>
              <a:t>ECOG </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PS 0 or 1</a:t>
            </a:r>
          </a:p>
          <a:p>
            <a:pPr marL="90488" indent="-90488">
              <a:spcAft>
                <a:spcPts val="500"/>
              </a:spcAft>
              <a:buClr>
                <a:schemeClr val="accent1"/>
              </a:buClr>
              <a:buFont typeface="Arial" panose="020B0604020202020204" pitchFamily="34" charset="0"/>
              <a:buChar char="•"/>
            </a:pPr>
            <a:r>
              <a:rPr lang="en-GB" sz="800" noProof="0" dirty="0">
                <a:solidFill>
                  <a:schemeClr val="tx1"/>
                </a:solidFill>
                <a:latin typeface="Arial" panose="020B0604020202020204" pitchFamily="34" charset="0"/>
                <a:cs typeface="Arial" panose="020B0604020202020204" pitchFamily="34" charset="0"/>
              </a:rPr>
              <a:t>Eligible for</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SoC</a:t>
            </a:r>
          </a:p>
          <a:p>
            <a:pPr marL="90488" indent="-90488">
              <a:spcAft>
                <a:spcPts val="500"/>
              </a:spcAft>
              <a:buClr>
                <a:schemeClr val="accent1"/>
              </a:buClr>
              <a:buFont typeface="Arial" panose="020B0604020202020204" pitchFamily="34" charset="0"/>
              <a:buChar char="•"/>
            </a:pPr>
            <a:r>
              <a:rPr lang="en-GB" sz="800" noProof="0" dirty="0">
                <a:solidFill>
                  <a:schemeClr val="tx1"/>
                </a:solidFill>
                <a:latin typeface="Arial" panose="020B0604020202020204" pitchFamily="34" charset="0"/>
                <a:cs typeface="Arial" panose="020B0604020202020204" pitchFamily="34" charset="0"/>
              </a:rPr>
              <a:t>≥1 RECIST v1.1 lesion</a:t>
            </a:r>
            <a:endParaRPr lang="en-GB" sz="1200" noProof="0" dirty="0">
              <a:solidFill>
                <a:schemeClr val="tx1"/>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897D1441-F92B-FDD2-028B-218B5753230E}"/>
              </a:ext>
            </a:extLst>
          </p:cNvPr>
          <p:cNvCxnSpPr>
            <a:cxnSpLocks/>
          </p:cNvCxnSpPr>
          <p:nvPr/>
        </p:nvCxnSpPr>
        <p:spPr>
          <a:xfrm>
            <a:off x="6760101" y="2462316"/>
            <a:ext cx="144000" cy="1"/>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875F962-24FF-35B3-A85D-E8A99253188F}"/>
              </a:ext>
            </a:extLst>
          </p:cNvPr>
          <p:cNvCxnSpPr>
            <a:cxnSpLocks/>
          </p:cNvCxnSpPr>
          <p:nvPr/>
        </p:nvCxnSpPr>
        <p:spPr>
          <a:xfrm>
            <a:off x="6768723" y="1853814"/>
            <a:ext cx="0" cy="2969011"/>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358512E5-D907-1C66-C2EA-7930052FE18F}"/>
              </a:ext>
            </a:extLst>
          </p:cNvPr>
          <p:cNvSpPr/>
          <p:nvPr/>
        </p:nvSpPr>
        <p:spPr>
          <a:xfrm>
            <a:off x="6532203" y="3057647"/>
            <a:ext cx="473040" cy="47304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cxnSp>
        <p:nvCxnSpPr>
          <p:cNvPr id="41" name="Straight Connector 40">
            <a:extLst>
              <a:ext uri="{FF2B5EF4-FFF2-40B4-BE49-F238E27FC236}">
                <a16:creationId xmlns:a16="http://schemas.microsoft.com/office/drawing/2014/main" id="{17A9BB34-DFC6-3704-173D-1CE9F0247D01}"/>
              </a:ext>
            </a:extLst>
          </p:cNvPr>
          <p:cNvCxnSpPr>
            <a:cxnSpLocks/>
          </p:cNvCxnSpPr>
          <p:nvPr/>
        </p:nvCxnSpPr>
        <p:spPr>
          <a:xfrm>
            <a:off x="6760101" y="4126016"/>
            <a:ext cx="144000" cy="1"/>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2245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E336-E780-4398-5C4C-07B10A65DA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AD5E7E-831C-C828-EA3E-A792FCF9B703}"/>
              </a:ext>
            </a:extLst>
          </p:cNvPr>
          <p:cNvSpPr>
            <a:spLocks noGrp="1"/>
          </p:cNvSpPr>
          <p:nvPr>
            <p:ph type="title"/>
          </p:nvPr>
        </p:nvSpPr>
        <p:spPr/>
        <p:txBody>
          <a:bodyPr>
            <a:normAutofit fontScale="90000"/>
          </a:bodyPr>
          <a:lstStyle/>
          <a:p>
            <a:r>
              <a:rPr lang="en-GB" noProof="0" dirty="0">
                <a:effectLst/>
                <a:ea typeface="Aptos" panose="020B0004020202020204" pitchFamily="34" charset="0"/>
              </a:rPr>
              <a:t>Savolitinib combined with osimertinib versus chemotherapy in </a:t>
            </a:r>
            <a:r>
              <a:rPr lang="en-GB" i="1" noProof="0" dirty="0">
                <a:effectLst/>
                <a:ea typeface="Aptos" panose="020B0004020202020204" pitchFamily="34" charset="0"/>
              </a:rPr>
              <a:t>EGFR</a:t>
            </a:r>
            <a:r>
              <a:rPr lang="en-GB" noProof="0" dirty="0">
                <a:effectLst/>
                <a:ea typeface="Aptos" panose="020B0004020202020204" pitchFamily="34" charset="0"/>
              </a:rPr>
              <a:t>-mutant and </a:t>
            </a:r>
            <a:r>
              <a:rPr lang="en-GB" i="1" noProof="0" dirty="0">
                <a:effectLst/>
                <a:ea typeface="Aptos" panose="020B0004020202020204" pitchFamily="34" charset="0"/>
              </a:rPr>
              <a:t>MET</a:t>
            </a:r>
            <a:r>
              <a:rPr lang="en-GB" noProof="0" dirty="0">
                <a:effectLst/>
                <a:ea typeface="Aptos" panose="020B0004020202020204" pitchFamily="34" charset="0"/>
              </a:rPr>
              <a:t>-amplification advanced NSCLC after disease progression on EGFR TKI: Results from a randomised Phase 3 SACHI study</a:t>
            </a:r>
            <a:endParaRPr lang="en-GB" noProof="0" dirty="0"/>
          </a:p>
        </p:txBody>
      </p:sp>
      <p:sp>
        <p:nvSpPr>
          <p:cNvPr id="7" name="Subtitle 6">
            <a:extLst>
              <a:ext uri="{FF2B5EF4-FFF2-40B4-BE49-F238E27FC236}">
                <a16:creationId xmlns:a16="http://schemas.microsoft.com/office/drawing/2014/main" id="{C21E1B47-D4AD-C14A-F9B0-FE90F3090E31}"/>
              </a:ext>
            </a:extLst>
          </p:cNvPr>
          <p:cNvSpPr>
            <a:spLocks noGrp="1"/>
          </p:cNvSpPr>
          <p:nvPr>
            <p:ph type="subTitle" idx="1"/>
          </p:nvPr>
        </p:nvSpPr>
        <p:spPr/>
        <p:txBody>
          <a:bodyPr/>
          <a:lstStyle/>
          <a:p>
            <a:r>
              <a:rPr lang="en-GB" b="1" kern="100" noProof="0" dirty="0">
                <a:ea typeface="Calibri" panose="020F0502020204030204" pitchFamily="34" charset="0"/>
              </a:rPr>
              <a:t>Lu S</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LBA8505, ASCO 2025 </a:t>
            </a:r>
            <a:endParaRPr lang="en-GB" b="1" kern="100" noProof="0" dirty="0">
              <a:effectLst/>
              <a:ea typeface="Calibri" panose="020F0502020204030204" pitchFamily="34" charset="0"/>
            </a:endParaRPr>
          </a:p>
          <a:p>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22639158-CF5A-B6C3-40E8-262589E4DDBD}"/>
              </a:ext>
            </a:extLst>
          </p:cNvPr>
          <p:cNvSpPr>
            <a:spLocks noGrp="1"/>
          </p:cNvSpPr>
          <p:nvPr>
            <p:ph type="sldNum" sz="quarter" idx="4"/>
          </p:nvPr>
        </p:nvSpPr>
        <p:spPr/>
        <p:txBody>
          <a:bodyPr/>
          <a:lstStyle/>
          <a:p>
            <a:fld id="{FCE43C0F-8A7B-3A4B-9DB5-B3472E36E833}" type="slidenum">
              <a:rPr lang="en-GB" noProof="0" smtClean="0"/>
              <a:pPr/>
              <a:t>13</a:t>
            </a:fld>
            <a:endParaRPr lang="en-GB" noProof="0" dirty="0"/>
          </a:p>
        </p:txBody>
      </p:sp>
      <p:sp>
        <p:nvSpPr>
          <p:cNvPr id="8" name="Content Placeholder 7">
            <a:extLst>
              <a:ext uri="{FF2B5EF4-FFF2-40B4-BE49-F238E27FC236}">
                <a16:creationId xmlns:a16="http://schemas.microsoft.com/office/drawing/2014/main" id="{61E21B67-3F8F-D4ED-2AF4-579BF78F9E53}"/>
              </a:ext>
            </a:extLst>
          </p:cNvPr>
          <p:cNvSpPr>
            <a:spLocks noGrp="1"/>
          </p:cNvSpPr>
          <p:nvPr>
            <p:ph sz="quarter" idx="15"/>
          </p:nvPr>
        </p:nvSpPr>
        <p:spPr/>
        <p:txBody>
          <a:bodyPr/>
          <a:lstStyle/>
          <a:p>
            <a:r>
              <a:rPr lang="en-GB" noProof="0" dirty="0"/>
              <a:t>NSCLC, non-small cell lung cancer; TKI, tyrosine kinase inhibitor</a:t>
            </a:r>
          </a:p>
        </p:txBody>
      </p:sp>
    </p:spTree>
    <p:extLst>
      <p:ext uri="{BB962C8B-B14F-4D97-AF65-F5344CB8AC3E}">
        <p14:creationId xmlns:p14="http://schemas.microsoft.com/office/powerpoint/2010/main" val="34849371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19201" y="1129184"/>
            <a:ext cx="10963275" cy="1620478"/>
          </a:xfrm>
        </p:spPr>
        <p:txBody>
          <a:bodyPr>
            <a:normAutofit fontScale="92500" lnSpcReduction="10000"/>
          </a:bodyPr>
          <a:lstStyle/>
          <a:p>
            <a:r>
              <a:rPr lang="en-GB" sz="1600" b="0" i="1" noProof="0" dirty="0">
                <a:solidFill>
                  <a:schemeClr val="tx2"/>
                </a:solidFill>
                <a:effectLst/>
              </a:rPr>
              <a:t>MET </a:t>
            </a:r>
            <a:r>
              <a:rPr lang="en-GB" sz="1600" b="0" i="0" noProof="0" dirty="0">
                <a:solidFill>
                  <a:schemeClr val="tx2"/>
                </a:solidFill>
                <a:effectLst/>
              </a:rPr>
              <a:t>amplification is a known resistance mechanism in up to 22% of pre-treated </a:t>
            </a:r>
            <a:r>
              <a:rPr lang="en-GB" sz="1600" b="0" i="1" noProof="0" dirty="0">
                <a:solidFill>
                  <a:schemeClr val="tx2"/>
                </a:solidFill>
                <a:effectLst/>
              </a:rPr>
              <a:t>EGFR</a:t>
            </a:r>
            <a:r>
              <a:rPr lang="en-GB" sz="1600" b="0" i="0" noProof="0" dirty="0">
                <a:solidFill>
                  <a:schemeClr val="tx2"/>
                </a:solidFill>
                <a:effectLst/>
              </a:rPr>
              <a:t>-mutant NSCLC</a:t>
            </a:r>
            <a:r>
              <a:rPr lang="en-GB" sz="1600" b="0" i="0" baseline="30000" noProof="0" dirty="0">
                <a:solidFill>
                  <a:schemeClr val="tx2"/>
                </a:solidFill>
                <a:effectLst/>
              </a:rPr>
              <a:t>1,2</a:t>
            </a:r>
            <a:r>
              <a:rPr lang="en-GB" sz="1600" b="0" i="0" noProof="0" dirty="0">
                <a:solidFill>
                  <a:schemeClr val="tx2"/>
                </a:solidFill>
                <a:effectLst/>
              </a:rPr>
              <a:t>, and is also associated with early progression and poor prognosis</a:t>
            </a:r>
            <a:r>
              <a:rPr lang="en-GB" sz="1600" b="0" i="0" baseline="30000" noProof="0" dirty="0">
                <a:solidFill>
                  <a:schemeClr val="tx2"/>
                </a:solidFill>
                <a:effectLst/>
              </a:rPr>
              <a:t>3</a:t>
            </a:r>
          </a:p>
          <a:p>
            <a:r>
              <a:rPr lang="en-GB" sz="1600" b="0" i="0" noProof="0" dirty="0">
                <a:solidFill>
                  <a:schemeClr val="tx2"/>
                </a:solidFill>
                <a:effectLst/>
              </a:rPr>
              <a:t>Savolitinib, a highly selective </a:t>
            </a:r>
            <a:r>
              <a:rPr lang="en-GB" sz="1600" b="0" i="1" noProof="0" dirty="0">
                <a:solidFill>
                  <a:schemeClr val="tx2"/>
                </a:solidFill>
                <a:effectLst/>
              </a:rPr>
              <a:t>MET</a:t>
            </a:r>
            <a:r>
              <a:rPr lang="en-GB" sz="1600" b="0" i="0" noProof="0" dirty="0">
                <a:solidFill>
                  <a:schemeClr val="tx2"/>
                </a:solidFill>
                <a:effectLst/>
              </a:rPr>
              <a:t>-TKI, combined with osimertinib, may overcome acquired </a:t>
            </a:r>
            <a:r>
              <a:rPr lang="en-GB" sz="1600" b="0" i="1" noProof="0" dirty="0">
                <a:solidFill>
                  <a:schemeClr val="tx2"/>
                </a:solidFill>
                <a:effectLst/>
              </a:rPr>
              <a:t>MET</a:t>
            </a:r>
            <a:r>
              <a:rPr lang="en-GB" sz="1600" b="0" i="0" noProof="0" dirty="0">
                <a:solidFill>
                  <a:schemeClr val="tx2"/>
                </a:solidFill>
                <a:effectLst/>
              </a:rPr>
              <a:t>-driven resistance </a:t>
            </a:r>
            <a:br>
              <a:rPr lang="en-GB" sz="1600" b="0" i="0" noProof="0" dirty="0">
                <a:solidFill>
                  <a:schemeClr val="tx2"/>
                </a:solidFill>
                <a:effectLst/>
              </a:rPr>
            </a:br>
            <a:r>
              <a:rPr lang="en-GB" sz="1600" b="0" i="0" noProof="0" dirty="0">
                <a:solidFill>
                  <a:schemeClr val="tx2"/>
                </a:solidFill>
                <a:effectLst/>
              </a:rPr>
              <a:t>in </a:t>
            </a:r>
            <a:r>
              <a:rPr lang="en-GB" sz="1600" b="0" i="1" noProof="0" dirty="0">
                <a:solidFill>
                  <a:schemeClr val="tx2"/>
                </a:solidFill>
                <a:effectLst/>
              </a:rPr>
              <a:t>EGFR</a:t>
            </a:r>
            <a:r>
              <a:rPr lang="en-GB" sz="1600" b="0" i="0" noProof="0" dirty="0">
                <a:solidFill>
                  <a:schemeClr val="tx2"/>
                </a:solidFill>
                <a:effectLst/>
              </a:rPr>
              <a:t>m advanced NSCLC after PD on EGFR-TKIs</a:t>
            </a:r>
            <a:r>
              <a:rPr lang="en-GB" sz="1600" b="0" i="0" baseline="30000" noProof="0" dirty="0">
                <a:solidFill>
                  <a:schemeClr val="tx2"/>
                </a:solidFill>
                <a:effectLst/>
              </a:rPr>
              <a:t>4</a:t>
            </a:r>
            <a:r>
              <a:rPr lang="en-GB" sz="1600" b="0" i="0" noProof="0" dirty="0">
                <a:solidFill>
                  <a:schemeClr val="tx2"/>
                </a:solidFill>
                <a:effectLst/>
              </a:rPr>
              <a:t> </a:t>
            </a:r>
          </a:p>
          <a:p>
            <a:r>
              <a:rPr lang="en-GB" sz="1600" b="0" i="0" noProof="0" dirty="0">
                <a:solidFill>
                  <a:schemeClr val="tx2"/>
                </a:solidFill>
                <a:effectLst/>
              </a:rPr>
              <a:t>Primary results of the prespecified interim analysis </a:t>
            </a:r>
            <a:r>
              <a:rPr lang="en-GB" sz="1600" noProof="0" dirty="0">
                <a:solidFill>
                  <a:schemeClr val="tx2"/>
                </a:solidFill>
              </a:rPr>
              <a:t>of</a:t>
            </a:r>
            <a:r>
              <a:rPr lang="en-GB" sz="1600" b="0" i="0" noProof="0" dirty="0">
                <a:solidFill>
                  <a:schemeClr val="tx2"/>
                </a:solidFill>
                <a:effectLst/>
              </a:rPr>
              <a:t> the SACHI study, comparing efficacy and safety of savolitinib plus osimertinib with chemotherapy in this disease setting are presented</a:t>
            </a:r>
            <a:r>
              <a:rPr lang="en-GB" sz="1600" b="0" i="0" baseline="30000" noProof="0" dirty="0">
                <a:solidFill>
                  <a:schemeClr val="tx2"/>
                </a:solidFill>
                <a:effectLst/>
              </a:rPr>
              <a:t>5</a:t>
            </a:r>
            <a:endParaRPr lang="en-GB" baseline="30000" noProof="0" dirty="0">
              <a:solidFill>
                <a:schemeClr val="tx2"/>
              </a:solidFill>
            </a:endParaRP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solidFill>
                  <a:schemeClr val="tx2"/>
                </a:solidFill>
              </a:rPr>
              <a:t>sachi: background and study design</a:t>
            </a:r>
            <a:endParaRPr lang="en-GB" baseline="30000" noProof="0" dirty="0">
              <a:solidFill>
                <a:schemeClr val="tx2"/>
              </a:solidFill>
            </a:endParaRP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713" y="6383965"/>
            <a:ext cx="10660393" cy="365125"/>
          </a:xfrm>
        </p:spPr>
        <p:txBody>
          <a:bodyPr anchor="b" anchorCtr="0"/>
          <a:lstStyle/>
          <a:p>
            <a:r>
              <a:rPr lang="en-GB" sz="1100" kern="100" noProof="0" dirty="0">
                <a:solidFill>
                  <a:schemeClr val="tx2"/>
                </a:solidFill>
                <a:ea typeface="Calibri" panose="020F0502020204030204" pitchFamily="34" charset="0"/>
              </a:rPr>
              <a:t>1</a:t>
            </a:r>
            <a:r>
              <a:rPr lang="en-GB" sz="1100" kern="100" baseline="30000" noProof="0" dirty="0">
                <a:solidFill>
                  <a:schemeClr val="tx2"/>
                </a:solidFill>
                <a:ea typeface="Calibri" panose="020F0502020204030204" pitchFamily="34" charset="0"/>
              </a:rPr>
              <a:t>st</a:t>
            </a:r>
            <a:r>
              <a:rPr lang="en-GB" sz="1100" kern="100" noProof="0" dirty="0">
                <a:solidFill>
                  <a:schemeClr val="tx2"/>
                </a:solidFill>
                <a:ea typeface="Calibri" panose="020F0502020204030204" pitchFamily="34" charset="0"/>
              </a:rPr>
              <a:t>/2</a:t>
            </a:r>
            <a:r>
              <a:rPr lang="en-GB" sz="1100" kern="100" baseline="30000" noProof="0" dirty="0">
                <a:solidFill>
                  <a:schemeClr val="tx2"/>
                </a:solidFill>
                <a:ea typeface="Calibri" panose="020F0502020204030204" pitchFamily="34" charset="0"/>
              </a:rPr>
              <a:t>nd</a:t>
            </a:r>
            <a:r>
              <a:rPr lang="en-GB" sz="1100" kern="100" noProof="0" dirty="0">
                <a:solidFill>
                  <a:schemeClr val="tx2"/>
                </a:solidFill>
                <a:ea typeface="Calibri" panose="020F0502020204030204" pitchFamily="34" charset="0"/>
              </a:rPr>
              <a:t>/3rd G, first or second or third generation; BW, body weight; DCR, disease control rate; DoR, duration of response; ECOG PS, Eastern Cooperative Oncology Group performance status; EGFRm, EGFR mutation; FISH, fluorescence in situ hybridisation; IRC, independent review committee; METamp, MET amplification; NSCLC, non-small cell lung cancer; ORR, objective response rate; OS, overall survival; PD, progressive disease; PFS, progression-free survival; QD, once daily; R, randomisation; Savo-Osi, savolitinib-osimertinib; TKI, tyrosine kinase inhibitor; TTR, time to response</a:t>
            </a:r>
          </a:p>
          <a:p>
            <a:r>
              <a:rPr lang="en-GB" sz="1100" kern="100" noProof="0" dirty="0">
                <a:solidFill>
                  <a:schemeClr val="tx2"/>
                </a:solidFill>
                <a:ea typeface="Calibri" panose="020F0502020204030204" pitchFamily="34" charset="0"/>
              </a:rPr>
              <a:t>1. Matikas A, et al. Clin Lung Cancer 2015;16:252-61; 2. Leonetti A, et al. Br J Cancer 2019;121:725-37; 3. Ahn BC, et al. Cancers (Basel) 2021;13:3096; 4. Ahn M-J, et al. J Thorac Oncol 2025;20(3):S4-5; 5. Lu S</a:t>
            </a:r>
            <a:r>
              <a:rPr lang="en-GB" sz="1100" kern="100" noProof="0" dirty="0">
                <a:solidFill>
                  <a:schemeClr val="tx2"/>
                </a:solidFill>
                <a:effectLst/>
                <a:ea typeface="Calibri" panose="020F0502020204030204" pitchFamily="34" charset="0"/>
              </a:rPr>
              <a:t>, et al. </a:t>
            </a:r>
            <a:r>
              <a:rPr lang="en-GB" sz="1100" noProof="0" dirty="0">
                <a:solidFill>
                  <a:schemeClr val="tx2"/>
                </a:solidFill>
              </a:rPr>
              <a:t>J Clin Oncol 2025;43(suppl 17). Abstr LBA8505 (</a:t>
            </a:r>
            <a:r>
              <a:rPr lang="en-GB" sz="1100" kern="100" noProof="0" dirty="0">
                <a:solidFill>
                  <a:schemeClr val="tx2"/>
                </a:solidFill>
                <a:ea typeface="Calibri" panose="020F0502020204030204" pitchFamily="34" charset="0"/>
              </a:rPr>
              <a:t>ASCO 2025, oral presentation)</a:t>
            </a:r>
            <a:endParaRPr lang="en-GB" sz="1100" noProof="0" dirty="0">
              <a:solidFill>
                <a:schemeClr val="tx2"/>
              </a:solidFill>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14</a:t>
            </a:fld>
            <a:endParaRPr lang="en-GB" noProof="0" dirty="0"/>
          </a:p>
        </p:txBody>
      </p:sp>
      <p:cxnSp>
        <p:nvCxnSpPr>
          <p:cNvPr id="3" name="Straight Connector 2">
            <a:extLst>
              <a:ext uri="{FF2B5EF4-FFF2-40B4-BE49-F238E27FC236}">
                <a16:creationId xmlns:a16="http://schemas.microsoft.com/office/drawing/2014/main" id="{D1D7D823-544D-3DCC-599C-9BCFFFCEA79C}"/>
              </a:ext>
            </a:extLst>
          </p:cNvPr>
          <p:cNvCxnSpPr>
            <a:cxnSpLocks/>
          </p:cNvCxnSpPr>
          <p:nvPr/>
        </p:nvCxnSpPr>
        <p:spPr>
          <a:xfrm>
            <a:off x="4263685" y="3188848"/>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FD23F73-183C-EC1C-ECE7-B67CB75E8677}"/>
              </a:ext>
            </a:extLst>
          </p:cNvPr>
          <p:cNvCxnSpPr>
            <a:cxnSpLocks/>
          </p:cNvCxnSpPr>
          <p:nvPr/>
        </p:nvCxnSpPr>
        <p:spPr>
          <a:xfrm>
            <a:off x="4263685" y="4233876"/>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A277CC-5F5E-7F81-2B83-D67D00CD61B6}"/>
              </a:ext>
            </a:extLst>
          </p:cNvPr>
          <p:cNvSpPr txBox="1"/>
          <p:nvPr/>
        </p:nvSpPr>
        <p:spPr>
          <a:xfrm>
            <a:off x="620184" y="4758437"/>
            <a:ext cx="3423922" cy="727379"/>
          </a:xfrm>
          <a:prstGeom prst="rect">
            <a:avLst/>
          </a:prstGeom>
          <a:noFill/>
        </p:spPr>
        <p:txBody>
          <a:bodyPr wrap="square" lIns="0" tIns="0" rIns="0" bIns="0" rtlCol="0">
            <a:spAutoFit/>
          </a:bodyPr>
          <a:lstStyle/>
          <a:p>
            <a:pPr>
              <a:lnSpc>
                <a:spcPct val="95000"/>
              </a:lnSpc>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METamp:</a:t>
            </a:r>
          </a:p>
          <a:p>
            <a:pPr marL="133350" indent="-133350">
              <a:lnSpc>
                <a:spcPct val="95000"/>
              </a:lnSpc>
              <a:buClr>
                <a:schemeClr val="accent1"/>
              </a:buClr>
              <a:buFont typeface="Arial" panose="020B0604020202020204" pitchFamily="34" charset="0"/>
              <a:buChar char="•"/>
            </a:pPr>
            <a:r>
              <a:rPr lang="en-GB" sz="1200" b="1" noProof="0" dirty="0">
                <a:solidFill>
                  <a:schemeClr val="tx1"/>
                </a:solidFill>
                <a:latin typeface="Arial" panose="020B0604020202020204" pitchFamily="34" charset="0"/>
                <a:cs typeface="Arial" panose="020B0604020202020204" pitchFamily="34" charset="0"/>
              </a:rPr>
              <a:t>Post 1</a:t>
            </a:r>
            <a:r>
              <a:rPr lang="en-GB" sz="1200" b="1" baseline="30000" noProof="0" dirty="0">
                <a:solidFill>
                  <a:schemeClr val="tx1"/>
                </a:solidFill>
                <a:latin typeface="Arial" panose="020B0604020202020204" pitchFamily="34" charset="0"/>
                <a:cs typeface="Arial" panose="020B0604020202020204" pitchFamily="34" charset="0"/>
              </a:rPr>
              <a:t>st</a:t>
            </a:r>
            <a:r>
              <a:rPr lang="en-GB" sz="1200" b="1" noProof="0" dirty="0">
                <a:solidFill>
                  <a:schemeClr val="tx1"/>
                </a:solidFill>
                <a:latin typeface="Arial" panose="020B0604020202020204" pitchFamily="34" charset="0"/>
                <a:cs typeface="Arial" panose="020B0604020202020204" pitchFamily="34" charset="0"/>
              </a:rPr>
              <a:t>/2</a:t>
            </a:r>
            <a:r>
              <a:rPr lang="en-GB" sz="1200" b="1" baseline="30000" noProof="0" dirty="0">
                <a:solidFill>
                  <a:schemeClr val="tx1"/>
                </a:solidFill>
                <a:latin typeface="Arial" panose="020B0604020202020204" pitchFamily="34" charset="0"/>
                <a:cs typeface="Arial" panose="020B0604020202020204" pitchFamily="34" charset="0"/>
              </a:rPr>
              <a:t>nd</a:t>
            </a:r>
            <a:r>
              <a:rPr lang="en-GB" sz="1200" b="1" noProof="0" dirty="0">
                <a:solidFill>
                  <a:schemeClr val="tx1"/>
                </a:solidFill>
                <a:latin typeface="Arial" panose="020B0604020202020204" pitchFamily="34" charset="0"/>
                <a:cs typeface="Arial" panose="020B0604020202020204" pitchFamily="34" charset="0"/>
              </a:rPr>
              <a:t> G</a:t>
            </a:r>
            <a:r>
              <a:rPr lang="en-GB" sz="1200" noProof="0" dirty="0">
                <a:solidFill>
                  <a:schemeClr val="tx1"/>
                </a:solidFill>
                <a:latin typeface="Arial" panose="020B0604020202020204" pitchFamily="34" charset="0"/>
                <a:cs typeface="Arial" panose="020B0604020202020204" pitchFamily="34" charset="0"/>
              </a:rPr>
              <a:t>: MET copy number ≥5 or MET/CEP7 ≥2</a:t>
            </a:r>
          </a:p>
          <a:p>
            <a:pPr marL="133350" indent="-133350">
              <a:lnSpc>
                <a:spcPct val="95000"/>
              </a:lnSpc>
              <a:buClr>
                <a:schemeClr val="accent1"/>
              </a:buClr>
              <a:buFont typeface="Arial" panose="020B0604020202020204" pitchFamily="34" charset="0"/>
              <a:buChar char="•"/>
            </a:pPr>
            <a:r>
              <a:rPr lang="en-GB" sz="1200" b="1" noProof="0" dirty="0">
                <a:latin typeface="Arial" panose="020B0604020202020204" pitchFamily="34" charset="0"/>
                <a:cs typeface="Arial" panose="020B0604020202020204" pitchFamily="34" charset="0"/>
              </a:rPr>
              <a:t>Post 3</a:t>
            </a:r>
            <a:r>
              <a:rPr lang="en-GB" sz="1200" b="1" baseline="30000" noProof="0" dirty="0">
                <a:latin typeface="Arial" panose="020B0604020202020204" pitchFamily="34" charset="0"/>
                <a:cs typeface="Arial" panose="020B0604020202020204" pitchFamily="34" charset="0"/>
              </a:rPr>
              <a:t>rd</a:t>
            </a:r>
            <a:r>
              <a:rPr lang="en-GB" sz="1200" b="1" noProof="0" dirty="0">
                <a:latin typeface="Arial" panose="020B0604020202020204" pitchFamily="34" charset="0"/>
                <a:cs typeface="Arial" panose="020B0604020202020204" pitchFamily="34" charset="0"/>
              </a:rPr>
              <a:t> G</a:t>
            </a:r>
            <a:r>
              <a:rPr lang="en-GB" sz="1200" noProof="0" dirty="0">
                <a:latin typeface="Arial" panose="020B0604020202020204" pitchFamily="34" charset="0"/>
                <a:cs typeface="Arial" panose="020B0604020202020204" pitchFamily="34" charset="0"/>
              </a:rPr>
              <a:t>: MET copy number ≥10</a:t>
            </a:r>
            <a:endParaRPr lang="en-GB" sz="1200" noProof="0" dirty="0">
              <a:solidFill>
                <a:schemeClr val="tx1"/>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A87768F7-BDF8-06ED-ECF6-7C773A4CA831}"/>
              </a:ext>
            </a:extLst>
          </p:cNvPr>
          <p:cNvCxnSpPr>
            <a:cxnSpLocks/>
          </p:cNvCxnSpPr>
          <p:nvPr/>
        </p:nvCxnSpPr>
        <p:spPr>
          <a:xfrm flipV="1">
            <a:off x="4263685" y="3176077"/>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4B7FCA1-0E2C-181C-4618-C95E7D9727DF}"/>
              </a:ext>
            </a:extLst>
          </p:cNvPr>
          <p:cNvSpPr txBox="1"/>
          <p:nvPr/>
        </p:nvSpPr>
        <p:spPr>
          <a:xfrm>
            <a:off x="4623685" y="4758437"/>
            <a:ext cx="3423922" cy="902811"/>
          </a:xfrm>
          <a:prstGeom prst="rect">
            <a:avLst/>
          </a:prstGeom>
          <a:noFill/>
        </p:spPr>
        <p:txBody>
          <a:bodyPr wrap="square" lIns="0" tIns="0" rIns="0" bIns="0" rtlCol="0">
            <a:spAutoFit/>
          </a:bodyPr>
          <a:lstStyle/>
          <a:p>
            <a:pPr>
              <a:lnSpc>
                <a:spcPct val="95000"/>
              </a:lnSpc>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Stratification factors:</a:t>
            </a:r>
          </a:p>
          <a:p>
            <a:pPr marL="133350" indent="-133350">
              <a:lnSpc>
                <a:spcPct val="95000"/>
              </a:lnSpc>
              <a:buClr>
                <a:schemeClr val="accent1"/>
              </a:buClr>
              <a:buFont typeface="Arial" panose="020B0604020202020204" pitchFamily="34" charset="0"/>
              <a:buChar char="•"/>
            </a:pPr>
            <a:r>
              <a:rPr lang="en-GB" sz="1200" b="1" noProof="0" dirty="0">
                <a:solidFill>
                  <a:schemeClr val="tx1"/>
                </a:solidFill>
                <a:latin typeface="Arial" panose="020B0604020202020204" pitchFamily="34" charset="0"/>
                <a:cs typeface="Arial" panose="020B0604020202020204" pitchFamily="34" charset="0"/>
              </a:rPr>
              <a:t>Brain metastasis</a:t>
            </a:r>
            <a:r>
              <a:rPr lang="en-GB" sz="1200" noProof="0" dirty="0">
                <a:solidFill>
                  <a:schemeClr val="tx1"/>
                </a:solidFill>
                <a:latin typeface="Arial" panose="020B0604020202020204" pitchFamily="34" charset="0"/>
                <a:cs typeface="Arial" panose="020B0604020202020204" pitchFamily="34" charset="0"/>
              </a:rPr>
              <a:t>: (yes or no)</a:t>
            </a:r>
          </a:p>
          <a:p>
            <a:pPr marL="133350" indent="-133350">
              <a:lnSpc>
                <a:spcPct val="95000"/>
              </a:lnSpc>
              <a:buClr>
                <a:schemeClr val="accent1"/>
              </a:buClr>
              <a:buFont typeface="Arial" panose="020B0604020202020204" pitchFamily="34" charset="0"/>
              <a:buChar char="•"/>
            </a:pPr>
            <a:r>
              <a:rPr lang="en-GB" sz="1200" b="1" noProof="0" dirty="0">
                <a:latin typeface="Arial" panose="020B0604020202020204" pitchFamily="34" charset="0"/>
                <a:cs typeface="Arial" panose="020B0604020202020204" pitchFamily="34" charset="0"/>
              </a:rPr>
              <a:t>Prior 3</a:t>
            </a:r>
            <a:r>
              <a:rPr lang="en-GB" sz="1200" b="1" baseline="30000" noProof="0" dirty="0">
                <a:latin typeface="Arial" panose="020B0604020202020204" pitchFamily="34" charset="0"/>
                <a:cs typeface="Arial" panose="020B0604020202020204" pitchFamily="34" charset="0"/>
              </a:rPr>
              <a:t>rd</a:t>
            </a:r>
            <a:r>
              <a:rPr lang="en-GB" sz="1200" b="1" noProof="0" dirty="0">
                <a:latin typeface="Arial" panose="020B0604020202020204" pitchFamily="34" charset="0"/>
                <a:cs typeface="Arial" panose="020B0604020202020204" pitchFamily="34" charset="0"/>
              </a:rPr>
              <a:t> G EGFR-TKI</a:t>
            </a:r>
            <a:r>
              <a:rPr lang="en-GB" sz="1200" noProof="0" dirty="0">
                <a:latin typeface="Arial" panose="020B0604020202020204" pitchFamily="34" charset="0"/>
                <a:cs typeface="Arial" panose="020B0604020202020204" pitchFamily="34" charset="0"/>
              </a:rPr>
              <a:t>: (yes or no)</a:t>
            </a:r>
          </a:p>
          <a:p>
            <a:pPr marL="133350" indent="-133350">
              <a:lnSpc>
                <a:spcPct val="95000"/>
              </a:lnSpc>
              <a:buClr>
                <a:schemeClr val="accent1"/>
              </a:buClr>
              <a:buFont typeface="Arial" panose="020B0604020202020204" pitchFamily="34" charset="0"/>
              <a:buChar char="•"/>
            </a:pPr>
            <a:r>
              <a:rPr lang="en-GB" sz="1200" i="1" noProof="0" dirty="0">
                <a:solidFill>
                  <a:schemeClr val="tx1"/>
                </a:solidFill>
                <a:latin typeface="Arial" panose="020B0604020202020204" pitchFamily="34" charset="0"/>
                <a:cs typeface="Arial" panose="020B0604020202020204" pitchFamily="34" charset="0"/>
              </a:rPr>
              <a:t>EGFR</a:t>
            </a:r>
            <a:r>
              <a:rPr lang="en-GB" sz="1200" noProof="0" dirty="0">
                <a:solidFill>
                  <a:schemeClr val="tx1"/>
                </a:solidFill>
                <a:latin typeface="Arial" panose="020B0604020202020204" pitchFamily="34" charset="0"/>
                <a:cs typeface="Arial" panose="020B0604020202020204" pitchFamily="34" charset="0"/>
              </a:rPr>
              <a:t> mutation: (ex19del vs L858R </a:t>
            </a:r>
            <a:br>
              <a:rPr lang="en-GB" sz="1200"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vs others)</a:t>
            </a:r>
          </a:p>
        </p:txBody>
      </p:sp>
      <p:sp>
        <p:nvSpPr>
          <p:cNvPr id="23" name="Rounded Rectangle 22">
            <a:extLst>
              <a:ext uri="{FF2B5EF4-FFF2-40B4-BE49-F238E27FC236}">
                <a16:creationId xmlns:a16="http://schemas.microsoft.com/office/drawing/2014/main" id="{1C83F1F8-CB93-AC8B-7FEF-E5983D89804A}"/>
              </a:ext>
            </a:extLst>
          </p:cNvPr>
          <p:cNvSpPr/>
          <p:nvPr/>
        </p:nvSpPr>
        <p:spPr>
          <a:xfrm>
            <a:off x="7701638" y="2896332"/>
            <a:ext cx="1576671" cy="585033"/>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b="1" noProof="0" dirty="0">
                <a:solidFill>
                  <a:schemeClr val="tx1"/>
                </a:solidFill>
                <a:latin typeface="Arial" panose="020B0604020202020204" pitchFamily="34" charset="0"/>
                <a:cs typeface="Arial" panose="020B0604020202020204" pitchFamily="34" charset="0"/>
              </a:rPr>
              <a:t>Until PD or</a:t>
            </a:r>
          </a:p>
          <a:p>
            <a:pPr>
              <a:lnSpc>
                <a:spcPct val="95000"/>
              </a:lnSpc>
              <a:spcAft>
                <a:spcPts val="200"/>
              </a:spcAft>
              <a:buClr>
                <a:schemeClr val="accent1"/>
              </a:buClr>
            </a:pPr>
            <a:r>
              <a:rPr lang="en-GB" sz="1200" b="1" noProof="0" dirty="0">
                <a:solidFill>
                  <a:schemeClr val="tx1"/>
                </a:solidFill>
                <a:latin typeface="Arial" panose="020B0604020202020204" pitchFamily="34" charset="0"/>
                <a:cs typeface="Arial" panose="020B0604020202020204" pitchFamily="34" charset="0"/>
              </a:rPr>
              <a:t>intolerable toxicity</a:t>
            </a:r>
            <a:endParaRPr lang="en-GB" sz="1200" noProof="0" dirty="0">
              <a:solidFill>
                <a:schemeClr val="tx1"/>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D8F6184-B31F-B0A0-673D-4ACC1D91F92E}"/>
              </a:ext>
            </a:extLst>
          </p:cNvPr>
          <p:cNvCxnSpPr>
            <a:cxnSpLocks/>
          </p:cNvCxnSpPr>
          <p:nvPr/>
        </p:nvCxnSpPr>
        <p:spPr>
          <a:xfrm>
            <a:off x="3016421" y="3712129"/>
            <a:ext cx="1247264"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6F37A9C5-BB57-C4AC-2E4F-6A2141A6547B}"/>
              </a:ext>
            </a:extLst>
          </p:cNvPr>
          <p:cNvSpPr/>
          <p:nvPr/>
        </p:nvSpPr>
        <p:spPr>
          <a:xfrm>
            <a:off x="3537227" y="3427084"/>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15" name="Rounded Rectangle 14">
            <a:extLst>
              <a:ext uri="{FF2B5EF4-FFF2-40B4-BE49-F238E27FC236}">
                <a16:creationId xmlns:a16="http://schemas.microsoft.com/office/drawing/2014/main" id="{E14DB5F3-9697-EF3B-D83A-60A6E5B8E6BD}"/>
              </a:ext>
            </a:extLst>
          </p:cNvPr>
          <p:cNvSpPr/>
          <p:nvPr/>
        </p:nvSpPr>
        <p:spPr>
          <a:xfrm>
            <a:off x="620185" y="2750931"/>
            <a:ext cx="2752192" cy="1912373"/>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b="1" noProof="0" dirty="0">
                <a:solidFill>
                  <a:srgbClr val="FF0000"/>
                </a:solidFill>
                <a:latin typeface="Arial" panose="020B0604020202020204" pitchFamily="34" charset="0"/>
                <a:cs typeface="Arial" panose="020B0604020202020204" pitchFamily="34" charset="0"/>
              </a:rPr>
              <a:t>Key eligibility criteria:</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Unresectable or metastatic NSCLC</a:t>
            </a:r>
          </a:p>
          <a:p>
            <a:pPr marL="133350" indent="-133350">
              <a:lnSpc>
                <a:spcPct val="95000"/>
              </a:lnSpc>
              <a:buClr>
                <a:schemeClr val="accent1"/>
              </a:buClr>
              <a:buFont typeface="Arial" panose="020B0604020202020204" pitchFamily="34" charset="0"/>
              <a:buChar char="•"/>
            </a:pPr>
            <a:r>
              <a:rPr lang="en-GB" sz="1200" i="1" noProof="0" dirty="0">
                <a:solidFill>
                  <a:schemeClr val="tx1"/>
                </a:solidFill>
                <a:latin typeface="Arial" panose="020B0604020202020204" pitchFamily="34" charset="0"/>
                <a:cs typeface="Arial" panose="020B0604020202020204" pitchFamily="34" charset="0"/>
              </a:rPr>
              <a:t>EGFR</a:t>
            </a:r>
            <a:r>
              <a:rPr lang="en-GB" sz="1200" noProof="0" dirty="0">
                <a:solidFill>
                  <a:schemeClr val="tx1"/>
                </a:solidFill>
                <a:latin typeface="Arial" panose="020B0604020202020204" pitchFamily="34" charset="0"/>
                <a:cs typeface="Arial" panose="020B0604020202020204" pitchFamily="34" charset="0"/>
              </a:rPr>
              <a:t>m, PD on first-line </a:t>
            </a:r>
            <a:br>
              <a:rPr lang="en-GB" sz="1200"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EGFR-TKI</a:t>
            </a:r>
          </a:p>
          <a:p>
            <a:pPr marL="444500" lvl="1" indent="-174625">
              <a:lnSpc>
                <a:spcPct val="95000"/>
              </a:lnSpc>
              <a:buClr>
                <a:schemeClr val="accent1"/>
              </a:buClr>
              <a:buFont typeface="System Font Regular"/>
              <a:buChar char="–"/>
            </a:pPr>
            <a:r>
              <a:rPr lang="en-GB" sz="1200" noProof="0" dirty="0">
                <a:solidFill>
                  <a:schemeClr val="tx1"/>
                </a:solidFill>
                <a:latin typeface="Arial" panose="020B0604020202020204" pitchFamily="34" charset="0"/>
                <a:cs typeface="Arial" panose="020B0604020202020204" pitchFamily="34" charset="0"/>
              </a:rPr>
              <a:t>1</a:t>
            </a:r>
            <a:r>
              <a:rPr lang="en-GB" sz="1200" baseline="30000" noProof="0" dirty="0">
                <a:solidFill>
                  <a:schemeClr val="tx1"/>
                </a:solidFill>
                <a:latin typeface="Arial" panose="020B0604020202020204" pitchFamily="34" charset="0"/>
                <a:cs typeface="Arial" panose="020B0604020202020204" pitchFamily="34" charset="0"/>
              </a:rPr>
              <a:t>st</a:t>
            </a:r>
            <a:r>
              <a:rPr lang="en-GB" sz="1200" noProof="0" dirty="0">
                <a:solidFill>
                  <a:schemeClr val="tx1"/>
                </a:solidFill>
                <a:latin typeface="Arial" panose="020B0604020202020204" pitchFamily="34" charset="0"/>
                <a:cs typeface="Arial" panose="020B0604020202020204" pitchFamily="34" charset="0"/>
              </a:rPr>
              <a:t>/2</a:t>
            </a:r>
            <a:r>
              <a:rPr lang="en-GB" sz="1200" baseline="30000" noProof="0" dirty="0">
                <a:solidFill>
                  <a:schemeClr val="tx1"/>
                </a:solidFill>
                <a:latin typeface="Arial" panose="020B0604020202020204" pitchFamily="34" charset="0"/>
                <a:cs typeface="Arial" panose="020B0604020202020204" pitchFamily="34" charset="0"/>
              </a:rPr>
              <a:t>nd</a:t>
            </a:r>
            <a:r>
              <a:rPr lang="en-GB" sz="1200" noProof="0" dirty="0">
                <a:solidFill>
                  <a:schemeClr val="tx1"/>
                </a:solidFill>
                <a:latin typeface="Arial" panose="020B0604020202020204" pitchFamily="34" charset="0"/>
                <a:cs typeface="Arial" panose="020B0604020202020204" pitchFamily="34" charset="0"/>
              </a:rPr>
              <a:t> G: T790M-, METamp;</a:t>
            </a:r>
          </a:p>
          <a:p>
            <a:pPr marL="444500" lvl="1" indent="-174625">
              <a:lnSpc>
                <a:spcPct val="95000"/>
              </a:lnSpc>
              <a:buClr>
                <a:schemeClr val="accent1"/>
              </a:buClr>
              <a:buFont typeface="System Font Regular"/>
              <a:buChar char="–"/>
            </a:pPr>
            <a:r>
              <a:rPr lang="en-GB" sz="1200" noProof="0" dirty="0">
                <a:solidFill>
                  <a:schemeClr val="tx1"/>
                </a:solidFill>
                <a:latin typeface="Arial" panose="020B0604020202020204" pitchFamily="34" charset="0"/>
                <a:cs typeface="Arial" panose="020B0604020202020204" pitchFamily="34" charset="0"/>
              </a:rPr>
              <a:t>3</a:t>
            </a:r>
            <a:r>
              <a:rPr lang="en-GB" sz="1200" baseline="30000" noProof="0" dirty="0">
                <a:solidFill>
                  <a:schemeClr val="tx1"/>
                </a:solidFill>
                <a:latin typeface="Arial" panose="020B0604020202020204" pitchFamily="34" charset="0"/>
                <a:cs typeface="Arial" panose="020B0604020202020204" pitchFamily="34" charset="0"/>
              </a:rPr>
              <a:t>rd</a:t>
            </a:r>
            <a:r>
              <a:rPr lang="en-GB" sz="1200" noProof="0" dirty="0">
                <a:solidFill>
                  <a:schemeClr val="tx1"/>
                </a:solidFill>
                <a:latin typeface="Arial" panose="020B0604020202020204" pitchFamily="34" charset="0"/>
                <a:cs typeface="Arial" panose="020B0604020202020204" pitchFamily="34" charset="0"/>
              </a:rPr>
              <a:t> G: METamp</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METamp (FISH+) confirmed by central lab</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ECOG PS 0-1</a:t>
            </a:r>
          </a:p>
        </p:txBody>
      </p:sp>
      <p:cxnSp>
        <p:nvCxnSpPr>
          <p:cNvPr id="30" name="Straight Connector 29">
            <a:extLst>
              <a:ext uri="{FF2B5EF4-FFF2-40B4-BE49-F238E27FC236}">
                <a16:creationId xmlns:a16="http://schemas.microsoft.com/office/drawing/2014/main" id="{98CB95DB-A2C9-128F-E5EB-E18E921EB945}"/>
              </a:ext>
            </a:extLst>
          </p:cNvPr>
          <p:cNvCxnSpPr>
            <a:cxnSpLocks/>
          </p:cNvCxnSpPr>
          <p:nvPr/>
        </p:nvCxnSpPr>
        <p:spPr>
          <a:xfrm>
            <a:off x="7320136" y="3188848"/>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2CFF092-223D-BEB1-17A1-55F111C5A9D3}"/>
              </a:ext>
            </a:extLst>
          </p:cNvPr>
          <p:cNvCxnSpPr>
            <a:cxnSpLocks/>
          </p:cNvCxnSpPr>
          <p:nvPr/>
        </p:nvCxnSpPr>
        <p:spPr>
          <a:xfrm>
            <a:off x="7320136" y="4233876"/>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9496C5D8-1A7D-B176-5930-391022D1133C}"/>
              </a:ext>
            </a:extLst>
          </p:cNvPr>
          <p:cNvSpPr/>
          <p:nvPr/>
        </p:nvSpPr>
        <p:spPr>
          <a:xfrm>
            <a:off x="4611042" y="2750931"/>
            <a:ext cx="2844000" cy="875834"/>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Savolitinib 600 mg (BW ≥50 kg),</a:t>
            </a:r>
          </a:p>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or 400 mg (BW &lt;50 kg) QD +</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Osimertinib 80 mg QD</a:t>
            </a:r>
          </a:p>
          <a:p>
            <a:pPr algn="ctr">
              <a:lnSpc>
                <a:spcPct val="90000"/>
              </a:lnSpc>
              <a:spcBef>
                <a:spcPts val="600"/>
              </a:spcBef>
              <a:buClr>
                <a:schemeClr val="accent1"/>
              </a:buClr>
            </a:pPr>
            <a:r>
              <a:rPr lang="en-GB" sz="1200" b="1" noProof="0" dirty="0">
                <a:solidFill>
                  <a:schemeClr val="bg1"/>
                </a:solidFill>
                <a:latin typeface="Arial" panose="020B0604020202020204" pitchFamily="34" charset="0"/>
                <a:cs typeface="Arial" panose="020B0604020202020204" pitchFamily="34" charset="0"/>
              </a:rPr>
              <a:t>N=106</a:t>
            </a:r>
          </a:p>
        </p:txBody>
      </p:sp>
      <p:sp>
        <p:nvSpPr>
          <p:cNvPr id="25" name="Rounded Rectangle 24">
            <a:extLst>
              <a:ext uri="{FF2B5EF4-FFF2-40B4-BE49-F238E27FC236}">
                <a16:creationId xmlns:a16="http://schemas.microsoft.com/office/drawing/2014/main" id="{A92288CB-9B67-4D84-4636-2FEC24689247}"/>
              </a:ext>
            </a:extLst>
          </p:cNvPr>
          <p:cNvSpPr/>
          <p:nvPr/>
        </p:nvSpPr>
        <p:spPr>
          <a:xfrm>
            <a:off x="4611042" y="3795959"/>
            <a:ext cx="2844000" cy="875834"/>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Platinum + Pemetrexed 4-6 cycle</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then Pemetrexed maintenance</a:t>
            </a:r>
          </a:p>
          <a:p>
            <a:pPr algn="ctr">
              <a:lnSpc>
                <a:spcPct val="90000"/>
              </a:lnSpc>
              <a:spcBef>
                <a:spcPts val="600"/>
              </a:spcBef>
              <a:buClr>
                <a:schemeClr val="accent1"/>
              </a:buClr>
            </a:pPr>
            <a:r>
              <a:rPr lang="en-GB" sz="1200" b="1" noProof="0" dirty="0">
                <a:solidFill>
                  <a:schemeClr val="bg1"/>
                </a:solidFill>
                <a:latin typeface="Arial" panose="020B0604020202020204" pitchFamily="34" charset="0"/>
                <a:cs typeface="Arial" panose="020B0604020202020204" pitchFamily="34" charset="0"/>
              </a:rPr>
              <a:t>N=105</a:t>
            </a:r>
            <a:endParaRPr lang="en-GB" sz="1200" noProof="0"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A3F8353-24D2-6FE5-EAD6-153DF4B1F2ED}"/>
              </a:ext>
            </a:extLst>
          </p:cNvPr>
          <p:cNvSpPr txBox="1"/>
          <p:nvPr/>
        </p:nvSpPr>
        <p:spPr>
          <a:xfrm>
            <a:off x="7791159" y="4758437"/>
            <a:ext cx="3423922" cy="551946"/>
          </a:xfrm>
          <a:prstGeom prst="rect">
            <a:avLst/>
          </a:prstGeom>
          <a:noFill/>
        </p:spPr>
        <p:txBody>
          <a:bodyPr wrap="square" lIns="0" tIns="0" rIns="0" bIns="0" rtlCol="0">
            <a:spAutoFit/>
          </a:bodyPr>
          <a:lstStyle/>
          <a:p>
            <a:pPr>
              <a:lnSpc>
                <a:spcPct val="95000"/>
              </a:lnSpc>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Primary endpoint: </a:t>
            </a:r>
            <a:r>
              <a:rPr lang="en-GB" sz="1200" noProof="0" dirty="0">
                <a:solidFill>
                  <a:schemeClr val="tx1"/>
                </a:solidFill>
                <a:latin typeface="Arial" panose="020B0604020202020204" pitchFamily="34" charset="0"/>
                <a:cs typeface="Arial" panose="020B0604020202020204" pitchFamily="34" charset="0"/>
              </a:rPr>
              <a:t>PFS by investigator</a:t>
            </a:r>
          </a:p>
          <a:p>
            <a:pPr>
              <a:lnSpc>
                <a:spcPct val="95000"/>
              </a:lnSpc>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Secondary endpoints: </a:t>
            </a:r>
            <a:r>
              <a:rPr lang="en-GB" sz="1200" noProof="0" dirty="0">
                <a:solidFill>
                  <a:schemeClr val="tx1"/>
                </a:solidFill>
                <a:latin typeface="Arial" panose="020B0604020202020204" pitchFamily="34" charset="0"/>
                <a:cs typeface="Arial" panose="020B0604020202020204" pitchFamily="34" charset="0"/>
              </a:rPr>
              <a:t>PFS by IRC, </a:t>
            </a:r>
            <a:br>
              <a:rPr lang="en-GB" sz="1200"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ORR, DCR, DoR, TTR, OS, safety</a:t>
            </a:r>
          </a:p>
        </p:txBody>
      </p:sp>
      <p:sp>
        <p:nvSpPr>
          <p:cNvPr id="33" name="Rounded Rectangle 32">
            <a:extLst>
              <a:ext uri="{FF2B5EF4-FFF2-40B4-BE49-F238E27FC236}">
                <a16:creationId xmlns:a16="http://schemas.microsoft.com/office/drawing/2014/main" id="{FFA5D0C5-2CFC-0ADE-523B-A35AFEADF153}"/>
              </a:ext>
            </a:extLst>
          </p:cNvPr>
          <p:cNvSpPr/>
          <p:nvPr/>
        </p:nvSpPr>
        <p:spPr>
          <a:xfrm>
            <a:off x="9563095" y="3931060"/>
            <a:ext cx="2077521" cy="585033"/>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b="1" noProof="0" dirty="0">
                <a:solidFill>
                  <a:schemeClr val="tx1"/>
                </a:solidFill>
                <a:latin typeface="Arial" panose="020B0604020202020204" pitchFamily="34" charset="0"/>
                <a:cs typeface="Arial" panose="020B0604020202020204" pitchFamily="34" charset="0"/>
              </a:rPr>
              <a:t>Conditionally cross overed to Savo-Osi after IRC-assessed PD</a:t>
            </a:r>
            <a:endParaRPr lang="en-GB" sz="1200" noProof="0" dirty="0">
              <a:solidFill>
                <a:schemeClr val="tx1"/>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872DED03-3184-357E-82C0-D64EE0A9FF8B}"/>
              </a:ext>
            </a:extLst>
          </p:cNvPr>
          <p:cNvCxnSpPr>
            <a:cxnSpLocks/>
          </p:cNvCxnSpPr>
          <p:nvPr/>
        </p:nvCxnSpPr>
        <p:spPr>
          <a:xfrm>
            <a:off x="9181593" y="4233876"/>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4" name="Rounded Rectangle 23">
            <a:extLst>
              <a:ext uri="{FF2B5EF4-FFF2-40B4-BE49-F238E27FC236}">
                <a16:creationId xmlns:a16="http://schemas.microsoft.com/office/drawing/2014/main" id="{549DC088-A3CE-A425-A976-6472ACF705D4}"/>
              </a:ext>
            </a:extLst>
          </p:cNvPr>
          <p:cNvSpPr/>
          <p:nvPr/>
        </p:nvSpPr>
        <p:spPr>
          <a:xfrm>
            <a:off x="7701638" y="3931060"/>
            <a:ext cx="1576671" cy="585033"/>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b="1" noProof="0" dirty="0">
                <a:solidFill>
                  <a:schemeClr val="tx1"/>
                </a:solidFill>
                <a:latin typeface="Arial" panose="020B0604020202020204" pitchFamily="34" charset="0"/>
                <a:cs typeface="Arial" panose="020B0604020202020204" pitchFamily="34" charset="0"/>
              </a:rPr>
              <a:t>Until PD or</a:t>
            </a:r>
          </a:p>
          <a:p>
            <a:pPr>
              <a:lnSpc>
                <a:spcPct val="95000"/>
              </a:lnSpc>
              <a:spcAft>
                <a:spcPts val="200"/>
              </a:spcAft>
              <a:buClr>
                <a:schemeClr val="accent1"/>
              </a:buClr>
            </a:pPr>
            <a:r>
              <a:rPr lang="en-GB" sz="1200" b="1" noProof="0" dirty="0">
                <a:solidFill>
                  <a:schemeClr val="tx1"/>
                </a:solidFill>
                <a:latin typeface="Arial" panose="020B0604020202020204" pitchFamily="34" charset="0"/>
                <a:cs typeface="Arial" panose="020B0604020202020204" pitchFamily="34" charset="0"/>
              </a:rPr>
              <a:t>intolerable toxicity</a:t>
            </a:r>
            <a:endParaRPr lang="en-GB" sz="1200" noProof="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8725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6336E-B078-A66B-DDDA-08B6956F91F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E84BB3-914A-622F-C9D3-A169D57C46C3}"/>
              </a:ext>
            </a:extLst>
          </p:cNvPr>
          <p:cNvSpPr>
            <a:spLocks noGrp="1"/>
          </p:cNvSpPr>
          <p:nvPr>
            <p:ph sz="quarter" idx="12"/>
          </p:nvPr>
        </p:nvSpPr>
        <p:spPr>
          <a:xfrm>
            <a:off x="619201" y="851641"/>
            <a:ext cx="10963275" cy="1851202"/>
          </a:xfrm>
        </p:spPr>
        <p:txBody>
          <a:bodyPr>
            <a:normAutofit lnSpcReduction="10000"/>
          </a:bodyPr>
          <a:lstStyle/>
          <a:p>
            <a:r>
              <a:rPr lang="en-GB" sz="1600" b="0" i="0" noProof="0" dirty="0">
                <a:solidFill>
                  <a:schemeClr val="tx2"/>
                </a:solidFill>
                <a:effectLst/>
              </a:rPr>
              <a:t>At the time of DCO </a:t>
            </a:r>
            <a:r>
              <a:rPr lang="en-GB" sz="1600" noProof="0" dirty="0">
                <a:solidFill>
                  <a:schemeClr val="tx2"/>
                </a:solidFill>
              </a:rPr>
              <a:t>(</a:t>
            </a:r>
            <a:r>
              <a:rPr lang="en-GB" sz="1600" b="0" i="0" noProof="0" dirty="0">
                <a:solidFill>
                  <a:schemeClr val="tx2"/>
                </a:solidFill>
                <a:effectLst/>
              </a:rPr>
              <a:t>30 Aug 2024), 211 pts were randomised to receive savolitinib plus osimertinib or chemotherapy (n=106 vs 105). Baseline characteristics were well balanced </a:t>
            </a:r>
          </a:p>
          <a:p>
            <a:r>
              <a:rPr lang="en-GB" sz="1600" b="0" i="0" noProof="0" dirty="0">
                <a:solidFill>
                  <a:schemeClr val="tx2"/>
                </a:solidFill>
                <a:effectLst/>
              </a:rPr>
              <a:t>mPFS by INV was significantly longer with savolitinib plus osimertinib vs chemotherapy in both 3</a:t>
            </a:r>
            <a:r>
              <a:rPr lang="en-GB" sz="1600" b="0" i="0" baseline="30000" noProof="0" dirty="0">
                <a:solidFill>
                  <a:schemeClr val="tx2"/>
                </a:solidFill>
                <a:effectLst/>
              </a:rPr>
              <a:t>rd</a:t>
            </a:r>
            <a:r>
              <a:rPr lang="en-GB" sz="1600" b="0" i="0" noProof="0" dirty="0">
                <a:solidFill>
                  <a:schemeClr val="tx2"/>
                </a:solidFill>
                <a:effectLst/>
              </a:rPr>
              <a:t> generation EGFR-TKI treatment-naïve set and ITT set</a:t>
            </a:r>
          </a:p>
          <a:p>
            <a:r>
              <a:rPr lang="en-GB" sz="1600" b="0" i="0" noProof="0" dirty="0">
                <a:solidFill>
                  <a:schemeClr val="tx2"/>
                </a:solidFill>
                <a:effectLst/>
              </a:rPr>
              <a:t>In 3</a:t>
            </a:r>
            <a:r>
              <a:rPr lang="en-GB" sz="1600" b="0" i="0" baseline="30000" noProof="0" dirty="0">
                <a:solidFill>
                  <a:schemeClr val="tx2"/>
                </a:solidFill>
                <a:effectLst/>
              </a:rPr>
              <a:t>rd</a:t>
            </a:r>
            <a:r>
              <a:rPr lang="en-GB" sz="1600" b="0" i="0" noProof="0" dirty="0">
                <a:solidFill>
                  <a:schemeClr val="tx2"/>
                </a:solidFill>
                <a:effectLst/>
              </a:rPr>
              <a:t> generation EGFR-TKI treated patients, mPFS was also significantly prolonged with savolitinib plus osimertinib</a:t>
            </a:r>
          </a:p>
          <a:p>
            <a:r>
              <a:rPr lang="en-GB" sz="1600" b="0" i="0" noProof="0" dirty="0">
                <a:solidFill>
                  <a:schemeClr val="tx2"/>
                </a:solidFill>
                <a:effectLst/>
              </a:rPr>
              <a:t>IRC-assessed PFS benefits were consistent. OS was immature at this DCO </a:t>
            </a:r>
            <a:endParaRPr lang="en-GB" noProof="0" dirty="0">
              <a:solidFill>
                <a:schemeClr val="tx2"/>
              </a:solidFill>
            </a:endParaRPr>
          </a:p>
        </p:txBody>
      </p:sp>
      <p:sp>
        <p:nvSpPr>
          <p:cNvPr id="6" name="Title 5">
            <a:extLst>
              <a:ext uri="{FF2B5EF4-FFF2-40B4-BE49-F238E27FC236}">
                <a16:creationId xmlns:a16="http://schemas.microsoft.com/office/drawing/2014/main" id="{C22D6DE4-2316-A973-A350-BD8E2A6C0CAE}"/>
              </a:ext>
            </a:extLst>
          </p:cNvPr>
          <p:cNvSpPr>
            <a:spLocks noGrp="1"/>
          </p:cNvSpPr>
          <p:nvPr>
            <p:ph type="title"/>
          </p:nvPr>
        </p:nvSpPr>
        <p:spPr>
          <a:xfrm>
            <a:off x="619201" y="259200"/>
            <a:ext cx="10963199" cy="548047"/>
          </a:xfrm>
        </p:spPr>
        <p:txBody>
          <a:bodyPr>
            <a:normAutofit/>
          </a:bodyPr>
          <a:lstStyle/>
          <a:p>
            <a:r>
              <a:rPr lang="en-GB" noProof="0" dirty="0">
                <a:solidFill>
                  <a:schemeClr val="tx2"/>
                </a:solidFill>
              </a:rPr>
              <a:t>sachi: efficacy results</a:t>
            </a:r>
            <a:endParaRPr lang="en-GB" baseline="30000" noProof="0" dirty="0">
              <a:solidFill>
                <a:schemeClr val="tx2"/>
              </a:solidFill>
            </a:endParaRPr>
          </a:p>
        </p:txBody>
      </p:sp>
      <p:sp>
        <p:nvSpPr>
          <p:cNvPr id="8" name="Content Placeholder 7">
            <a:extLst>
              <a:ext uri="{FF2B5EF4-FFF2-40B4-BE49-F238E27FC236}">
                <a16:creationId xmlns:a16="http://schemas.microsoft.com/office/drawing/2014/main" id="{7A5B6E2F-0B2E-9E22-467E-980C8365C3D2}"/>
              </a:ext>
            </a:extLst>
          </p:cNvPr>
          <p:cNvSpPr>
            <a:spLocks noGrp="1"/>
          </p:cNvSpPr>
          <p:nvPr>
            <p:ph sz="quarter" idx="15"/>
          </p:nvPr>
        </p:nvSpPr>
        <p:spPr>
          <a:xfrm>
            <a:off x="620713" y="6383965"/>
            <a:ext cx="10660393" cy="365125"/>
          </a:xfrm>
        </p:spPr>
        <p:txBody>
          <a:bodyPr anchor="b" anchorCtr="0"/>
          <a:lstStyle/>
          <a:p>
            <a:r>
              <a:rPr lang="en-GB" sz="1100" kern="100" noProof="0" dirty="0">
                <a:solidFill>
                  <a:schemeClr val="tx2"/>
                </a:solidFill>
                <a:ea typeface="Calibri" panose="020F0502020204030204" pitchFamily="34" charset="0"/>
              </a:rPr>
              <a:t>CI, confidence interval; chemo, chemotherapy; DCO, data cut-off; DCR, disease control rate; DoR, duration of response; HR, hazard ratio; INV, investigator-assessed; IRC, independent review committee; ITT, intention-to-treat; m, months; (m)OS, (median) overall survival; (m)PFS, (median) progression-free survival; ORR, objective response rate; osi, osimertinib; pts, patients; savo, savolitinib; TKI, tyrosine kinase inhibitor</a:t>
            </a:r>
          </a:p>
          <a:p>
            <a:r>
              <a:rPr lang="en-GB" sz="1100" kern="100" noProof="0" dirty="0">
                <a:solidFill>
                  <a:schemeClr val="tx2"/>
                </a:solidFill>
                <a:ea typeface="Calibri" panose="020F0502020204030204" pitchFamily="34" charset="0"/>
              </a:rPr>
              <a:t>Lu S, et al. </a:t>
            </a:r>
            <a:r>
              <a:rPr lang="en-GB" sz="1100" noProof="0" dirty="0">
                <a:solidFill>
                  <a:schemeClr val="tx2"/>
                </a:solidFill>
              </a:rPr>
              <a:t>J Clin Oncol 2025;43(suppl 17). Abstr LBA8505 (</a:t>
            </a:r>
            <a:r>
              <a:rPr lang="en-GB" sz="1100" kern="100" noProof="0" dirty="0">
                <a:solidFill>
                  <a:schemeClr val="tx2"/>
                </a:solidFill>
                <a:ea typeface="Calibri" panose="020F0502020204030204" pitchFamily="34" charset="0"/>
              </a:rPr>
              <a:t>ASCO 2025, oral presentation)</a:t>
            </a:r>
            <a:endParaRPr lang="en-GB" sz="1100" noProof="0" dirty="0">
              <a:solidFill>
                <a:schemeClr val="tx2"/>
              </a:solidFill>
            </a:endParaRPr>
          </a:p>
        </p:txBody>
      </p:sp>
      <p:sp>
        <p:nvSpPr>
          <p:cNvPr id="2" name="Slide Number Placeholder 1">
            <a:extLst>
              <a:ext uri="{FF2B5EF4-FFF2-40B4-BE49-F238E27FC236}">
                <a16:creationId xmlns:a16="http://schemas.microsoft.com/office/drawing/2014/main" id="{B5658385-804D-D780-F33A-99E5A7A7DECC}"/>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15</a:t>
            </a:fld>
            <a:endParaRPr lang="en-GB" noProof="0" dirty="0"/>
          </a:p>
        </p:txBody>
      </p:sp>
      <p:sp>
        <p:nvSpPr>
          <p:cNvPr id="20" name="TextBox 19">
            <a:extLst>
              <a:ext uri="{FF2B5EF4-FFF2-40B4-BE49-F238E27FC236}">
                <a16:creationId xmlns:a16="http://schemas.microsoft.com/office/drawing/2014/main" id="{6F06D616-E204-FA83-8CBA-F61F873ECC32}"/>
              </a:ext>
            </a:extLst>
          </p:cNvPr>
          <p:cNvSpPr txBox="1"/>
          <p:nvPr/>
        </p:nvSpPr>
        <p:spPr>
          <a:xfrm>
            <a:off x="7072532" y="2636912"/>
            <a:ext cx="3888962" cy="584775"/>
          </a:xfrm>
          <a:prstGeom prst="rect">
            <a:avLst/>
          </a:prstGeom>
          <a:noFill/>
        </p:spPr>
        <p:txBody>
          <a:bodyPr wrap="square"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PFS BY PRIOR 3</a:t>
            </a:r>
            <a:r>
              <a:rPr lang="en-GB" sz="1600" b="1" spc="100" baseline="30000" noProof="0" dirty="0">
                <a:solidFill>
                  <a:schemeClr val="accent1"/>
                </a:solidFill>
                <a:latin typeface="Arial" panose="020B0604020202020204" pitchFamily="34" charset="0"/>
                <a:ea typeface="Aileron" charset="0"/>
                <a:cs typeface="Arial" panose="020B0604020202020204" pitchFamily="34" charset="0"/>
              </a:rPr>
              <a:t>RD</a:t>
            </a:r>
            <a:r>
              <a:rPr lang="en-GB" sz="1600" b="1" spc="100" noProof="0" dirty="0">
                <a:solidFill>
                  <a:schemeClr val="accent1"/>
                </a:solidFill>
                <a:latin typeface="Arial" panose="020B0604020202020204" pitchFamily="34" charset="0"/>
                <a:ea typeface="Aileron" charset="0"/>
                <a:cs typeface="Arial" panose="020B0604020202020204" pitchFamily="34" charset="0"/>
              </a:rPr>
              <a:t> GEN EGFR-TKI TREATED SUBGROUP (INV)</a:t>
            </a:r>
          </a:p>
        </p:txBody>
      </p:sp>
      <p:graphicFrame>
        <p:nvGraphicFramePr>
          <p:cNvPr id="22" name="Table 21">
            <a:extLst>
              <a:ext uri="{FF2B5EF4-FFF2-40B4-BE49-F238E27FC236}">
                <a16:creationId xmlns:a16="http://schemas.microsoft.com/office/drawing/2014/main" id="{C00397B0-E8B1-E293-5F32-88689D3BDCD8}"/>
              </a:ext>
            </a:extLst>
          </p:cNvPr>
          <p:cNvGraphicFramePr>
            <a:graphicFrameLocks noGrp="1"/>
          </p:cNvGraphicFramePr>
          <p:nvPr>
            <p:extLst>
              <p:ext uri="{D42A27DB-BD31-4B8C-83A1-F6EECF244321}">
                <p14:modId xmlns:p14="http://schemas.microsoft.com/office/powerpoint/2010/main" val="498451346"/>
              </p:ext>
            </p:extLst>
          </p:nvPr>
        </p:nvGraphicFramePr>
        <p:xfrm>
          <a:off x="619201" y="2719646"/>
          <a:ext cx="6368935" cy="3268944"/>
        </p:xfrm>
        <a:graphic>
          <a:graphicData uri="http://schemas.openxmlformats.org/drawingml/2006/table">
            <a:tbl>
              <a:tblPr firstRow="1" bandRow="1">
                <a:tableStyleId>{5C22544A-7EE6-4342-B048-85BDC9FD1C3A}</a:tableStyleId>
              </a:tblPr>
              <a:tblGrid>
                <a:gridCol w="1273787">
                  <a:extLst>
                    <a:ext uri="{9D8B030D-6E8A-4147-A177-3AD203B41FA5}">
                      <a16:colId xmlns:a16="http://schemas.microsoft.com/office/drawing/2014/main" val="1189216191"/>
                    </a:ext>
                  </a:extLst>
                </a:gridCol>
                <a:gridCol w="1273787">
                  <a:extLst>
                    <a:ext uri="{9D8B030D-6E8A-4147-A177-3AD203B41FA5}">
                      <a16:colId xmlns:a16="http://schemas.microsoft.com/office/drawing/2014/main" val="959801250"/>
                    </a:ext>
                  </a:extLst>
                </a:gridCol>
                <a:gridCol w="1273787">
                  <a:extLst>
                    <a:ext uri="{9D8B030D-6E8A-4147-A177-3AD203B41FA5}">
                      <a16:colId xmlns:a16="http://schemas.microsoft.com/office/drawing/2014/main" val="1844615744"/>
                    </a:ext>
                  </a:extLst>
                </a:gridCol>
                <a:gridCol w="1273787">
                  <a:extLst>
                    <a:ext uri="{9D8B030D-6E8A-4147-A177-3AD203B41FA5}">
                      <a16:colId xmlns:a16="http://schemas.microsoft.com/office/drawing/2014/main" val="4151707340"/>
                    </a:ext>
                  </a:extLst>
                </a:gridCol>
                <a:gridCol w="1273787">
                  <a:extLst>
                    <a:ext uri="{9D8B030D-6E8A-4147-A177-3AD203B41FA5}">
                      <a16:colId xmlns:a16="http://schemas.microsoft.com/office/drawing/2014/main" val="1889303243"/>
                    </a:ext>
                  </a:extLst>
                </a:gridCol>
              </a:tblGrid>
              <a:tr h="377232">
                <a:tc>
                  <a:txBody>
                    <a:bodyPr/>
                    <a:lstStyle/>
                    <a:p>
                      <a:r>
                        <a:rPr lang="en-GB" sz="1200" noProof="0" dirty="0">
                          <a:latin typeface="Arial" panose="020B0604020202020204" pitchFamily="34" charset="0"/>
                          <a:cs typeface="Arial" panose="020B0604020202020204" pitchFamily="34" charset="0"/>
                        </a:rPr>
                        <a:t>ITT set</a:t>
                      </a:r>
                    </a:p>
                  </a:txBody>
                  <a:tcPr/>
                </a:tc>
                <a:tc>
                  <a:txBody>
                    <a:bodyPr/>
                    <a:lstStyle/>
                    <a:p>
                      <a:pPr algn="ctr"/>
                      <a:r>
                        <a:rPr lang="en-GB" sz="1200" noProof="0" dirty="0">
                          <a:latin typeface="Arial" panose="020B0604020202020204" pitchFamily="34" charset="0"/>
                          <a:cs typeface="Arial" panose="020B0604020202020204" pitchFamily="34" charset="0"/>
                        </a:rPr>
                        <a:t>Savo + osi</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N=106</a:t>
                      </a:r>
                    </a:p>
                  </a:txBody>
                  <a:tcPr/>
                </a:tc>
                <a:tc>
                  <a:txBody>
                    <a:bodyPr/>
                    <a:lstStyle/>
                    <a:p>
                      <a:pPr algn="ctr"/>
                      <a:r>
                        <a:rPr lang="en-GB" sz="1200" noProof="0" dirty="0">
                          <a:latin typeface="Arial" panose="020B0604020202020204" pitchFamily="34" charset="0"/>
                          <a:cs typeface="Arial" panose="020B0604020202020204" pitchFamily="34" charset="0"/>
                        </a:rPr>
                        <a:t>Chemo</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N=105</a:t>
                      </a:r>
                    </a:p>
                  </a:txBody>
                  <a:tcPr/>
                </a:tc>
                <a:tc>
                  <a:txBody>
                    <a:bodyPr/>
                    <a:lstStyle/>
                    <a:p>
                      <a:pPr algn="ctr"/>
                      <a:r>
                        <a:rPr lang="en-GB" sz="1200" noProof="0" dirty="0">
                          <a:latin typeface="Arial" panose="020B0604020202020204" pitchFamily="34" charset="0"/>
                          <a:cs typeface="Arial" panose="020B0604020202020204" pitchFamily="34" charset="0"/>
                        </a:rPr>
                        <a:t>Hazard ratio/ odds ratio</a:t>
                      </a:r>
                    </a:p>
                  </a:txBody>
                  <a:tcPr/>
                </a:tc>
                <a:tc>
                  <a:txBody>
                    <a:bodyPr/>
                    <a:lstStyle/>
                    <a:p>
                      <a:pPr algn="ctr"/>
                      <a:r>
                        <a:rPr lang="en-GB" sz="1200" noProof="0" dirty="0">
                          <a:latin typeface="Arial" panose="020B0604020202020204" pitchFamily="34" charset="0"/>
                          <a:cs typeface="Arial" panose="020B0604020202020204" pitchFamily="34" charset="0"/>
                        </a:rPr>
                        <a:t>Two sided-</a:t>
                      </a:r>
                      <a:br>
                        <a:rPr lang="en-GB" sz="1200" noProof="0" dirty="0">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p value</a:t>
                      </a:r>
                    </a:p>
                  </a:txBody>
                  <a:tcPr/>
                </a:tc>
                <a:extLst>
                  <a:ext uri="{0D108BD9-81ED-4DB2-BD59-A6C34878D82A}">
                    <a16:rowId xmlns:a16="http://schemas.microsoft.com/office/drawing/2014/main" val="101965039"/>
                  </a:ext>
                </a:extLst>
              </a:tr>
              <a:tr h="377232">
                <a:tc>
                  <a:txBody>
                    <a:bodyPr/>
                    <a:lstStyle/>
                    <a:p>
                      <a:pPr>
                        <a:lnSpc>
                          <a:spcPct val="90000"/>
                        </a:lnSpc>
                      </a:pPr>
                      <a:r>
                        <a:rPr lang="en-GB" sz="1200" b="1" noProof="0" dirty="0">
                          <a:solidFill>
                            <a:schemeClr val="tx1"/>
                          </a:solidFill>
                          <a:latin typeface="Arial" panose="020B0604020202020204" pitchFamily="34" charset="0"/>
                          <a:cs typeface="Arial" panose="020B0604020202020204" pitchFamily="34" charset="0"/>
                        </a:rPr>
                        <a:t>mPFS (95% CI)</a:t>
                      </a:r>
                    </a:p>
                    <a:p>
                      <a:pPr>
                        <a:lnSpc>
                          <a:spcPct val="90000"/>
                        </a:lnSpc>
                      </a:pPr>
                      <a:r>
                        <a:rPr lang="en-GB" sz="1200" b="1" noProof="0" dirty="0">
                          <a:solidFill>
                            <a:schemeClr val="tx1"/>
                          </a:solidFill>
                          <a:latin typeface="Arial" panose="020B0604020202020204" pitchFamily="34" charset="0"/>
                          <a:cs typeface="Arial" panose="020B0604020202020204" pitchFamily="34" charset="0"/>
                        </a:rPr>
                        <a:t>(INV), m</a:t>
                      </a:r>
                    </a:p>
                  </a:txBody>
                  <a:tcPr marR="19440"/>
                </a:tc>
                <a:tc>
                  <a:txBody>
                    <a:bodyPr/>
                    <a:lstStyle/>
                    <a:p>
                      <a:pPr algn="ctr">
                        <a:lnSpc>
                          <a:spcPct val="90000"/>
                        </a:lnSpc>
                      </a:pPr>
                      <a:r>
                        <a:rPr lang="en-GB" sz="1200" noProof="0" dirty="0">
                          <a:latin typeface="Arial" panose="020B0604020202020204" pitchFamily="34" charset="0"/>
                          <a:cs typeface="Arial" panose="020B0604020202020204" pitchFamily="34" charset="0"/>
                        </a:rPr>
                        <a:t>8.2</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(6.9, 11.2)</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4.5</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(3.0, 5.4)</a:t>
                      </a:r>
                    </a:p>
                  </a:txBody>
                  <a:tcPr marL="19440" marR="1944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0.34</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&lt;0.0001</a:t>
                      </a:r>
                    </a:p>
                  </a:txBody>
                  <a:tcPr anchor="ctr"/>
                </a:tc>
                <a:extLst>
                  <a:ext uri="{0D108BD9-81ED-4DB2-BD59-A6C34878D82A}">
                    <a16:rowId xmlns:a16="http://schemas.microsoft.com/office/drawing/2014/main" val="516897850"/>
                  </a:ext>
                </a:extLst>
              </a:tr>
              <a:tr h="377232">
                <a:tc>
                  <a:txBody>
                    <a:bodyPr/>
                    <a:lstStyle/>
                    <a:p>
                      <a:pPr>
                        <a:lnSpc>
                          <a:spcPct val="90000"/>
                        </a:lnSpc>
                      </a:pPr>
                      <a:r>
                        <a:rPr lang="en-GB" sz="1200" b="1" noProof="0" dirty="0">
                          <a:solidFill>
                            <a:schemeClr val="tx1"/>
                          </a:solidFill>
                          <a:latin typeface="Arial" panose="020B0604020202020204" pitchFamily="34" charset="0"/>
                          <a:cs typeface="Arial" panose="020B0604020202020204" pitchFamily="34" charset="0"/>
                        </a:rPr>
                        <a:t>mPFS (95% CI)</a:t>
                      </a:r>
                    </a:p>
                    <a:p>
                      <a:pPr>
                        <a:lnSpc>
                          <a:spcPct val="90000"/>
                        </a:lnSpc>
                      </a:pPr>
                      <a:r>
                        <a:rPr lang="en-GB" sz="1200" b="1" noProof="0" dirty="0">
                          <a:solidFill>
                            <a:schemeClr val="tx1"/>
                          </a:solidFill>
                          <a:latin typeface="Arial" panose="020B0604020202020204" pitchFamily="34" charset="0"/>
                          <a:cs typeface="Arial" panose="020B0604020202020204" pitchFamily="34" charset="0"/>
                        </a:rPr>
                        <a:t>(IRC), m</a:t>
                      </a:r>
                    </a:p>
                  </a:txBody>
                  <a:tcPr marR="19440"/>
                </a:tc>
                <a:tc>
                  <a:txBody>
                    <a:bodyPr/>
                    <a:lstStyle/>
                    <a:p>
                      <a:pPr algn="ctr">
                        <a:lnSpc>
                          <a:spcPct val="90000"/>
                        </a:lnSpc>
                      </a:pPr>
                      <a:r>
                        <a:rPr lang="en-GB" sz="1200" noProof="0" dirty="0">
                          <a:latin typeface="Arial" panose="020B0604020202020204" pitchFamily="34" charset="0"/>
                          <a:cs typeface="Arial" panose="020B0604020202020204" pitchFamily="34" charset="0"/>
                        </a:rPr>
                        <a:t>7.2</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(5.7, 11.1)</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4.2</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(4.0, 5.7)</a:t>
                      </a:r>
                    </a:p>
                  </a:txBody>
                  <a:tcPr marL="19440" marR="1944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0.40</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&lt;0.0001</a:t>
                      </a:r>
                    </a:p>
                  </a:txBody>
                  <a:tcPr anchor="ctr"/>
                </a:tc>
                <a:extLst>
                  <a:ext uri="{0D108BD9-81ED-4DB2-BD59-A6C34878D82A}">
                    <a16:rowId xmlns:a16="http://schemas.microsoft.com/office/drawing/2014/main" val="539544468"/>
                  </a:ext>
                </a:extLst>
              </a:tr>
              <a:tr h="377232">
                <a:tc>
                  <a:txBody>
                    <a:bodyPr/>
                    <a:lstStyle/>
                    <a:p>
                      <a:pPr>
                        <a:lnSpc>
                          <a:spcPct val="90000"/>
                        </a:lnSpc>
                      </a:pPr>
                      <a:r>
                        <a:rPr lang="en-GB" sz="1200" b="1" noProof="0" dirty="0">
                          <a:solidFill>
                            <a:schemeClr val="tx1"/>
                          </a:solidFill>
                          <a:latin typeface="Arial" panose="020B0604020202020204" pitchFamily="34" charset="0"/>
                          <a:cs typeface="Arial" panose="020B0604020202020204" pitchFamily="34" charset="0"/>
                        </a:rPr>
                        <a:t>mOS (95% CI),</a:t>
                      </a:r>
                    </a:p>
                    <a:p>
                      <a:pPr>
                        <a:lnSpc>
                          <a:spcPct val="90000"/>
                        </a:lnSpc>
                      </a:pPr>
                      <a:r>
                        <a:rPr lang="en-GB" sz="1200" b="1" noProof="0" dirty="0">
                          <a:solidFill>
                            <a:schemeClr val="tx1"/>
                          </a:solidFill>
                          <a:latin typeface="Arial" panose="020B0604020202020204" pitchFamily="34" charset="0"/>
                          <a:cs typeface="Arial" panose="020B0604020202020204" pitchFamily="34" charset="0"/>
                        </a:rPr>
                        <a:t>m</a:t>
                      </a:r>
                      <a:r>
                        <a:rPr lang="en-GB" sz="1200" b="1" baseline="30000" noProof="0" dirty="0">
                          <a:solidFill>
                            <a:schemeClr val="tx1"/>
                          </a:solidFill>
                          <a:latin typeface="Arial" panose="020B0604020202020204" pitchFamily="34" charset="0"/>
                          <a:cs typeface="Arial" panose="020B0604020202020204" pitchFamily="34" charset="0"/>
                        </a:rPr>
                        <a:t>a</a:t>
                      </a:r>
                    </a:p>
                  </a:txBody>
                  <a:tcPr marR="19440"/>
                </a:tc>
                <a:tc>
                  <a:txBody>
                    <a:bodyPr/>
                    <a:lstStyle/>
                    <a:p>
                      <a:pPr algn="ctr">
                        <a:lnSpc>
                          <a:spcPct val="90000"/>
                        </a:lnSpc>
                      </a:pPr>
                      <a:r>
                        <a:rPr lang="en-GB" sz="1200" noProof="0" dirty="0">
                          <a:latin typeface="Arial" panose="020B0604020202020204" pitchFamily="34" charset="0"/>
                          <a:cs typeface="Arial" panose="020B0604020202020204" pitchFamily="34" charset="0"/>
                        </a:rPr>
                        <a:t>22.9</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(16.8, NE)</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17.7</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(14.9, 26.3)</a:t>
                      </a:r>
                    </a:p>
                  </a:txBody>
                  <a:tcPr marL="19440" marR="1944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0.84</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0.4191</a:t>
                      </a:r>
                    </a:p>
                  </a:txBody>
                  <a:tcPr anchor="ctr"/>
                </a:tc>
                <a:extLst>
                  <a:ext uri="{0D108BD9-81ED-4DB2-BD59-A6C34878D82A}">
                    <a16:rowId xmlns:a16="http://schemas.microsoft.com/office/drawing/2014/main" val="2418337065"/>
                  </a:ext>
                </a:extLst>
              </a:tr>
              <a:tr h="377232">
                <a:tc>
                  <a:txBody>
                    <a:bodyPr/>
                    <a:lstStyle/>
                    <a:p>
                      <a:pPr>
                        <a:lnSpc>
                          <a:spcPct val="90000"/>
                        </a:lnSpc>
                      </a:pPr>
                      <a:r>
                        <a:rPr lang="en-GB" sz="1200" b="1" noProof="0" dirty="0">
                          <a:solidFill>
                            <a:schemeClr val="tx1"/>
                          </a:solidFill>
                          <a:latin typeface="Arial" panose="020B0604020202020204" pitchFamily="34" charset="0"/>
                          <a:cs typeface="Arial" panose="020B0604020202020204" pitchFamily="34" charset="0"/>
                        </a:rPr>
                        <a:t>ORR, % </a:t>
                      </a:r>
                      <a:br>
                        <a:rPr lang="en-GB" sz="1200" b="1" noProof="0" dirty="0">
                          <a:solidFill>
                            <a:schemeClr val="tx1"/>
                          </a:solidFill>
                          <a:latin typeface="Arial" panose="020B0604020202020204" pitchFamily="34" charset="0"/>
                          <a:cs typeface="Arial" panose="020B0604020202020204" pitchFamily="34" charset="0"/>
                        </a:rPr>
                      </a:br>
                      <a:r>
                        <a:rPr lang="en-GB" sz="1200" b="1" noProof="0" dirty="0">
                          <a:solidFill>
                            <a:schemeClr val="tx1"/>
                          </a:solidFill>
                          <a:latin typeface="Arial" panose="020B0604020202020204" pitchFamily="34" charset="0"/>
                          <a:cs typeface="Arial" panose="020B0604020202020204" pitchFamily="34" charset="0"/>
                        </a:rPr>
                        <a:t>(95% CI)</a:t>
                      </a:r>
                    </a:p>
                  </a:txBody>
                  <a:tcPr marR="19440"/>
                </a:tc>
                <a:tc>
                  <a:txBody>
                    <a:bodyPr/>
                    <a:lstStyle/>
                    <a:p>
                      <a:pPr algn="ctr">
                        <a:lnSpc>
                          <a:spcPct val="90000"/>
                        </a:lnSpc>
                      </a:pPr>
                      <a:r>
                        <a:rPr lang="en-GB" sz="1200" noProof="0" dirty="0">
                          <a:latin typeface="Arial" panose="020B0604020202020204" pitchFamily="34" charset="0"/>
                          <a:cs typeface="Arial" panose="020B0604020202020204" pitchFamily="34" charset="0"/>
                        </a:rPr>
                        <a:t>58</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(49-68)</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34</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(25-44)</a:t>
                      </a:r>
                    </a:p>
                  </a:txBody>
                  <a:tcPr marL="19440" marR="1944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2.74</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(1.50-4.98)</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0.0004</a:t>
                      </a:r>
                    </a:p>
                  </a:txBody>
                  <a:tcPr anchor="ctr"/>
                </a:tc>
                <a:extLst>
                  <a:ext uri="{0D108BD9-81ED-4DB2-BD59-A6C34878D82A}">
                    <a16:rowId xmlns:a16="http://schemas.microsoft.com/office/drawing/2014/main" val="3148535341"/>
                  </a:ext>
                </a:extLst>
              </a:tr>
              <a:tr h="377232">
                <a:tc>
                  <a:txBody>
                    <a:bodyPr/>
                    <a:lstStyle/>
                    <a:p>
                      <a:pPr>
                        <a:lnSpc>
                          <a:spcPct val="90000"/>
                        </a:lnSpc>
                      </a:pPr>
                      <a:r>
                        <a:rPr lang="en-GB" sz="1200" b="1" noProof="0" dirty="0">
                          <a:solidFill>
                            <a:schemeClr val="tx1"/>
                          </a:solidFill>
                          <a:latin typeface="Arial" panose="020B0604020202020204" pitchFamily="34" charset="0"/>
                          <a:cs typeface="Arial" panose="020B0604020202020204" pitchFamily="34" charset="0"/>
                        </a:rPr>
                        <a:t>DCR, %</a:t>
                      </a:r>
                      <a:br>
                        <a:rPr lang="en-GB" sz="1200" b="1" noProof="0" dirty="0">
                          <a:solidFill>
                            <a:schemeClr val="tx1"/>
                          </a:solidFill>
                          <a:latin typeface="Arial" panose="020B0604020202020204" pitchFamily="34" charset="0"/>
                          <a:cs typeface="Arial" panose="020B0604020202020204" pitchFamily="34" charset="0"/>
                        </a:rPr>
                      </a:br>
                      <a:r>
                        <a:rPr lang="en-GB" sz="1200" b="1" noProof="0" dirty="0">
                          <a:solidFill>
                            <a:schemeClr val="tx1"/>
                          </a:solidFill>
                          <a:latin typeface="Arial" panose="020B0604020202020204" pitchFamily="34" charset="0"/>
                          <a:cs typeface="Arial" panose="020B0604020202020204" pitchFamily="34" charset="0"/>
                        </a:rPr>
                        <a:t>(95% CI)</a:t>
                      </a:r>
                    </a:p>
                  </a:txBody>
                  <a:tcPr marR="19440"/>
                </a:tc>
                <a:tc>
                  <a:txBody>
                    <a:bodyPr/>
                    <a:lstStyle/>
                    <a:p>
                      <a:pPr algn="ctr">
                        <a:lnSpc>
                          <a:spcPct val="90000"/>
                        </a:lnSpc>
                      </a:pPr>
                      <a:r>
                        <a:rPr lang="en-GB" sz="1200" noProof="0" dirty="0">
                          <a:latin typeface="Arial" panose="020B0604020202020204" pitchFamily="34" charset="0"/>
                          <a:cs typeface="Arial" panose="020B0604020202020204" pitchFamily="34" charset="0"/>
                        </a:rPr>
                        <a:t>89</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(81-94)</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67</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(57-76)</a:t>
                      </a:r>
                    </a:p>
                  </a:txBody>
                  <a:tcPr marL="19440" marR="1944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3.98</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(1.81-8.82)</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0.0001</a:t>
                      </a:r>
                    </a:p>
                  </a:txBody>
                  <a:tcPr anchor="ctr"/>
                </a:tc>
                <a:extLst>
                  <a:ext uri="{0D108BD9-81ED-4DB2-BD59-A6C34878D82A}">
                    <a16:rowId xmlns:a16="http://schemas.microsoft.com/office/drawing/2014/main" val="3668519130"/>
                  </a:ext>
                </a:extLst>
              </a:tr>
              <a:tr h="377232">
                <a:tc>
                  <a:txBody>
                    <a:bodyPr/>
                    <a:lstStyle/>
                    <a:p>
                      <a:pPr>
                        <a:lnSpc>
                          <a:spcPct val="90000"/>
                        </a:lnSpc>
                      </a:pPr>
                      <a:r>
                        <a:rPr lang="en-GB" sz="1200" b="1" noProof="0" dirty="0">
                          <a:solidFill>
                            <a:schemeClr val="tx1"/>
                          </a:solidFill>
                          <a:latin typeface="Arial" panose="020B0604020202020204" pitchFamily="34" charset="0"/>
                          <a:cs typeface="Arial" panose="020B0604020202020204" pitchFamily="34" charset="0"/>
                        </a:rPr>
                        <a:t>Median DoR, m</a:t>
                      </a:r>
                      <a:br>
                        <a:rPr lang="en-GB" sz="1200" b="1" noProof="0" dirty="0">
                          <a:solidFill>
                            <a:schemeClr val="tx1"/>
                          </a:solidFill>
                          <a:latin typeface="Arial" panose="020B0604020202020204" pitchFamily="34" charset="0"/>
                          <a:cs typeface="Arial" panose="020B0604020202020204" pitchFamily="34" charset="0"/>
                        </a:rPr>
                      </a:br>
                      <a:r>
                        <a:rPr lang="en-GB" sz="1200" b="1" noProof="0" dirty="0">
                          <a:solidFill>
                            <a:schemeClr val="tx1"/>
                          </a:solidFill>
                          <a:latin typeface="Arial" panose="020B0604020202020204" pitchFamily="34" charset="0"/>
                          <a:cs typeface="Arial" panose="020B0604020202020204" pitchFamily="34" charset="0"/>
                        </a:rPr>
                        <a:t>(95% CI)</a:t>
                      </a:r>
                    </a:p>
                  </a:txBody>
                  <a:tcPr marR="19440"/>
                </a:tc>
                <a:tc>
                  <a:txBody>
                    <a:bodyPr/>
                    <a:lstStyle/>
                    <a:p>
                      <a:pPr algn="ctr">
                        <a:lnSpc>
                          <a:spcPct val="90000"/>
                        </a:lnSpc>
                      </a:pPr>
                      <a:r>
                        <a:rPr lang="en-GB" sz="1200" noProof="0" dirty="0">
                          <a:latin typeface="Arial" panose="020B0604020202020204" pitchFamily="34" charset="0"/>
                          <a:cs typeface="Arial" panose="020B0604020202020204" pitchFamily="34" charset="0"/>
                        </a:rPr>
                        <a:t>8.4</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(5.9-11.1)</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3.2</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(2.8-4.2)</a:t>
                      </a:r>
                    </a:p>
                  </a:txBody>
                  <a:tcPr marL="19440" marR="1944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NA</a:t>
                      </a:r>
                    </a:p>
                  </a:txBody>
                  <a:tcPr anchor="ctr"/>
                </a:tc>
                <a:extLst>
                  <a:ext uri="{0D108BD9-81ED-4DB2-BD59-A6C34878D82A}">
                    <a16:rowId xmlns:a16="http://schemas.microsoft.com/office/drawing/2014/main" val="524540576"/>
                  </a:ext>
                </a:extLst>
              </a:tr>
              <a:tr h="288000">
                <a:tc gridSpan="5">
                  <a:txBody>
                    <a:bodyPr/>
                    <a:lstStyle/>
                    <a:p>
                      <a:pPr>
                        <a:lnSpc>
                          <a:spcPct val="90000"/>
                        </a:lnSpc>
                      </a:pPr>
                      <a:r>
                        <a:rPr lang="en-GB" sz="1200" b="0" baseline="30000" noProof="0" dirty="0">
                          <a:solidFill>
                            <a:schemeClr val="tx1"/>
                          </a:solidFill>
                          <a:latin typeface="Arial" panose="020B0604020202020204" pitchFamily="34" charset="0"/>
                          <a:cs typeface="Arial" panose="020B0604020202020204" pitchFamily="34" charset="0"/>
                        </a:rPr>
                        <a:t>a</a:t>
                      </a:r>
                      <a:r>
                        <a:rPr lang="en-GB" sz="1200" b="0" noProof="0" dirty="0">
                          <a:solidFill>
                            <a:schemeClr val="tx1"/>
                          </a:solidFill>
                          <a:latin typeface="Arial" panose="020B0604020202020204" pitchFamily="34" charset="0"/>
                          <a:cs typeface="Arial" panose="020B0604020202020204" pitchFamily="34" charset="0"/>
                        </a:rPr>
                        <a:t> 52.4</a:t>
                      </a:r>
                      <a:r>
                        <a:rPr lang="en-GB" sz="1200" b="0" noProof="0" dirty="0">
                          <a:latin typeface="Arial" panose="020B0604020202020204" pitchFamily="34" charset="0"/>
                          <a:cs typeface="Arial" panose="020B0604020202020204" pitchFamily="34" charset="0"/>
                        </a:rPr>
                        <a:t>% of pts in chemo group were crossover to receive savo + osi or other MET inhibitors</a:t>
                      </a:r>
                    </a:p>
                  </a:txBody>
                  <a:tcPr marR="19440">
                    <a:noFill/>
                  </a:tcPr>
                </a:tc>
                <a:tc hMerge="1">
                  <a:txBody>
                    <a:bodyPr/>
                    <a:lstStyle/>
                    <a:p>
                      <a:pPr algn="ctr">
                        <a:lnSpc>
                          <a:spcPct val="90000"/>
                        </a:lnSpc>
                      </a:pPr>
                      <a:endParaRPr lang="en-US" sz="1200" dirty="0">
                        <a:latin typeface="Arial" panose="020B0604020202020204" pitchFamily="34" charset="0"/>
                        <a:cs typeface="Arial" panose="020B0604020202020204" pitchFamily="34" charset="0"/>
                      </a:endParaRPr>
                    </a:p>
                  </a:txBody>
                  <a:tcPr anchor="ctr"/>
                </a:tc>
                <a:tc hMerge="1">
                  <a:txBody>
                    <a:bodyPr/>
                    <a:lstStyle/>
                    <a:p>
                      <a:pPr algn="ctr">
                        <a:lnSpc>
                          <a:spcPct val="90000"/>
                        </a:lnSpc>
                      </a:pPr>
                      <a:endParaRPr lang="en-US" sz="1200" dirty="0">
                        <a:latin typeface="Arial" panose="020B0604020202020204" pitchFamily="34" charset="0"/>
                        <a:cs typeface="Arial" panose="020B0604020202020204" pitchFamily="34" charset="0"/>
                      </a:endParaRPr>
                    </a:p>
                  </a:txBody>
                  <a:tcPr anchor="ctr"/>
                </a:tc>
                <a:tc hMerge="1">
                  <a:txBody>
                    <a:bodyPr/>
                    <a:lstStyle/>
                    <a:p>
                      <a:pPr algn="ctr">
                        <a:lnSpc>
                          <a:spcPct val="90000"/>
                        </a:lnSpc>
                      </a:pPr>
                      <a:endParaRPr lang="en-US" sz="1200" dirty="0">
                        <a:latin typeface="Arial" panose="020B0604020202020204" pitchFamily="34" charset="0"/>
                        <a:cs typeface="Arial" panose="020B0604020202020204" pitchFamily="34" charset="0"/>
                      </a:endParaRPr>
                    </a:p>
                  </a:txBody>
                  <a:tcPr anchor="ctr"/>
                </a:tc>
                <a:tc hMerge="1">
                  <a:txBody>
                    <a:bodyPr/>
                    <a:lstStyle/>
                    <a:p>
                      <a:pPr algn="ctr">
                        <a:lnSpc>
                          <a:spcPct val="90000"/>
                        </a:lnSpc>
                      </a:pP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09258555"/>
                  </a:ext>
                </a:extLst>
              </a:tr>
            </a:tbl>
          </a:graphicData>
        </a:graphic>
      </p:graphicFrame>
      <p:sp>
        <p:nvSpPr>
          <p:cNvPr id="23" name="TextBox 22">
            <a:extLst>
              <a:ext uri="{FF2B5EF4-FFF2-40B4-BE49-F238E27FC236}">
                <a16:creationId xmlns:a16="http://schemas.microsoft.com/office/drawing/2014/main" id="{922B7BE0-E329-320E-9F2C-1D1C424E9B31}"/>
              </a:ext>
            </a:extLst>
          </p:cNvPr>
          <p:cNvSpPr txBox="1"/>
          <p:nvPr/>
        </p:nvSpPr>
        <p:spPr>
          <a:xfrm rot="16200000">
            <a:off x="6337711" y="4146562"/>
            <a:ext cx="1751311" cy="138499"/>
          </a:xfrm>
          <a:prstGeom prst="rect">
            <a:avLst/>
          </a:prstGeom>
          <a:noFill/>
        </p:spPr>
        <p:txBody>
          <a:bodyPr wrap="square" lIns="0" tIns="0" rIns="0" bIns="0" rtlCol="0">
            <a:spAutoFit/>
          </a:bodyPr>
          <a:lstStyle/>
          <a:p>
            <a:pPr algn="ctr"/>
            <a:r>
              <a:rPr lang="en-GB" sz="900" b="1" noProof="0" dirty="0">
                <a:latin typeface="Arial" panose="020B0604020202020204" pitchFamily="34" charset="0"/>
                <a:ea typeface="Aileron" charset="0"/>
                <a:cs typeface="Arial" panose="020B0604020202020204" pitchFamily="34" charset="0"/>
              </a:rPr>
              <a:t>Probability of PFS (%)</a:t>
            </a:r>
          </a:p>
        </p:txBody>
      </p:sp>
      <p:sp>
        <p:nvSpPr>
          <p:cNvPr id="24" name="TextBox 23">
            <a:extLst>
              <a:ext uri="{FF2B5EF4-FFF2-40B4-BE49-F238E27FC236}">
                <a16:creationId xmlns:a16="http://schemas.microsoft.com/office/drawing/2014/main" id="{0A0C24CF-11A9-E20E-7F57-2579FBF0A08F}"/>
              </a:ext>
            </a:extLst>
          </p:cNvPr>
          <p:cNvSpPr txBox="1"/>
          <p:nvPr/>
        </p:nvSpPr>
        <p:spPr>
          <a:xfrm>
            <a:off x="7740539" y="5210407"/>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0</a:t>
            </a:r>
          </a:p>
        </p:txBody>
      </p:sp>
      <p:sp>
        <p:nvSpPr>
          <p:cNvPr id="27" name="TextBox 26">
            <a:extLst>
              <a:ext uri="{FF2B5EF4-FFF2-40B4-BE49-F238E27FC236}">
                <a16:creationId xmlns:a16="http://schemas.microsoft.com/office/drawing/2014/main" id="{A06E81C1-2C12-E3B6-35F8-A877CAB621C8}"/>
              </a:ext>
            </a:extLst>
          </p:cNvPr>
          <p:cNvSpPr txBox="1"/>
          <p:nvPr/>
        </p:nvSpPr>
        <p:spPr>
          <a:xfrm>
            <a:off x="8936107" y="5357637"/>
            <a:ext cx="795089" cy="138499"/>
          </a:xfrm>
          <a:prstGeom prst="rect">
            <a:avLst/>
          </a:prstGeom>
          <a:noFill/>
        </p:spPr>
        <p:txBody>
          <a:bodyPr wrap="none" lIns="0" tIns="0" rIns="0" bIns="0" rtlCol="0">
            <a:spAutoFit/>
          </a:bodyPr>
          <a:lstStyle/>
          <a:p>
            <a:pPr algn="ctr"/>
            <a:r>
              <a:rPr lang="en-GB" sz="900" b="1" noProof="0" dirty="0">
                <a:latin typeface="Arial" panose="020B0604020202020204" pitchFamily="34" charset="0"/>
                <a:ea typeface="Aileron" charset="0"/>
                <a:cs typeface="Arial" panose="020B0604020202020204" pitchFamily="34" charset="0"/>
              </a:rPr>
              <a:t>Time (months)</a:t>
            </a:r>
          </a:p>
        </p:txBody>
      </p:sp>
      <p:sp>
        <p:nvSpPr>
          <p:cNvPr id="29" name="TextBox 28">
            <a:extLst>
              <a:ext uri="{FF2B5EF4-FFF2-40B4-BE49-F238E27FC236}">
                <a16:creationId xmlns:a16="http://schemas.microsoft.com/office/drawing/2014/main" id="{9FFB7D73-A587-9F70-E198-7E5FB08C846F}"/>
              </a:ext>
            </a:extLst>
          </p:cNvPr>
          <p:cNvSpPr txBox="1"/>
          <p:nvPr/>
        </p:nvSpPr>
        <p:spPr>
          <a:xfrm>
            <a:off x="7956563" y="5210407"/>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a:t>
            </a:r>
          </a:p>
        </p:txBody>
      </p:sp>
      <p:sp>
        <p:nvSpPr>
          <p:cNvPr id="34" name="TextBox 33">
            <a:extLst>
              <a:ext uri="{FF2B5EF4-FFF2-40B4-BE49-F238E27FC236}">
                <a16:creationId xmlns:a16="http://schemas.microsoft.com/office/drawing/2014/main" id="{9B8EDEA4-8BA2-7027-D83C-1CA72724EDA4}"/>
              </a:ext>
            </a:extLst>
          </p:cNvPr>
          <p:cNvSpPr txBox="1"/>
          <p:nvPr/>
        </p:nvSpPr>
        <p:spPr>
          <a:xfrm>
            <a:off x="7428375" y="4984331"/>
            <a:ext cx="6412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a:t>
            </a:r>
          </a:p>
        </p:txBody>
      </p:sp>
      <p:grpSp>
        <p:nvGrpSpPr>
          <p:cNvPr id="44" name="Graphic 41">
            <a:extLst>
              <a:ext uri="{FF2B5EF4-FFF2-40B4-BE49-F238E27FC236}">
                <a16:creationId xmlns:a16="http://schemas.microsoft.com/office/drawing/2014/main" id="{3E9EC24C-24B1-2771-D0A4-CD34A4AD85FF}"/>
              </a:ext>
            </a:extLst>
          </p:cNvPr>
          <p:cNvGrpSpPr/>
          <p:nvPr/>
        </p:nvGrpSpPr>
        <p:grpSpPr>
          <a:xfrm>
            <a:off x="7524080" y="3267350"/>
            <a:ext cx="3567866" cy="1935423"/>
            <a:chOff x="7759637" y="3354832"/>
            <a:chExt cx="3567866" cy="1935423"/>
          </a:xfrm>
        </p:grpSpPr>
        <p:sp>
          <p:nvSpPr>
            <p:cNvPr id="45" name="Freeform 44">
              <a:extLst>
                <a:ext uri="{FF2B5EF4-FFF2-40B4-BE49-F238E27FC236}">
                  <a16:creationId xmlns:a16="http://schemas.microsoft.com/office/drawing/2014/main" id="{B99F0976-FEFC-B816-3948-BF96831D0AFF}"/>
                </a:ext>
              </a:extLst>
            </p:cNvPr>
            <p:cNvSpPr/>
            <p:nvPr/>
          </p:nvSpPr>
          <p:spPr>
            <a:xfrm>
              <a:off x="7759637" y="4463268"/>
              <a:ext cx="51278" cy="10454"/>
            </a:xfrm>
            <a:custGeom>
              <a:avLst/>
              <a:gdLst>
                <a:gd name="connsiteX0" fmla="*/ 51279 w 51278"/>
                <a:gd name="connsiteY0" fmla="*/ 0 h 10454"/>
                <a:gd name="connsiteX1" fmla="*/ 0 w 51278"/>
                <a:gd name="connsiteY1" fmla="*/ 0 h 10454"/>
              </a:gdLst>
              <a:ahLst/>
              <a:cxnLst>
                <a:cxn ang="0">
                  <a:pos x="connsiteX0" y="connsiteY0"/>
                </a:cxn>
                <a:cxn ang="0">
                  <a:pos x="connsiteX1" y="connsiteY1"/>
                </a:cxn>
              </a:cxnLst>
              <a:rect l="l" t="t" r="r" b="b"/>
              <a:pathLst>
                <a:path w="51278" h="10454">
                  <a:moveTo>
                    <a:pt x="51279" y="0"/>
                  </a:moveTo>
                  <a:lnTo>
                    <a:pt x="0" y="0"/>
                  </a:lnTo>
                </a:path>
              </a:pathLst>
            </a:custGeom>
            <a:ln w="11716" cap="flat">
              <a:solidFill>
                <a:srgbClr val="231F20"/>
              </a:solidFill>
              <a:prstDash val="solid"/>
              <a:miter/>
            </a:ln>
          </p:spPr>
          <p:txBody>
            <a:bodyPr rtlCol="0" anchor="ctr"/>
            <a:lstStyle/>
            <a:p>
              <a:endParaRPr lang="en-GB" noProof="0" dirty="0"/>
            </a:p>
          </p:txBody>
        </p:sp>
        <p:sp>
          <p:nvSpPr>
            <p:cNvPr id="46" name="Freeform 45">
              <a:extLst>
                <a:ext uri="{FF2B5EF4-FFF2-40B4-BE49-F238E27FC236}">
                  <a16:creationId xmlns:a16="http://schemas.microsoft.com/office/drawing/2014/main" id="{E5E7847D-E237-4C20-AD7B-11413281AA2F}"/>
                </a:ext>
              </a:extLst>
            </p:cNvPr>
            <p:cNvSpPr/>
            <p:nvPr/>
          </p:nvSpPr>
          <p:spPr>
            <a:xfrm>
              <a:off x="7759637" y="4802532"/>
              <a:ext cx="51278" cy="10454"/>
            </a:xfrm>
            <a:custGeom>
              <a:avLst/>
              <a:gdLst>
                <a:gd name="connsiteX0" fmla="*/ 51279 w 51278"/>
                <a:gd name="connsiteY0" fmla="*/ 0 h 10454"/>
                <a:gd name="connsiteX1" fmla="*/ 0 w 51278"/>
                <a:gd name="connsiteY1" fmla="*/ 0 h 10454"/>
              </a:gdLst>
              <a:ahLst/>
              <a:cxnLst>
                <a:cxn ang="0">
                  <a:pos x="connsiteX0" y="connsiteY0"/>
                </a:cxn>
                <a:cxn ang="0">
                  <a:pos x="connsiteX1" y="connsiteY1"/>
                </a:cxn>
              </a:cxnLst>
              <a:rect l="l" t="t" r="r" b="b"/>
              <a:pathLst>
                <a:path w="51278" h="10454">
                  <a:moveTo>
                    <a:pt x="51279" y="0"/>
                  </a:moveTo>
                  <a:lnTo>
                    <a:pt x="0" y="0"/>
                  </a:lnTo>
                </a:path>
              </a:pathLst>
            </a:custGeom>
            <a:ln w="11716" cap="flat">
              <a:solidFill>
                <a:srgbClr val="231F20"/>
              </a:solidFill>
              <a:prstDash val="solid"/>
              <a:miter/>
            </a:ln>
          </p:spPr>
          <p:txBody>
            <a:bodyPr rtlCol="0" anchor="ctr"/>
            <a:lstStyle/>
            <a:p>
              <a:endParaRPr lang="en-GB" noProof="0" dirty="0"/>
            </a:p>
          </p:txBody>
        </p:sp>
        <p:sp>
          <p:nvSpPr>
            <p:cNvPr id="47" name="Freeform 46">
              <a:extLst>
                <a:ext uri="{FF2B5EF4-FFF2-40B4-BE49-F238E27FC236}">
                  <a16:creationId xmlns:a16="http://schemas.microsoft.com/office/drawing/2014/main" id="{1C987D48-A8AF-10D1-DFCF-F349040C064D}"/>
                </a:ext>
              </a:extLst>
            </p:cNvPr>
            <p:cNvSpPr/>
            <p:nvPr/>
          </p:nvSpPr>
          <p:spPr>
            <a:xfrm>
              <a:off x="7759637" y="5141063"/>
              <a:ext cx="51278" cy="10454"/>
            </a:xfrm>
            <a:custGeom>
              <a:avLst/>
              <a:gdLst>
                <a:gd name="connsiteX0" fmla="*/ 51279 w 51278"/>
                <a:gd name="connsiteY0" fmla="*/ 0 h 10454"/>
                <a:gd name="connsiteX1" fmla="*/ 0 w 51278"/>
                <a:gd name="connsiteY1" fmla="*/ 0 h 10454"/>
              </a:gdLst>
              <a:ahLst/>
              <a:cxnLst>
                <a:cxn ang="0">
                  <a:pos x="connsiteX0" y="connsiteY0"/>
                </a:cxn>
                <a:cxn ang="0">
                  <a:pos x="connsiteX1" y="connsiteY1"/>
                </a:cxn>
              </a:cxnLst>
              <a:rect l="l" t="t" r="r" b="b"/>
              <a:pathLst>
                <a:path w="51278" h="10454">
                  <a:moveTo>
                    <a:pt x="51279" y="0"/>
                  </a:moveTo>
                  <a:lnTo>
                    <a:pt x="0" y="0"/>
                  </a:lnTo>
                </a:path>
              </a:pathLst>
            </a:custGeom>
            <a:ln w="11716" cap="flat">
              <a:solidFill>
                <a:srgbClr val="231F20"/>
              </a:solidFill>
              <a:prstDash val="solid"/>
              <a:miter/>
            </a:ln>
          </p:spPr>
          <p:txBody>
            <a:bodyPr rtlCol="0" anchor="ctr"/>
            <a:lstStyle/>
            <a:p>
              <a:endParaRPr lang="en-GB" noProof="0" dirty="0"/>
            </a:p>
          </p:txBody>
        </p:sp>
        <p:sp>
          <p:nvSpPr>
            <p:cNvPr id="48" name="Freeform 47">
              <a:extLst>
                <a:ext uri="{FF2B5EF4-FFF2-40B4-BE49-F238E27FC236}">
                  <a16:creationId xmlns:a16="http://schemas.microsoft.com/office/drawing/2014/main" id="{20AB4E5C-5A2E-C8F0-D736-CB0E0278C8CA}"/>
                </a:ext>
              </a:extLst>
            </p:cNvPr>
            <p:cNvSpPr/>
            <p:nvPr/>
          </p:nvSpPr>
          <p:spPr>
            <a:xfrm>
              <a:off x="7759637" y="4630756"/>
              <a:ext cx="51278" cy="10454"/>
            </a:xfrm>
            <a:custGeom>
              <a:avLst/>
              <a:gdLst>
                <a:gd name="connsiteX0" fmla="*/ 51279 w 51278"/>
                <a:gd name="connsiteY0" fmla="*/ 0 h 10454"/>
                <a:gd name="connsiteX1" fmla="*/ 0 w 51278"/>
                <a:gd name="connsiteY1" fmla="*/ 0 h 10454"/>
              </a:gdLst>
              <a:ahLst/>
              <a:cxnLst>
                <a:cxn ang="0">
                  <a:pos x="connsiteX0" y="connsiteY0"/>
                </a:cxn>
                <a:cxn ang="0">
                  <a:pos x="connsiteX1" y="connsiteY1"/>
                </a:cxn>
              </a:cxnLst>
              <a:rect l="l" t="t" r="r" b="b"/>
              <a:pathLst>
                <a:path w="51278" h="10454">
                  <a:moveTo>
                    <a:pt x="51279" y="0"/>
                  </a:moveTo>
                  <a:lnTo>
                    <a:pt x="0" y="0"/>
                  </a:lnTo>
                </a:path>
              </a:pathLst>
            </a:custGeom>
            <a:ln w="11716" cap="flat">
              <a:solidFill>
                <a:srgbClr val="231F20"/>
              </a:solidFill>
              <a:prstDash val="solid"/>
              <a:miter/>
            </a:ln>
          </p:spPr>
          <p:txBody>
            <a:bodyPr rtlCol="0" anchor="ctr"/>
            <a:lstStyle/>
            <a:p>
              <a:endParaRPr lang="en-GB" noProof="0" dirty="0"/>
            </a:p>
          </p:txBody>
        </p:sp>
        <p:sp>
          <p:nvSpPr>
            <p:cNvPr id="49" name="Freeform 48">
              <a:extLst>
                <a:ext uri="{FF2B5EF4-FFF2-40B4-BE49-F238E27FC236}">
                  <a16:creationId xmlns:a16="http://schemas.microsoft.com/office/drawing/2014/main" id="{7408215D-9976-2BC9-5636-F3497CCA5707}"/>
                </a:ext>
              </a:extLst>
            </p:cNvPr>
            <p:cNvSpPr/>
            <p:nvPr/>
          </p:nvSpPr>
          <p:spPr>
            <a:xfrm>
              <a:off x="7759637" y="4973575"/>
              <a:ext cx="51278" cy="10454"/>
            </a:xfrm>
            <a:custGeom>
              <a:avLst/>
              <a:gdLst>
                <a:gd name="connsiteX0" fmla="*/ 51279 w 51278"/>
                <a:gd name="connsiteY0" fmla="*/ 0 h 10454"/>
                <a:gd name="connsiteX1" fmla="*/ 0 w 51278"/>
                <a:gd name="connsiteY1" fmla="*/ 0 h 10454"/>
              </a:gdLst>
              <a:ahLst/>
              <a:cxnLst>
                <a:cxn ang="0">
                  <a:pos x="connsiteX0" y="connsiteY0"/>
                </a:cxn>
                <a:cxn ang="0">
                  <a:pos x="connsiteX1" y="connsiteY1"/>
                </a:cxn>
              </a:cxnLst>
              <a:rect l="l" t="t" r="r" b="b"/>
              <a:pathLst>
                <a:path w="51278" h="10454">
                  <a:moveTo>
                    <a:pt x="51279" y="0"/>
                  </a:moveTo>
                  <a:lnTo>
                    <a:pt x="0" y="0"/>
                  </a:lnTo>
                </a:path>
              </a:pathLst>
            </a:custGeom>
            <a:ln w="11716" cap="flat">
              <a:solidFill>
                <a:srgbClr val="231F20"/>
              </a:solidFill>
              <a:prstDash val="solid"/>
              <a:miter/>
            </a:ln>
          </p:spPr>
          <p:txBody>
            <a:bodyPr rtlCol="0" anchor="ctr"/>
            <a:lstStyle/>
            <a:p>
              <a:endParaRPr lang="en-GB" noProof="0" dirty="0"/>
            </a:p>
          </p:txBody>
        </p:sp>
        <p:sp>
          <p:nvSpPr>
            <p:cNvPr id="50" name="Freeform 49">
              <a:extLst>
                <a:ext uri="{FF2B5EF4-FFF2-40B4-BE49-F238E27FC236}">
                  <a16:creationId xmlns:a16="http://schemas.microsoft.com/office/drawing/2014/main" id="{DCD25B7B-60D5-2883-DD0D-37754E7CAE7E}"/>
                </a:ext>
              </a:extLst>
            </p:cNvPr>
            <p:cNvSpPr/>
            <p:nvPr/>
          </p:nvSpPr>
          <p:spPr>
            <a:xfrm>
              <a:off x="8007869"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51" name="Freeform 50">
              <a:extLst>
                <a:ext uri="{FF2B5EF4-FFF2-40B4-BE49-F238E27FC236}">
                  <a16:creationId xmlns:a16="http://schemas.microsoft.com/office/drawing/2014/main" id="{C7BADDE1-BE77-E121-2725-F0A762785D92}"/>
                </a:ext>
              </a:extLst>
            </p:cNvPr>
            <p:cNvSpPr/>
            <p:nvPr/>
          </p:nvSpPr>
          <p:spPr>
            <a:xfrm>
              <a:off x="8219369"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52" name="Freeform 51">
              <a:extLst>
                <a:ext uri="{FF2B5EF4-FFF2-40B4-BE49-F238E27FC236}">
                  <a16:creationId xmlns:a16="http://schemas.microsoft.com/office/drawing/2014/main" id="{16A909A6-558A-BF87-05FB-C8A1D1454AD3}"/>
                </a:ext>
              </a:extLst>
            </p:cNvPr>
            <p:cNvSpPr/>
            <p:nvPr/>
          </p:nvSpPr>
          <p:spPr>
            <a:xfrm>
              <a:off x="8627822"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53" name="Freeform 52">
              <a:extLst>
                <a:ext uri="{FF2B5EF4-FFF2-40B4-BE49-F238E27FC236}">
                  <a16:creationId xmlns:a16="http://schemas.microsoft.com/office/drawing/2014/main" id="{6E780B72-D853-397D-AD56-46B0F7FECE86}"/>
                </a:ext>
              </a:extLst>
            </p:cNvPr>
            <p:cNvSpPr/>
            <p:nvPr/>
          </p:nvSpPr>
          <p:spPr>
            <a:xfrm>
              <a:off x="9884053"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54" name="Freeform 53">
              <a:extLst>
                <a:ext uri="{FF2B5EF4-FFF2-40B4-BE49-F238E27FC236}">
                  <a16:creationId xmlns:a16="http://schemas.microsoft.com/office/drawing/2014/main" id="{EDF39D0A-9CF3-A863-AE0D-CD4603C160A5}"/>
                </a:ext>
              </a:extLst>
            </p:cNvPr>
            <p:cNvSpPr/>
            <p:nvPr/>
          </p:nvSpPr>
          <p:spPr>
            <a:xfrm>
              <a:off x="10092936"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55" name="Freeform 54">
              <a:extLst>
                <a:ext uri="{FF2B5EF4-FFF2-40B4-BE49-F238E27FC236}">
                  <a16:creationId xmlns:a16="http://schemas.microsoft.com/office/drawing/2014/main" id="{350A28E4-8E23-2FAE-B941-C96BD8DE18BF}"/>
                </a:ext>
              </a:extLst>
            </p:cNvPr>
            <p:cNvSpPr/>
            <p:nvPr/>
          </p:nvSpPr>
          <p:spPr>
            <a:xfrm>
              <a:off x="10505575"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56" name="Freeform 55">
              <a:extLst>
                <a:ext uri="{FF2B5EF4-FFF2-40B4-BE49-F238E27FC236}">
                  <a16:creationId xmlns:a16="http://schemas.microsoft.com/office/drawing/2014/main" id="{4D2C1ACC-4E39-546B-FCB9-225C013E990B}"/>
                </a:ext>
              </a:extLst>
            </p:cNvPr>
            <p:cNvSpPr/>
            <p:nvPr/>
          </p:nvSpPr>
          <p:spPr>
            <a:xfrm>
              <a:off x="10921772"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57" name="Freeform 56">
              <a:extLst>
                <a:ext uri="{FF2B5EF4-FFF2-40B4-BE49-F238E27FC236}">
                  <a16:creationId xmlns:a16="http://schemas.microsoft.com/office/drawing/2014/main" id="{01B97A17-0454-70B9-0672-4CDA5D198903}"/>
                </a:ext>
              </a:extLst>
            </p:cNvPr>
            <p:cNvSpPr/>
            <p:nvPr/>
          </p:nvSpPr>
          <p:spPr>
            <a:xfrm>
              <a:off x="10297843"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58" name="Freeform 57">
              <a:extLst>
                <a:ext uri="{FF2B5EF4-FFF2-40B4-BE49-F238E27FC236}">
                  <a16:creationId xmlns:a16="http://schemas.microsoft.com/office/drawing/2014/main" id="{8C0BE807-1E40-D57C-E382-E01F9BCAEE36}"/>
                </a:ext>
              </a:extLst>
            </p:cNvPr>
            <p:cNvSpPr/>
            <p:nvPr/>
          </p:nvSpPr>
          <p:spPr>
            <a:xfrm>
              <a:off x="10712784"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59" name="Freeform 58">
              <a:extLst>
                <a:ext uri="{FF2B5EF4-FFF2-40B4-BE49-F238E27FC236}">
                  <a16:creationId xmlns:a16="http://schemas.microsoft.com/office/drawing/2014/main" id="{772C248B-A408-E26E-74B6-554AE84E1A12}"/>
                </a:ext>
              </a:extLst>
            </p:cNvPr>
            <p:cNvSpPr/>
            <p:nvPr/>
          </p:nvSpPr>
          <p:spPr>
            <a:xfrm>
              <a:off x="11133376"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60" name="Freeform 59">
              <a:extLst>
                <a:ext uri="{FF2B5EF4-FFF2-40B4-BE49-F238E27FC236}">
                  <a16:creationId xmlns:a16="http://schemas.microsoft.com/office/drawing/2014/main" id="{36314A00-95DB-A224-D085-8A63EB67B5BB}"/>
                </a:ext>
              </a:extLst>
            </p:cNvPr>
            <p:cNvSpPr/>
            <p:nvPr/>
          </p:nvSpPr>
          <p:spPr>
            <a:xfrm>
              <a:off x="9042868"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61" name="Freeform 60">
              <a:extLst>
                <a:ext uri="{FF2B5EF4-FFF2-40B4-BE49-F238E27FC236}">
                  <a16:creationId xmlns:a16="http://schemas.microsoft.com/office/drawing/2014/main" id="{8AC88A84-C8F1-4AF5-7174-C5110F1D236B}"/>
                </a:ext>
              </a:extLst>
            </p:cNvPr>
            <p:cNvSpPr/>
            <p:nvPr/>
          </p:nvSpPr>
          <p:spPr>
            <a:xfrm>
              <a:off x="9259496"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62" name="Freeform 61">
              <a:extLst>
                <a:ext uri="{FF2B5EF4-FFF2-40B4-BE49-F238E27FC236}">
                  <a16:creationId xmlns:a16="http://schemas.microsoft.com/office/drawing/2014/main" id="{0BBB6994-C90D-7228-A704-63D963EC000C}"/>
                </a:ext>
              </a:extLst>
            </p:cNvPr>
            <p:cNvSpPr/>
            <p:nvPr/>
          </p:nvSpPr>
          <p:spPr>
            <a:xfrm>
              <a:off x="9675797"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63" name="Freeform 62">
              <a:extLst>
                <a:ext uri="{FF2B5EF4-FFF2-40B4-BE49-F238E27FC236}">
                  <a16:creationId xmlns:a16="http://schemas.microsoft.com/office/drawing/2014/main" id="{17A329E0-BA0A-9C94-B673-EFDC747EE074}"/>
                </a:ext>
              </a:extLst>
            </p:cNvPr>
            <p:cNvSpPr/>
            <p:nvPr/>
          </p:nvSpPr>
          <p:spPr>
            <a:xfrm>
              <a:off x="9467228"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64" name="Freeform 63">
              <a:extLst>
                <a:ext uri="{FF2B5EF4-FFF2-40B4-BE49-F238E27FC236}">
                  <a16:creationId xmlns:a16="http://schemas.microsoft.com/office/drawing/2014/main" id="{4B29F223-B5DC-5584-7258-12EC53E44A5D}"/>
                </a:ext>
              </a:extLst>
            </p:cNvPr>
            <p:cNvSpPr/>
            <p:nvPr/>
          </p:nvSpPr>
          <p:spPr>
            <a:xfrm>
              <a:off x="8420718"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65" name="Freeform 64">
              <a:extLst>
                <a:ext uri="{FF2B5EF4-FFF2-40B4-BE49-F238E27FC236}">
                  <a16:creationId xmlns:a16="http://schemas.microsoft.com/office/drawing/2014/main" id="{BD229214-3002-25DD-63D5-046EC94E56F8}"/>
                </a:ext>
              </a:extLst>
            </p:cNvPr>
            <p:cNvSpPr/>
            <p:nvPr/>
          </p:nvSpPr>
          <p:spPr>
            <a:xfrm>
              <a:off x="8841310" y="5239026"/>
              <a:ext cx="10465" cy="51229"/>
            </a:xfrm>
            <a:custGeom>
              <a:avLst/>
              <a:gdLst>
                <a:gd name="connsiteX0" fmla="*/ 0 w 10465"/>
                <a:gd name="connsiteY0" fmla="*/ 0 h 51229"/>
                <a:gd name="connsiteX1" fmla="*/ 0 w 10465"/>
                <a:gd name="connsiteY1" fmla="*/ 51229 h 51229"/>
              </a:gdLst>
              <a:ahLst/>
              <a:cxnLst>
                <a:cxn ang="0">
                  <a:pos x="connsiteX0" y="connsiteY0"/>
                </a:cxn>
                <a:cxn ang="0">
                  <a:pos x="connsiteX1" y="connsiteY1"/>
                </a:cxn>
              </a:cxnLst>
              <a:rect l="l" t="t" r="r" b="b"/>
              <a:pathLst>
                <a:path w="10465" h="51229">
                  <a:moveTo>
                    <a:pt x="0" y="0"/>
                  </a:moveTo>
                  <a:lnTo>
                    <a:pt x="0" y="51229"/>
                  </a:lnTo>
                </a:path>
              </a:pathLst>
            </a:custGeom>
            <a:ln w="11716" cap="flat">
              <a:solidFill>
                <a:srgbClr val="231F20"/>
              </a:solidFill>
              <a:prstDash val="solid"/>
              <a:miter/>
            </a:ln>
          </p:spPr>
          <p:txBody>
            <a:bodyPr rtlCol="0" anchor="ctr"/>
            <a:lstStyle/>
            <a:p>
              <a:endParaRPr lang="en-GB" noProof="0" dirty="0"/>
            </a:p>
          </p:txBody>
        </p:sp>
        <p:sp>
          <p:nvSpPr>
            <p:cNvPr id="66" name="Freeform 65">
              <a:extLst>
                <a:ext uri="{FF2B5EF4-FFF2-40B4-BE49-F238E27FC236}">
                  <a16:creationId xmlns:a16="http://schemas.microsoft.com/office/drawing/2014/main" id="{5F8B4BB8-5FC2-D5D8-79FF-FF9A7FBEF1BC}"/>
                </a:ext>
              </a:extLst>
            </p:cNvPr>
            <p:cNvSpPr/>
            <p:nvPr/>
          </p:nvSpPr>
          <p:spPr>
            <a:xfrm>
              <a:off x="7759637" y="3430108"/>
              <a:ext cx="51278" cy="10454"/>
            </a:xfrm>
            <a:custGeom>
              <a:avLst/>
              <a:gdLst>
                <a:gd name="connsiteX0" fmla="*/ 51279 w 51278"/>
                <a:gd name="connsiteY0" fmla="*/ 0 h 10454"/>
                <a:gd name="connsiteX1" fmla="*/ 0 w 51278"/>
                <a:gd name="connsiteY1" fmla="*/ 0 h 10454"/>
              </a:gdLst>
              <a:ahLst/>
              <a:cxnLst>
                <a:cxn ang="0">
                  <a:pos x="connsiteX0" y="connsiteY0"/>
                </a:cxn>
                <a:cxn ang="0">
                  <a:pos x="connsiteX1" y="connsiteY1"/>
                </a:cxn>
              </a:cxnLst>
              <a:rect l="l" t="t" r="r" b="b"/>
              <a:pathLst>
                <a:path w="51278" h="10454">
                  <a:moveTo>
                    <a:pt x="51279" y="0"/>
                  </a:moveTo>
                  <a:lnTo>
                    <a:pt x="0" y="0"/>
                  </a:lnTo>
                </a:path>
              </a:pathLst>
            </a:custGeom>
            <a:ln w="11716" cap="flat">
              <a:solidFill>
                <a:srgbClr val="231F20"/>
              </a:solidFill>
              <a:prstDash val="solid"/>
              <a:miter/>
            </a:ln>
          </p:spPr>
          <p:txBody>
            <a:bodyPr rtlCol="0" anchor="ctr"/>
            <a:lstStyle/>
            <a:p>
              <a:endParaRPr lang="en-GB" noProof="0" dirty="0"/>
            </a:p>
          </p:txBody>
        </p:sp>
        <p:sp>
          <p:nvSpPr>
            <p:cNvPr id="67" name="Freeform 66">
              <a:extLst>
                <a:ext uri="{FF2B5EF4-FFF2-40B4-BE49-F238E27FC236}">
                  <a16:creationId xmlns:a16="http://schemas.microsoft.com/office/drawing/2014/main" id="{3FDA6C6E-F0B3-6853-D235-FF53C30F05E6}"/>
                </a:ext>
              </a:extLst>
            </p:cNvPr>
            <p:cNvSpPr/>
            <p:nvPr/>
          </p:nvSpPr>
          <p:spPr>
            <a:xfrm>
              <a:off x="7759637" y="3603242"/>
              <a:ext cx="51278" cy="10454"/>
            </a:xfrm>
            <a:custGeom>
              <a:avLst/>
              <a:gdLst>
                <a:gd name="connsiteX0" fmla="*/ 51279 w 51278"/>
                <a:gd name="connsiteY0" fmla="*/ 0 h 10454"/>
                <a:gd name="connsiteX1" fmla="*/ 0 w 51278"/>
                <a:gd name="connsiteY1" fmla="*/ 0 h 10454"/>
              </a:gdLst>
              <a:ahLst/>
              <a:cxnLst>
                <a:cxn ang="0">
                  <a:pos x="connsiteX0" y="connsiteY0"/>
                </a:cxn>
                <a:cxn ang="0">
                  <a:pos x="connsiteX1" y="connsiteY1"/>
                </a:cxn>
              </a:cxnLst>
              <a:rect l="l" t="t" r="r" b="b"/>
              <a:pathLst>
                <a:path w="51278" h="10454">
                  <a:moveTo>
                    <a:pt x="51279" y="0"/>
                  </a:moveTo>
                  <a:lnTo>
                    <a:pt x="0" y="0"/>
                  </a:lnTo>
                </a:path>
              </a:pathLst>
            </a:custGeom>
            <a:ln w="11716" cap="flat">
              <a:solidFill>
                <a:srgbClr val="231F20"/>
              </a:solidFill>
              <a:prstDash val="solid"/>
              <a:miter/>
            </a:ln>
          </p:spPr>
          <p:txBody>
            <a:bodyPr rtlCol="0" anchor="ctr"/>
            <a:lstStyle/>
            <a:p>
              <a:endParaRPr lang="en-GB" noProof="0" dirty="0"/>
            </a:p>
          </p:txBody>
        </p:sp>
        <p:sp>
          <p:nvSpPr>
            <p:cNvPr id="68" name="Freeform 67">
              <a:extLst>
                <a:ext uri="{FF2B5EF4-FFF2-40B4-BE49-F238E27FC236}">
                  <a16:creationId xmlns:a16="http://schemas.microsoft.com/office/drawing/2014/main" id="{25D90124-9122-E84F-8770-2D2629C4C040}"/>
                </a:ext>
              </a:extLst>
            </p:cNvPr>
            <p:cNvSpPr/>
            <p:nvPr/>
          </p:nvSpPr>
          <p:spPr>
            <a:xfrm>
              <a:off x="7759637" y="3945747"/>
              <a:ext cx="51278" cy="10454"/>
            </a:xfrm>
            <a:custGeom>
              <a:avLst/>
              <a:gdLst>
                <a:gd name="connsiteX0" fmla="*/ 51279 w 51278"/>
                <a:gd name="connsiteY0" fmla="*/ 0 h 10454"/>
                <a:gd name="connsiteX1" fmla="*/ 0 w 51278"/>
                <a:gd name="connsiteY1" fmla="*/ 0 h 10454"/>
              </a:gdLst>
              <a:ahLst/>
              <a:cxnLst>
                <a:cxn ang="0">
                  <a:pos x="connsiteX0" y="connsiteY0"/>
                </a:cxn>
                <a:cxn ang="0">
                  <a:pos x="connsiteX1" y="connsiteY1"/>
                </a:cxn>
              </a:cxnLst>
              <a:rect l="l" t="t" r="r" b="b"/>
              <a:pathLst>
                <a:path w="51278" h="10454">
                  <a:moveTo>
                    <a:pt x="51279" y="0"/>
                  </a:moveTo>
                  <a:lnTo>
                    <a:pt x="0" y="0"/>
                  </a:lnTo>
                </a:path>
              </a:pathLst>
            </a:custGeom>
            <a:ln w="11716" cap="flat">
              <a:solidFill>
                <a:srgbClr val="231F20"/>
              </a:solidFill>
              <a:prstDash val="solid"/>
              <a:miter/>
            </a:ln>
          </p:spPr>
          <p:txBody>
            <a:bodyPr rtlCol="0" anchor="ctr"/>
            <a:lstStyle/>
            <a:p>
              <a:endParaRPr lang="en-GB" noProof="0" dirty="0"/>
            </a:p>
          </p:txBody>
        </p:sp>
        <p:sp>
          <p:nvSpPr>
            <p:cNvPr id="69" name="Freeform 68">
              <a:extLst>
                <a:ext uri="{FF2B5EF4-FFF2-40B4-BE49-F238E27FC236}">
                  <a16:creationId xmlns:a16="http://schemas.microsoft.com/office/drawing/2014/main" id="{8427398C-28F1-A55E-90D4-64BFEB5447AF}"/>
                </a:ext>
              </a:extLst>
            </p:cNvPr>
            <p:cNvSpPr/>
            <p:nvPr/>
          </p:nvSpPr>
          <p:spPr>
            <a:xfrm>
              <a:off x="7759637" y="3773031"/>
              <a:ext cx="51278" cy="10454"/>
            </a:xfrm>
            <a:custGeom>
              <a:avLst/>
              <a:gdLst>
                <a:gd name="connsiteX0" fmla="*/ 51279 w 51278"/>
                <a:gd name="connsiteY0" fmla="*/ 0 h 10454"/>
                <a:gd name="connsiteX1" fmla="*/ 0 w 51278"/>
                <a:gd name="connsiteY1" fmla="*/ 0 h 10454"/>
              </a:gdLst>
              <a:ahLst/>
              <a:cxnLst>
                <a:cxn ang="0">
                  <a:pos x="connsiteX0" y="connsiteY0"/>
                </a:cxn>
                <a:cxn ang="0">
                  <a:pos x="connsiteX1" y="connsiteY1"/>
                </a:cxn>
              </a:cxnLst>
              <a:rect l="l" t="t" r="r" b="b"/>
              <a:pathLst>
                <a:path w="51278" h="10454">
                  <a:moveTo>
                    <a:pt x="51279" y="0"/>
                  </a:moveTo>
                  <a:lnTo>
                    <a:pt x="0" y="0"/>
                  </a:lnTo>
                </a:path>
              </a:pathLst>
            </a:custGeom>
            <a:ln w="11716" cap="flat">
              <a:solidFill>
                <a:srgbClr val="231F20"/>
              </a:solidFill>
              <a:prstDash val="solid"/>
              <a:miter/>
            </a:ln>
          </p:spPr>
          <p:txBody>
            <a:bodyPr rtlCol="0" anchor="ctr"/>
            <a:lstStyle/>
            <a:p>
              <a:endParaRPr lang="en-GB" noProof="0" dirty="0"/>
            </a:p>
          </p:txBody>
        </p:sp>
        <p:sp>
          <p:nvSpPr>
            <p:cNvPr id="70" name="Freeform 69">
              <a:extLst>
                <a:ext uri="{FF2B5EF4-FFF2-40B4-BE49-F238E27FC236}">
                  <a16:creationId xmlns:a16="http://schemas.microsoft.com/office/drawing/2014/main" id="{65C71A04-3840-513C-3BD7-3FDF49CFF025}"/>
                </a:ext>
              </a:extLst>
            </p:cNvPr>
            <p:cNvSpPr/>
            <p:nvPr/>
          </p:nvSpPr>
          <p:spPr>
            <a:xfrm>
              <a:off x="7759637" y="4288147"/>
              <a:ext cx="51278" cy="10454"/>
            </a:xfrm>
            <a:custGeom>
              <a:avLst/>
              <a:gdLst>
                <a:gd name="connsiteX0" fmla="*/ 51279 w 51278"/>
                <a:gd name="connsiteY0" fmla="*/ 0 h 10454"/>
                <a:gd name="connsiteX1" fmla="*/ 0 w 51278"/>
                <a:gd name="connsiteY1" fmla="*/ 0 h 10454"/>
              </a:gdLst>
              <a:ahLst/>
              <a:cxnLst>
                <a:cxn ang="0">
                  <a:pos x="connsiteX0" y="connsiteY0"/>
                </a:cxn>
                <a:cxn ang="0">
                  <a:pos x="connsiteX1" y="connsiteY1"/>
                </a:cxn>
              </a:cxnLst>
              <a:rect l="l" t="t" r="r" b="b"/>
              <a:pathLst>
                <a:path w="51278" h="10454">
                  <a:moveTo>
                    <a:pt x="51279" y="0"/>
                  </a:moveTo>
                  <a:lnTo>
                    <a:pt x="0" y="0"/>
                  </a:lnTo>
                </a:path>
              </a:pathLst>
            </a:custGeom>
            <a:ln w="11716" cap="flat">
              <a:solidFill>
                <a:srgbClr val="231F20"/>
              </a:solid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799A90E8-048B-5D87-B5DB-2FDED6B1DA1E}"/>
                </a:ext>
              </a:extLst>
            </p:cNvPr>
            <p:cNvSpPr/>
            <p:nvPr/>
          </p:nvSpPr>
          <p:spPr>
            <a:xfrm>
              <a:off x="7759637" y="4114699"/>
              <a:ext cx="51278" cy="10454"/>
            </a:xfrm>
            <a:custGeom>
              <a:avLst/>
              <a:gdLst>
                <a:gd name="connsiteX0" fmla="*/ 51279 w 51278"/>
                <a:gd name="connsiteY0" fmla="*/ 0 h 10454"/>
                <a:gd name="connsiteX1" fmla="*/ 0 w 51278"/>
                <a:gd name="connsiteY1" fmla="*/ 0 h 10454"/>
              </a:gdLst>
              <a:ahLst/>
              <a:cxnLst>
                <a:cxn ang="0">
                  <a:pos x="connsiteX0" y="connsiteY0"/>
                </a:cxn>
                <a:cxn ang="0">
                  <a:pos x="connsiteX1" y="connsiteY1"/>
                </a:cxn>
              </a:cxnLst>
              <a:rect l="l" t="t" r="r" b="b"/>
              <a:pathLst>
                <a:path w="51278" h="10454">
                  <a:moveTo>
                    <a:pt x="51279" y="0"/>
                  </a:moveTo>
                  <a:lnTo>
                    <a:pt x="0" y="0"/>
                  </a:lnTo>
                </a:path>
              </a:pathLst>
            </a:custGeom>
            <a:ln w="11716" cap="flat">
              <a:solidFill>
                <a:srgbClr val="231F20"/>
              </a:solidFill>
              <a:prstDash val="solid"/>
              <a:miter/>
            </a:ln>
          </p:spPr>
          <p:txBody>
            <a:bodyPr rtlCol="0" anchor="ctr"/>
            <a:lstStyle/>
            <a:p>
              <a:endParaRPr lang="en-GB" noProof="0" dirty="0"/>
            </a:p>
          </p:txBody>
        </p:sp>
        <p:sp>
          <p:nvSpPr>
            <p:cNvPr id="72" name="Freeform 71">
              <a:extLst>
                <a:ext uri="{FF2B5EF4-FFF2-40B4-BE49-F238E27FC236}">
                  <a16:creationId xmlns:a16="http://schemas.microsoft.com/office/drawing/2014/main" id="{C990BDD1-CA88-5979-8D16-4E264AD4A324}"/>
                </a:ext>
              </a:extLst>
            </p:cNvPr>
            <p:cNvSpPr/>
            <p:nvPr/>
          </p:nvSpPr>
          <p:spPr>
            <a:xfrm>
              <a:off x="7810916" y="3482174"/>
              <a:ext cx="10465" cy="1751311"/>
            </a:xfrm>
            <a:custGeom>
              <a:avLst/>
              <a:gdLst>
                <a:gd name="connsiteX0" fmla="*/ 0 w 10465"/>
                <a:gd name="connsiteY0" fmla="*/ 1751312 h 1751311"/>
                <a:gd name="connsiteX1" fmla="*/ 0 w 10465"/>
                <a:gd name="connsiteY1" fmla="*/ 0 h 1751311"/>
              </a:gdLst>
              <a:ahLst/>
              <a:cxnLst>
                <a:cxn ang="0">
                  <a:pos x="connsiteX0" y="connsiteY0"/>
                </a:cxn>
                <a:cxn ang="0">
                  <a:pos x="connsiteX1" y="connsiteY1"/>
                </a:cxn>
              </a:cxnLst>
              <a:rect l="l" t="t" r="r" b="b"/>
              <a:pathLst>
                <a:path w="10465" h="1751311">
                  <a:moveTo>
                    <a:pt x="0" y="1751312"/>
                  </a:moveTo>
                  <a:lnTo>
                    <a:pt x="0" y="0"/>
                  </a:lnTo>
                </a:path>
              </a:pathLst>
            </a:custGeom>
            <a:ln w="11716" cap="sq">
              <a:solidFill>
                <a:srgbClr val="231F20"/>
              </a:solidFill>
              <a:prstDash val="solid"/>
              <a:miter/>
            </a:ln>
          </p:spPr>
          <p:txBody>
            <a:bodyPr rtlCol="0" anchor="ctr"/>
            <a:lstStyle/>
            <a:p>
              <a:endParaRPr lang="en-GB" noProof="0" dirty="0"/>
            </a:p>
          </p:txBody>
        </p:sp>
        <p:sp>
          <p:nvSpPr>
            <p:cNvPr id="73" name="Freeform 72">
              <a:extLst>
                <a:ext uri="{FF2B5EF4-FFF2-40B4-BE49-F238E27FC236}">
                  <a16:creationId xmlns:a16="http://schemas.microsoft.com/office/drawing/2014/main" id="{8B350D50-E4CA-E9B7-555B-B2881BA4FC54}"/>
                </a:ext>
              </a:extLst>
            </p:cNvPr>
            <p:cNvSpPr/>
            <p:nvPr/>
          </p:nvSpPr>
          <p:spPr>
            <a:xfrm>
              <a:off x="7810916" y="5239026"/>
              <a:ext cx="3516587" cy="10454"/>
            </a:xfrm>
            <a:custGeom>
              <a:avLst/>
              <a:gdLst>
                <a:gd name="connsiteX0" fmla="*/ 3516588 w 3516587"/>
                <a:gd name="connsiteY0" fmla="*/ 0 h 10454"/>
                <a:gd name="connsiteX1" fmla="*/ 0 w 3516587"/>
                <a:gd name="connsiteY1" fmla="*/ 0 h 10454"/>
              </a:gdLst>
              <a:ahLst/>
              <a:cxnLst>
                <a:cxn ang="0">
                  <a:pos x="connsiteX0" y="connsiteY0"/>
                </a:cxn>
                <a:cxn ang="0">
                  <a:pos x="connsiteX1" y="connsiteY1"/>
                </a:cxn>
              </a:cxnLst>
              <a:rect l="l" t="t" r="r" b="b"/>
              <a:pathLst>
                <a:path w="3516587" h="10454">
                  <a:moveTo>
                    <a:pt x="3516588" y="0"/>
                  </a:moveTo>
                  <a:lnTo>
                    <a:pt x="0" y="0"/>
                  </a:lnTo>
                </a:path>
              </a:pathLst>
            </a:custGeom>
            <a:ln w="11716" cap="sq">
              <a:solidFill>
                <a:srgbClr val="231F20"/>
              </a:solidFill>
              <a:prstDash val="solid"/>
              <a:miter/>
            </a:ln>
          </p:spPr>
          <p:txBody>
            <a:bodyPr rtlCol="0" anchor="ctr"/>
            <a:lstStyle/>
            <a:p>
              <a:endParaRPr lang="en-GB" noProof="0" dirty="0"/>
            </a:p>
          </p:txBody>
        </p:sp>
        <p:sp>
          <p:nvSpPr>
            <p:cNvPr id="74" name="Freeform 73">
              <a:extLst>
                <a:ext uri="{FF2B5EF4-FFF2-40B4-BE49-F238E27FC236}">
                  <a16:creationId xmlns:a16="http://schemas.microsoft.com/office/drawing/2014/main" id="{59C41D38-5B6A-F89C-3237-6EC042A84E6A}"/>
                </a:ext>
              </a:extLst>
            </p:cNvPr>
            <p:cNvSpPr/>
            <p:nvPr/>
          </p:nvSpPr>
          <p:spPr>
            <a:xfrm>
              <a:off x="7810916" y="3354832"/>
              <a:ext cx="10465" cy="1884194"/>
            </a:xfrm>
            <a:custGeom>
              <a:avLst/>
              <a:gdLst>
                <a:gd name="connsiteX0" fmla="*/ 0 w 10465"/>
                <a:gd name="connsiteY0" fmla="*/ 1884194 h 1884194"/>
                <a:gd name="connsiteX1" fmla="*/ 0 w 10465"/>
                <a:gd name="connsiteY1" fmla="*/ 0 h 1884194"/>
              </a:gdLst>
              <a:ahLst/>
              <a:cxnLst>
                <a:cxn ang="0">
                  <a:pos x="connsiteX0" y="connsiteY0"/>
                </a:cxn>
                <a:cxn ang="0">
                  <a:pos x="connsiteX1" y="connsiteY1"/>
                </a:cxn>
              </a:cxnLst>
              <a:rect l="l" t="t" r="r" b="b"/>
              <a:pathLst>
                <a:path w="10465" h="1884194">
                  <a:moveTo>
                    <a:pt x="0" y="1884194"/>
                  </a:moveTo>
                  <a:lnTo>
                    <a:pt x="0" y="0"/>
                  </a:lnTo>
                </a:path>
              </a:pathLst>
            </a:custGeom>
            <a:ln w="11716" cap="sq">
              <a:solidFill>
                <a:srgbClr val="231F20"/>
              </a:solidFill>
              <a:prstDash val="solid"/>
              <a:miter/>
            </a:ln>
          </p:spPr>
          <p:txBody>
            <a:bodyPr rtlCol="0" anchor="ctr"/>
            <a:lstStyle/>
            <a:p>
              <a:endParaRPr lang="en-GB" noProof="0" dirty="0"/>
            </a:p>
          </p:txBody>
        </p:sp>
      </p:grpSp>
      <p:grpSp>
        <p:nvGrpSpPr>
          <p:cNvPr id="75" name="Graphic 41">
            <a:extLst>
              <a:ext uri="{FF2B5EF4-FFF2-40B4-BE49-F238E27FC236}">
                <a16:creationId xmlns:a16="http://schemas.microsoft.com/office/drawing/2014/main" id="{FEF39128-974F-676D-BAF8-BE8692726E22}"/>
              </a:ext>
            </a:extLst>
          </p:cNvPr>
          <p:cNvGrpSpPr/>
          <p:nvPr/>
        </p:nvGrpSpPr>
        <p:grpSpPr>
          <a:xfrm>
            <a:off x="7818568" y="3343567"/>
            <a:ext cx="2882297" cy="1578281"/>
            <a:chOff x="8054125" y="3431049"/>
            <a:chExt cx="2882297" cy="1578281"/>
          </a:xfrm>
          <a:noFill/>
        </p:grpSpPr>
        <p:grpSp>
          <p:nvGrpSpPr>
            <p:cNvPr id="76" name="Graphic 41">
              <a:extLst>
                <a:ext uri="{FF2B5EF4-FFF2-40B4-BE49-F238E27FC236}">
                  <a16:creationId xmlns:a16="http://schemas.microsoft.com/office/drawing/2014/main" id="{22EA5B15-2BA2-17A2-6F9B-FBAF64D2E116}"/>
                </a:ext>
              </a:extLst>
            </p:cNvPr>
            <p:cNvGrpSpPr/>
            <p:nvPr/>
          </p:nvGrpSpPr>
          <p:grpSpPr>
            <a:xfrm>
              <a:off x="10889121" y="4962179"/>
              <a:ext cx="47302" cy="47151"/>
              <a:chOff x="10889121" y="4962179"/>
              <a:chExt cx="47302" cy="47151"/>
            </a:xfrm>
            <a:grpFill/>
          </p:grpSpPr>
          <p:sp>
            <p:nvSpPr>
              <p:cNvPr id="77" name="Freeform 76">
                <a:extLst>
                  <a:ext uri="{FF2B5EF4-FFF2-40B4-BE49-F238E27FC236}">
                    <a16:creationId xmlns:a16="http://schemas.microsoft.com/office/drawing/2014/main" id="{8AC1AB94-5214-488B-868F-E114475B3384}"/>
                  </a:ext>
                </a:extLst>
              </p:cNvPr>
              <p:cNvSpPr/>
              <p:nvPr/>
            </p:nvSpPr>
            <p:spPr>
              <a:xfrm>
                <a:off x="10912772" y="4962179"/>
                <a:ext cx="10465" cy="47151"/>
              </a:xfrm>
              <a:custGeom>
                <a:avLst/>
                <a:gdLst>
                  <a:gd name="connsiteX0" fmla="*/ 0 w 10465"/>
                  <a:gd name="connsiteY0" fmla="*/ 0 h 47151"/>
                  <a:gd name="connsiteX1" fmla="*/ 0 w 10465"/>
                  <a:gd name="connsiteY1" fmla="*/ 47152 h 47151"/>
                </a:gdLst>
                <a:ahLst/>
                <a:cxnLst>
                  <a:cxn ang="0">
                    <a:pos x="connsiteX0" y="connsiteY0"/>
                  </a:cxn>
                  <a:cxn ang="0">
                    <a:pos x="connsiteX1" y="connsiteY1"/>
                  </a:cxn>
                </a:cxnLst>
                <a:rect l="l" t="t" r="r" b="b"/>
                <a:pathLst>
                  <a:path w="10465" h="47151">
                    <a:moveTo>
                      <a:pt x="0" y="0"/>
                    </a:moveTo>
                    <a:lnTo>
                      <a:pt x="0" y="47152"/>
                    </a:lnTo>
                  </a:path>
                </a:pathLst>
              </a:custGeom>
              <a:grpFill/>
              <a:ln w="8368" cap="flat">
                <a:solidFill>
                  <a:srgbClr val="C6573B"/>
                </a:solidFill>
                <a:prstDash val="solid"/>
                <a:miter/>
              </a:ln>
            </p:spPr>
            <p:txBody>
              <a:bodyPr rtlCol="0" anchor="ctr"/>
              <a:lstStyle/>
              <a:p>
                <a:endParaRPr lang="en-GB" noProof="0" dirty="0"/>
              </a:p>
            </p:txBody>
          </p:sp>
          <p:sp>
            <p:nvSpPr>
              <p:cNvPr id="78" name="Freeform 77">
                <a:extLst>
                  <a:ext uri="{FF2B5EF4-FFF2-40B4-BE49-F238E27FC236}">
                    <a16:creationId xmlns:a16="http://schemas.microsoft.com/office/drawing/2014/main" id="{7206FA0B-DD96-35F6-19C2-03B54082F40D}"/>
                  </a:ext>
                </a:extLst>
              </p:cNvPr>
              <p:cNvSpPr/>
              <p:nvPr/>
            </p:nvSpPr>
            <p:spPr>
              <a:xfrm>
                <a:off x="10889121" y="4985703"/>
                <a:ext cx="47302" cy="10454"/>
              </a:xfrm>
              <a:custGeom>
                <a:avLst/>
                <a:gdLst>
                  <a:gd name="connsiteX0" fmla="*/ 0 w 47302"/>
                  <a:gd name="connsiteY0" fmla="*/ 0 h 10454"/>
                  <a:gd name="connsiteX1" fmla="*/ 47302 w 47302"/>
                  <a:gd name="connsiteY1" fmla="*/ 0 h 10454"/>
                </a:gdLst>
                <a:ahLst/>
                <a:cxnLst>
                  <a:cxn ang="0">
                    <a:pos x="connsiteX0" y="connsiteY0"/>
                  </a:cxn>
                  <a:cxn ang="0">
                    <a:pos x="connsiteX1" y="connsiteY1"/>
                  </a:cxn>
                </a:cxnLst>
                <a:rect l="l" t="t" r="r" b="b"/>
                <a:pathLst>
                  <a:path w="47302" h="10454">
                    <a:moveTo>
                      <a:pt x="0" y="0"/>
                    </a:moveTo>
                    <a:lnTo>
                      <a:pt x="47302" y="0"/>
                    </a:lnTo>
                  </a:path>
                </a:pathLst>
              </a:custGeom>
              <a:grpFill/>
              <a:ln w="8368" cap="flat">
                <a:solidFill>
                  <a:srgbClr val="C6573B"/>
                </a:solidFill>
                <a:prstDash val="solid"/>
                <a:miter/>
              </a:ln>
            </p:spPr>
            <p:txBody>
              <a:bodyPr rtlCol="0" anchor="ctr"/>
              <a:lstStyle/>
              <a:p>
                <a:endParaRPr lang="en-GB" noProof="0" dirty="0"/>
              </a:p>
            </p:txBody>
          </p:sp>
        </p:grpSp>
        <p:grpSp>
          <p:nvGrpSpPr>
            <p:cNvPr id="79" name="Graphic 41">
              <a:extLst>
                <a:ext uri="{FF2B5EF4-FFF2-40B4-BE49-F238E27FC236}">
                  <a16:creationId xmlns:a16="http://schemas.microsoft.com/office/drawing/2014/main" id="{6CAD9294-2F2B-299F-EF5B-D9B5B4EC3AD9}"/>
                </a:ext>
              </a:extLst>
            </p:cNvPr>
            <p:cNvGrpSpPr/>
            <p:nvPr/>
          </p:nvGrpSpPr>
          <p:grpSpPr>
            <a:xfrm>
              <a:off x="10582598" y="4962179"/>
              <a:ext cx="47302" cy="47151"/>
              <a:chOff x="10582598" y="4962179"/>
              <a:chExt cx="47302" cy="47151"/>
            </a:xfrm>
            <a:grpFill/>
          </p:grpSpPr>
          <p:sp>
            <p:nvSpPr>
              <p:cNvPr id="80" name="Freeform 79">
                <a:extLst>
                  <a:ext uri="{FF2B5EF4-FFF2-40B4-BE49-F238E27FC236}">
                    <a16:creationId xmlns:a16="http://schemas.microsoft.com/office/drawing/2014/main" id="{B25D7DA0-FA6F-5468-D474-7890C6E2E285}"/>
                  </a:ext>
                </a:extLst>
              </p:cNvPr>
              <p:cNvSpPr/>
              <p:nvPr/>
            </p:nvSpPr>
            <p:spPr>
              <a:xfrm>
                <a:off x="10606249" y="4962179"/>
                <a:ext cx="10465" cy="47151"/>
              </a:xfrm>
              <a:custGeom>
                <a:avLst/>
                <a:gdLst>
                  <a:gd name="connsiteX0" fmla="*/ 0 w 10465"/>
                  <a:gd name="connsiteY0" fmla="*/ 0 h 47151"/>
                  <a:gd name="connsiteX1" fmla="*/ 0 w 10465"/>
                  <a:gd name="connsiteY1" fmla="*/ 47152 h 47151"/>
                </a:gdLst>
                <a:ahLst/>
                <a:cxnLst>
                  <a:cxn ang="0">
                    <a:pos x="connsiteX0" y="connsiteY0"/>
                  </a:cxn>
                  <a:cxn ang="0">
                    <a:pos x="connsiteX1" y="connsiteY1"/>
                  </a:cxn>
                </a:cxnLst>
                <a:rect l="l" t="t" r="r" b="b"/>
                <a:pathLst>
                  <a:path w="10465" h="47151">
                    <a:moveTo>
                      <a:pt x="0" y="0"/>
                    </a:moveTo>
                    <a:lnTo>
                      <a:pt x="0" y="47152"/>
                    </a:lnTo>
                  </a:path>
                </a:pathLst>
              </a:custGeom>
              <a:grpFill/>
              <a:ln w="8368" cap="flat">
                <a:solidFill>
                  <a:srgbClr val="C6573B"/>
                </a:solidFill>
                <a:prstDash val="solid"/>
                <a:miter/>
              </a:ln>
            </p:spPr>
            <p:txBody>
              <a:bodyPr rtlCol="0" anchor="ctr"/>
              <a:lstStyle/>
              <a:p>
                <a:endParaRPr lang="en-GB" noProof="0" dirty="0"/>
              </a:p>
            </p:txBody>
          </p:sp>
          <p:sp>
            <p:nvSpPr>
              <p:cNvPr id="81" name="Freeform 80">
                <a:extLst>
                  <a:ext uri="{FF2B5EF4-FFF2-40B4-BE49-F238E27FC236}">
                    <a16:creationId xmlns:a16="http://schemas.microsoft.com/office/drawing/2014/main" id="{4CF71B31-E21D-0412-3F46-47D9A31B6443}"/>
                  </a:ext>
                </a:extLst>
              </p:cNvPr>
              <p:cNvSpPr/>
              <p:nvPr/>
            </p:nvSpPr>
            <p:spPr>
              <a:xfrm>
                <a:off x="10582598" y="4985703"/>
                <a:ext cx="47302" cy="10454"/>
              </a:xfrm>
              <a:custGeom>
                <a:avLst/>
                <a:gdLst>
                  <a:gd name="connsiteX0" fmla="*/ 0 w 47302"/>
                  <a:gd name="connsiteY0" fmla="*/ 0 h 10454"/>
                  <a:gd name="connsiteX1" fmla="*/ 47302 w 47302"/>
                  <a:gd name="connsiteY1" fmla="*/ 0 h 10454"/>
                </a:gdLst>
                <a:ahLst/>
                <a:cxnLst>
                  <a:cxn ang="0">
                    <a:pos x="connsiteX0" y="connsiteY0"/>
                  </a:cxn>
                  <a:cxn ang="0">
                    <a:pos x="connsiteX1" y="connsiteY1"/>
                  </a:cxn>
                </a:cxnLst>
                <a:rect l="l" t="t" r="r" b="b"/>
                <a:pathLst>
                  <a:path w="47302" h="10454">
                    <a:moveTo>
                      <a:pt x="0" y="0"/>
                    </a:moveTo>
                    <a:lnTo>
                      <a:pt x="47302" y="0"/>
                    </a:lnTo>
                  </a:path>
                </a:pathLst>
              </a:custGeom>
              <a:grpFill/>
              <a:ln w="8368" cap="flat">
                <a:solidFill>
                  <a:srgbClr val="C6573B"/>
                </a:solidFill>
                <a:prstDash val="solid"/>
                <a:miter/>
              </a:ln>
            </p:spPr>
            <p:txBody>
              <a:bodyPr rtlCol="0" anchor="ctr"/>
              <a:lstStyle/>
              <a:p>
                <a:endParaRPr lang="en-GB" noProof="0" dirty="0"/>
              </a:p>
            </p:txBody>
          </p:sp>
        </p:grpSp>
        <p:grpSp>
          <p:nvGrpSpPr>
            <p:cNvPr id="82" name="Graphic 41">
              <a:extLst>
                <a:ext uri="{FF2B5EF4-FFF2-40B4-BE49-F238E27FC236}">
                  <a16:creationId xmlns:a16="http://schemas.microsoft.com/office/drawing/2014/main" id="{B2BCCDBA-4382-82C6-3049-1D8AF209B77E}"/>
                </a:ext>
              </a:extLst>
            </p:cNvPr>
            <p:cNvGrpSpPr/>
            <p:nvPr/>
          </p:nvGrpSpPr>
          <p:grpSpPr>
            <a:xfrm>
              <a:off x="10000948" y="4891503"/>
              <a:ext cx="47302" cy="47151"/>
              <a:chOff x="10000948" y="4891503"/>
              <a:chExt cx="47302" cy="47151"/>
            </a:xfrm>
            <a:grpFill/>
          </p:grpSpPr>
          <p:sp>
            <p:nvSpPr>
              <p:cNvPr id="83" name="Freeform 82">
                <a:extLst>
                  <a:ext uri="{FF2B5EF4-FFF2-40B4-BE49-F238E27FC236}">
                    <a16:creationId xmlns:a16="http://schemas.microsoft.com/office/drawing/2014/main" id="{746DB7A5-ADA9-7D57-73E2-D77FBAB90FFF}"/>
                  </a:ext>
                </a:extLst>
              </p:cNvPr>
              <p:cNvSpPr/>
              <p:nvPr/>
            </p:nvSpPr>
            <p:spPr>
              <a:xfrm>
                <a:off x="10024599" y="4891503"/>
                <a:ext cx="10465" cy="47151"/>
              </a:xfrm>
              <a:custGeom>
                <a:avLst/>
                <a:gdLst>
                  <a:gd name="connsiteX0" fmla="*/ 0 w 10465"/>
                  <a:gd name="connsiteY0" fmla="*/ 0 h 47151"/>
                  <a:gd name="connsiteX1" fmla="*/ 0 w 10465"/>
                  <a:gd name="connsiteY1" fmla="*/ 47152 h 47151"/>
                </a:gdLst>
                <a:ahLst/>
                <a:cxnLst>
                  <a:cxn ang="0">
                    <a:pos x="connsiteX0" y="connsiteY0"/>
                  </a:cxn>
                  <a:cxn ang="0">
                    <a:pos x="connsiteX1" y="connsiteY1"/>
                  </a:cxn>
                </a:cxnLst>
                <a:rect l="l" t="t" r="r" b="b"/>
                <a:pathLst>
                  <a:path w="10465" h="47151">
                    <a:moveTo>
                      <a:pt x="0" y="0"/>
                    </a:moveTo>
                    <a:lnTo>
                      <a:pt x="0" y="47152"/>
                    </a:lnTo>
                  </a:path>
                </a:pathLst>
              </a:custGeom>
              <a:grpFill/>
              <a:ln w="8368" cap="flat">
                <a:solidFill>
                  <a:srgbClr val="C6573B"/>
                </a:solidFill>
                <a:prstDash val="solid"/>
                <a:miter/>
              </a:ln>
            </p:spPr>
            <p:txBody>
              <a:bodyPr rtlCol="0" anchor="ctr"/>
              <a:lstStyle/>
              <a:p>
                <a:endParaRPr lang="en-GB" noProof="0" dirty="0"/>
              </a:p>
            </p:txBody>
          </p:sp>
          <p:sp>
            <p:nvSpPr>
              <p:cNvPr id="84" name="Freeform 83">
                <a:extLst>
                  <a:ext uri="{FF2B5EF4-FFF2-40B4-BE49-F238E27FC236}">
                    <a16:creationId xmlns:a16="http://schemas.microsoft.com/office/drawing/2014/main" id="{8FFB56B4-8CB8-650E-90AA-AC8868B88B42}"/>
                  </a:ext>
                </a:extLst>
              </p:cNvPr>
              <p:cNvSpPr/>
              <p:nvPr/>
            </p:nvSpPr>
            <p:spPr>
              <a:xfrm>
                <a:off x="10000948" y="4915027"/>
                <a:ext cx="47302" cy="10454"/>
              </a:xfrm>
              <a:custGeom>
                <a:avLst/>
                <a:gdLst>
                  <a:gd name="connsiteX0" fmla="*/ 0 w 47302"/>
                  <a:gd name="connsiteY0" fmla="*/ 0 h 10454"/>
                  <a:gd name="connsiteX1" fmla="*/ 47302 w 47302"/>
                  <a:gd name="connsiteY1" fmla="*/ 0 h 10454"/>
                </a:gdLst>
                <a:ahLst/>
                <a:cxnLst>
                  <a:cxn ang="0">
                    <a:pos x="connsiteX0" y="connsiteY0"/>
                  </a:cxn>
                  <a:cxn ang="0">
                    <a:pos x="connsiteX1" y="connsiteY1"/>
                  </a:cxn>
                </a:cxnLst>
                <a:rect l="l" t="t" r="r" b="b"/>
                <a:pathLst>
                  <a:path w="47302" h="10454">
                    <a:moveTo>
                      <a:pt x="0" y="0"/>
                    </a:moveTo>
                    <a:lnTo>
                      <a:pt x="47302" y="0"/>
                    </a:lnTo>
                  </a:path>
                </a:pathLst>
              </a:custGeom>
              <a:grpFill/>
              <a:ln w="8368" cap="flat">
                <a:solidFill>
                  <a:srgbClr val="C6573B"/>
                </a:solidFill>
                <a:prstDash val="solid"/>
                <a:miter/>
              </a:ln>
            </p:spPr>
            <p:txBody>
              <a:bodyPr rtlCol="0" anchor="ctr"/>
              <a:lstStyle/>
              <a:p>
                <a:endParaRPr lang="en-GB" noProof="0" dirty="0"/>
              </a:p>
            </p:txBody>
          </p:sp>
        </p:grpSp>
        <p:grpSp>
          <p:nvGrpSpPr>
            <p:cNvPr id="85" name="Graphic 41">
              <a:extLst>
                <a:ext uri="{FF2B5EF4-FFF2-40B4-BE49-F238E27FC236}">
                  <a16:creationId xmlns:a16="http://schemas.microsoft.com/office/drawing/2014/main" id="{3AD68186-1ACE-C7CD-2232-FBD7C9F6E172}"/>
                </a:ext>
              </a:extLst>
            </p:cNvPr>
            <p:cNvGrpSpPr/>
            <p:nvPr/>
          </p:nvGrpSpPr>
          <p:grpSpPr>
            <a:xfrm>
              <a:off x="9708867" y="4768448"/>
              <a:ext cx="47302" cy="47256"/>
              <a:chOff x="9708867" y="4768448"/>
              <a:chExt cx="47302" cy="47256"/>
            </a:xfrm>
            <a:grpFill/>
          </p:grpSpPr>
          <p:sp>
            <p:nvSpPr>
              <p:cNvPr id="86" name="Freeform 85">
                <a:extLst>
                  <a:ext uri="{FF2B5EF4-FFF2-40B4-BE49-F238E27FC236}">
                    <a16:creationId xmlns:a16="http://schemas.microsoft.com/office/drawing/2014/main" id="{D5BDEFE7-EF61-DAEB-2EC9-1E739A668121}"/>
                  </a:ext>
                </a:extLst>
              </p:cNvPr>
              <p:cNvSpPr/>
              <p:nvPr/>
            </p:nvSpPr>
            <p:spPr>
              <a:xfrm>
                <a:off x="9732518" y="4768448"/>
                <a:ext cx="10465" cy="47256"/>
              </a:xfrm>
              <a:custGeom>
                <a:avLst/>
                <a:gdLst>
                  <a:gd name="connsiteX0" fmla="*/ 0 w 10465"/>
                  <a:gd name="connsiteY0" fmla="*/ 0 h 47256"/>
                  <a:gd name="connsiteX1" fmla="*/ 0 w 10465"/>
                  <a:gd name="connsiteY1" fmla="*/ 47256 h 47256"/>
                </a:gdLst>
                <a:ahLst/>
                <a:cxnLst>
                  <a:cxn ang="0">
                    <a:pos x="connsiteX0" y="connsiteY0"/>
                  </a:cxn>
                  <a:cxn ang="0">
                    <a:pos x="connsiteX1" y="connsiteY1"/>
                  </a:cxn>
                </a:cxnLst>
                <a:rect l="l" t="t" r="r" b="b"/>
                <a:pathLst>
                  <a:path w="10465" h="47256">
                    <a:moveTo>
                      <a:pt x="0" y="0"/>
                    </a:moveTo>
                    <a:lnTo>
                      <a:pt x="0" y="47256"/>
                    </a:lnTo>
                  </a:path>
                </a:pathLst>
              </a:custGeom>
              <a:grpFill/>
              <a:ln w="8368" cap="flat">
                <a:solidFill>
                  <a:srgbClr val="C6573B"/>
                </a:solidFill>
                <a:prstDash val="solid"/>
                <a:miter/>
              </a:ln>
            </p:spPr>
            <p:txBody>
              <a:bodyPr rtlCol="0" anchor="ctr"/>
              <a:lstStyle/>
              <a:p>
                <a:endParaRPr lang="en-GB" noProof="0" dirty="0"/>
              </a:p>
            </p:txBody>
          </p:sp>
          <p:sp>
            <p:nvSpPr>
              <p:cNvPr id="87" name="Freeform 86">
                <a:extLst>
                  <a:ext uri="{FF2B5EF4-FFF2-40B4-BE49-F238E27FC236}">
                    <a16:creationId xmlns:a16="http://schemas.microsoft.com/office/drawing/2014/main" id="{5A94D3F7-DCED-F06F-BC64-880D772CFDE8}"/>
                  </a:ext>
                </a:extLst>
              </p:cNvPr>
              <p:cNvSpPr/>
              <p:nvPr/>
            </p:nvSpPr>
            <p:spPr>
              <a:xfrm>
                <a:off x="9708867" y="4792077"/>
                <a:ext cx="47302" cy="10454"/>
              </a:xfrm>
              <a:custGeom>
                <a:avLst/>
                <a:gdLst>
                  <a:gd name="connsiteX0" fmla="*/ 0 w 47302"/>
                  <a:gd name="connsiteY0" fmla="*/ 0 h 10454"/>
                  <a:gd name="connsiteX1" fmla="*/ 47302 w 47302"/>
                  <a:gd name="connsiteY1" fmla="*/ 0 h 10454"/>
                </a:gdLst>
                <a:ahLst/>
                <a:cxnLst>
                  <a:cxn ang="0">
                    <a:pos x="connsiteX0" y="connsiteY0"/>
                  </a:cxn>
                  <a:cxn ang="0">
                    <a:pos x="connsiteX1" y="connsiteY1"/>
                  </a:cxn>
                </a:cxnLst>
                <a:rect l="l" t="t" r="r" b="b"/>
                <a:pathLst>
                  <a:path w="47302" h="10454">
                    <a:moveTo>
                      <a:pt x="0" y="0"/>
                    </a:moveTo>
                    <a:lnTo>
                      <a:pt x="47302" y="0"/>
                    </a:lnTo>
                  </a:path>
                </a:pathLst>
              </a:custGeom>
              <a:grpFill/>
              <a:ln w="8368" cap="flat">
                <a:solidFill>
                  <a:srgbClr val="C6573B"/>
                </a:solidFill>
                <a:prstDash val="solid"/>
                <a:miter/>
              </a:ln>
            </p:spPr>
            <p:txBody>
              <a:bodyPr rtlCol="0" anchor="ctr"/>
              <a:lstStyle/>
              <a:p>
                <a:endParaRPr lang="en-GB" noProof="0" dirty="0"/>
              </a:p>
            </p:txBody>
          </p:sp>
        </p:grpSp>
        <p:grpSp>
          <p:nvGrpSpPr>
            <p:cNvPr id="88" name="Graphic 41">
              <a:extLst>
                <a:ext uri="{FF2B5EF4-FFF2-40B4-BE49-F238E27FC236}">
                  <a16:creationId xmlns:a16="http://schemas.microsoft.com/office/drawing/2014/main" id="{58D5F70C-F598-09BE-FC3F-AFC6E0E9F6D8}"/>
                </a:ext>
              </a:extLst>
            </p:cNvPr>
            <p:cNvGrpSpPr/>
            <p:nvPr/>
          </p:nvGrpSpPr>
          <p:grpSpPr>
            <a:xfrm>
              <a:off x="8114614" y="3601047"/>
              <a:ext cx="47302" cy="47256"/>
              <a:chOff x="8114614" y="3601047"/>
              <a:chExt cx="47302" cy="47256"/>
            </a:xfrm>
            <a:grpFill/>
          </p:grpSpPr>
          <p:sp>
            <p:nvSpPr>
              <p:cNvPr id="89" name="Freeform 88">
                <a:extLst>
                  <a:ext uri="{FF2B5EF4-FFF2-40B4-BE49-F238E27FC236}">
                    <a16:creationId xmlns:a16="http://schemas.microsoft.com/office/drawing/2014/main" id="{A2498738-9E1E-4290-B2AC-4EFDA536680E}"/>
                  </a:ext>
                </a:extLst>
              </p:cNvPr>
              <p:cNvSpPr/>
              <p:nvPr/>
            </p:nvSpPr>
            <p:spPr>
              <a:xfrm>
                <a:off x="8138265" y="3601047"/>
                <a:ext cx="10465" cy="47256"/>
              </a:xfrm>
              <a:custGeom>
                <a:avLst/>
                <a:gdLst>
                  <a:gd name="connsiteX0" fmla="*/ 0 w 10465"/>
                  <a:gd name="connsiteY0" fmla="*/ 0 h 47256"/>
                  <a:gd name="connsiteX1" fmla="*/ 0 w 10465"/>
                  <a:gd name="connsiteY1" fmla="*/ 47256 h 47256"/>
                </a:gdLst>
                <a:ahLst/>
                <a:cxnLst>
                  <a:cxn ang="0">
                    <a:pos x="connsiteX0" y="connsiteY0"/>
                  </a:cxn>
                  <a:cxn ang="0">
                    <a:pos x="connsiteX1" y="connsiteY1"/>
                  </a:cxn>
                </a:cxnLst>
                <a:rect l="l" t="t" r="r" b="b"/>
                <a:pathLst>
                  <a:path w="10465" h="47256">
                    <a:moveTo>
                      <a:pt x="0" y="0"/>
                    </a:moveTo>
                    <a:lnTo>
                      <a:pt x="0" y="47256"/>
                    </a:lnTo>
                  </a:path>
                </a:pathLst>
              </a:custGeom>
              <a:grpFill/>
              <a:ln w="8368" cap="flat">
                <a:solidFill>
                  <a:srgbClr val="C6573B"/>
                </a:solidFill>
                <a:prstDash val="solid"/>
                <a:miter/>
              </a:ln>
            </p:spPr>
            <p:txBody>
              <a:bodyPr rtlCol="0" anchor="ctr"/>
              <a:lstStyle/>
              <a:p>
                <a:endParaRPr lang="en-GB" noProof="0" dirty="0"/>
              </a:p>
            </p:txBody>
          </p:sp>
          <p:sp>
            <p:nvSpPr>
              <p:cNvPr id="90" name="Freeform 89">
                <a:extLst>
                  <a:ext uri="{FF2B5EF4-FFF2-40B4-BE49-F238E27FC236}">
                    <a16:creationId xmlns:a16="http://schemas.microsoft.com/office/drawing/2014/main" id="{E565AC6A-FC8C-9D7C-2EC0-E7BB7E812222}"/>
                  </a:ext>
                </a:extLst>
              </p:cNvPr>
              <p:cNvSpPr/>
              <p:nvPr/>
            </p:nvSpPr>
            <p:spPr>
              <a:xfrm>
                <a:off x="8114614" y="3624675"/>
                <a:ext cx="47302" cy="10454"/>
              </a:xfrm>
              <a:custGeom>
                <a:avLst/>
                <a:gdLst>
                  <a:gd name="connsiteX0" fmla="*/ 0 w 47302"/>
                  <a:gd name="connsiteY0" fmla="*/ 0 h 10454"/>
                  <a:gd name="connsiteX1" fmla="*/ 47302 w 47302"/>
                  <a:gd name="connsiteY1" fmla="*/ 0 h 10454"/>
                </a:gdLst>
                <a:ahLst/>
                <a:cxnLst>
                  <a:cxn ang="0">
                    <a:pos x="connsiteX0" y="connsiteY0"/>
                  </a:cxn>
                  <a:cxn ang="0">
                    <a:pos x="connsiteX1" y="connsiteY1"/>
                  </a:cxn>
                </a:cxnLst>
                <a:rect l="l" t="t" r="r" b="b"/>
                <a:pathLst>
                  <a:path w="47302" h="10454">
                    <a:moveTo>
                      <a:pt x="0" y="0"/>
                    </a:moveTo>
                    <a:lnTo>
                      <a:pt x="47302" y="0"/>
                    </a:lnTo>
                  </a:path>
                </a:pathLst>
              </a:custGeom>
              <a:grpFill/>
              <a:ln w="8368" cap="flat">
                <a:solidFill>
                  <a:srgbClr val="C6573B"/>
                </a:solidFill>
                <a:prstDash val="solid"/>
                <a:miter/>
              </a:ln>
            </p:spPr>
            <p:txBody>
              <a:bodyPr rtlCol="0" anchor="ctr"/>
              <a:lstStyle/>
              <a:p>
                <a:endParaRPr lang="en-GB" noProof="0" dirty="0"/>
              </a:p>
            </p:txBody>
          </p:sp>
        </p:grpSp>
        <p:grpSp>
          <p:nvGrpSpPr>
            <p:cNvPr id="91" name="Graphic 41">
              <a:extLst>
                <a:ext uri="{FF2B5EF4-FFF2-40B4-BE49-F238E27FC236}">
                  <a16:creationId xmlns:a16="http://schemas.microsoft.com/office/drawing/2014/main" id="{DAF4A087-B842-78C5-6E31-333A41E3758A}"/>
                </a:ext>
              </a:extLst>
            </p:cNvPr>
            <p:cNvGrpSpPr/>
            <p:nvPr/>
          </p:nvGrpSpPr>
          <p:grpSpPr>
            <a:xfrm>
              <a:off x="8123823" y="3649558"/>
              <a:ext cx="47302" cy="47151"/>
              <a:chOff x="8123823" y="3649558"/>
              <a:chExt cx="47302" cy="47151"/>
            </a:xfrm>
            <a:grpFill/>
          </p:grpSpPr>
          <p:sp>
            <p:nvSpPr>
              <p:cNvPr id="92" name="Freeform 91">
                <a:extLst>
                  <a:ext uri="{FF2B5EF4-FFF2-40B4-BE49-F238E27FC236}">
                    <a16:creationId xmlns:a16="http://schemas.microsoft.com/office/drawing/2014/main" id="{6AE24114-5AD3-3952-DFD0-BDE4F50EDF48}"/>
                  </a:ext>
                </a:extLst>
              </p:cNvPr>
              <p:cNvSpPr/>
              <p:nvPr/>
            </p:nvSpPr>
            <p:spPr>
              <a:xfrm>
                <a:off x="8147474" y="3649558"/>
                <a:ext cx="10465" cy="47151"/>
              </a:xfrm>
              <a:custGeom>
                <a:avLst/>
                <a:gdLst>
                  <a:gd name="connsiteX0" fmla="*/ 0 w 10465"/>
                  <a:gd name="connsiteY0" fmla="*/ 0 h 47151"/>
                  <a:gd name="connsiteX1" fmla="*/ 0 w 10465"/>
                  <a:gd name="connsiteY1" fmla="*/ 47152 h 47151"/>
                </a:gdLst>
                <a:ahLst/>
                <a:cxnLst>
                  <a:cxn ang="0">
                    <a:pos x="connsiteX0" y="connsiteY0"/>
                  </a:cxn>
                  <a:cxn ang="0">
                    <a:pos x="connsiteX1" y="connsiteY1"/>
                  </a:cxn>
                </a:cxnLst>
                <a:rect l="l" t="t" r="r" b="b"/>
                <a:pathLst>
                  <a:path w="10465" h="47151">
                    <a:moveTo>
                      <a:pt x="0" y="0"/>
                    </a:moveTo>
                    <a:lnTo>
                      <a:pt x="0" y="47152"/>
                    </a:lnTo>
                  </a:path>
                </a:pathLst>
              </a:custGeom>
              <a:grpFill/>
              <a:ln w="8368" cap="flat">
                <a:solidFill>
                  <a:srgbClr val="C6573B"/>
                </a:solidFill>
                <a:prstDash val="solid"/>
                <a:miter/>
              </a:ln>
            </p:spPr>
            <p:txBody>
              <a:bodyPr rtlCol="0" anchor="ctr"/>
              <a:lstStyle/>
              <a:p>
                <a:endParaRPr lang="en-GB" noProof="0" dirty="0"/>
              </a:p>
            </p:txBody>
          </p:sp>
          <p:sp>
            <p:nvSpPr>
              <p:cNvPr id="93" name="Freeform 92">
                <a:extLst>
                  <a:ext uri="{FF2B5EF4-FFF2-40B4-BE49-F238E27FC236}">
                    <a16:creationId xmlns:a16="http://schemas.microsoft.com/office/drawing/2014/main" id="{23B0E6DD-EA79-B091-37E7-FFC31C810504}"/>
                  </a:ext>
                </a:extLst>
              </p:cNvPr>
              <p:cNvSpPr/>
              <p:nvPr/>
            </p:nvSpPr>
            <p:spPr>
              <a:xfrm>
                <a:off x="8123823" y="3673081"/>
                <a:ext cx="47302" cy="10454"/>
              </a:xfrm>
              <a:custGeom>
                <a:avLst/>
                <a:gdLst>
                  <a:gd name="connsiteX0" fmla="*/ 0 w 47302"/>
                  <a:gd name="connsiteY0" fmla="*/ 0 h 10454"/>
                  <a:gd name="connsiteX1" fmla="*/ 47302 w 47302"/>
                  <a:gd name="connsiteY1" fmla="*/ 0 h 10454"/>
                </a:gdLst>
                <a:ahLst/>
                <a:cxnLst>
                  <a:cxn ang="0">
                    <a:pos x="connsiteX0" y="connsiteY0"/>
                  </a:cxn>
                  <a:cxn ang="0">
                    <a:pos x="connsiteX1" y="connsiteY1"/>
                  </a:cxn>
                </a:cxnLst>
                <a:rect l="l" t="t" r="r" b="b"/>
                <a:pathLst>
                  <a:path w="47302" h="10454">
                    <a:moveTo>
                      <a:pt x="0" y="0"/>
                    </a:moveTo>
                    <a:lnTo>
                      <a:pt x="47302" y="0"/>
                    </a:lnTo>
                  </a:path>
                </a:pathLst>
              </a:custGeom>
              <a:grpFill/>
              <a:ln w="8368" cap="flat">
                <a:solidFill>
                  <a:srgbClr val="C6573B"/>
                </a:solidFill>
                <a:prstDash val="solid"/>
                <a:miter/>
              </a:ln>
            </p:spPr>
            <p:txBody>
              <a:bodyPr rtlCol="0" anchor="ctr"/>
              <a:lstStyle/>
              <a:p>
                <a:endParaRPr lang="en-GB" noProof="0" dirty="0"/>
              </a:p>
            </p:txBody>
          </p:sp>
        </p:grpSp>
        <p:sp>
          <p:nvSpPr>
            <p:cNvPr id="94" name="Freeform 93">
              <a:extLst>
                <a:ext uri="{FF2B5EF4-FFF2-40B4-BE49-F238E27FC236}">
                  <a16:creationId xmlns:a16="http://schemas.microsoft.com/office/drawing/2014/main" id="{7A26F574-48A1-992B-3265-C5E0A6799F42}"/>
                </a:ext>
              </a:extLst>
            </p:cNvPr>
            <p:cNvSpPr/>
            <p:nvPr/>
          </p:nvSpPr>
          <p:spPr>
            <a:xfrm>
              <a:off x="8054125" y="3431049"/>
              <a:ext cx="2856344" cy="1554549"/>
            </a:xfrm>
            <a:custGeom>
              <a:avLst/>
              <a:gdLst>
                <a:gd name="connsiteX0" fmla="*/ 2856345 w 2856344"/>
                <a:gd name="connsiteY0" fmla="*/ 1554549 h 1554549"/>
                <a:gd name="connsiteX1" fmla="*/ 2254497 w 2856344"/>
                <a:gd name="connsiteY1" fmla="*/ 1554549 h 1554549"/>
                <a:gd name="connsiteX2" fmla="*/ 2254497 w 2856344"/>
                <a:gd name="connsiteY2" fmla="*/ 1484710 h 1554549"/>
                <a:gd name="connsiteX3" fmla="*/ 1968590 w 2856344"/>
                <a:gd name="connsiteY3" fmla="*/ 1484710 h 1554549"/>
                <a:gd name="connsiteX4" fmla="*/ 1968590 w 2856344"/>
                <a:gd name="connsiteY4" fmla="*/ 1422817 h 1554549"/>
                <a:gd name="connsiteX5" fmla="*/ 1865404 w 2856344"/>
                <a:gd name="connsiteY5" fmla="*/ 1422817 h 1554549"/>
                <a:gd name="connsiteX6" fmla="*/ 1865404 w 2856344"/>
                <a:gd name="connsiteY6" fmla="*/ 1360923 h 1554549"/>
                <a:gd name="connsiteX7" fmla="*/ 1379510 w 2856344"/>
                <a:gd name="connsiteY7" fmla="*/ 1360923 h 1554549"/>
                <a:gd name="connsiteX8" fmla="*/ 1379510 w 2856344"/>
                <a:gd name="connsiteY8" fmla="*/ 1310217 h 1554549"/>
                <a:gd name="connsiteX9" fmla="*/ 1255603 w 2856344"/>
                <a:gd name="connsiteY9" fmla="*/ 1310217 h 1554549"/>
                <a:gd name="connsiteX10" fmla="*/ 1255603 w 2856344"/>
                <a:gd name="connsiteY10" fmla="*/ 1256374 h 1554549"/>
                <a:gd name="connsiteX11" fmla="*/ 1245870 w 2856344"/>
                <a:gd name="connsiteY11" fmla="*/ 1256374 h 1554549"/>
                <a:gd name="connsiteX12" fmla="*/ 1245870 w 2856344"/>
                <a:gd name="connsiteY12" fmla="*/ 1209013 h 1554549"/>
                <a:gd name="connsiteX13" fmla="*/ 1156917 w 2856344"/>
                <a:gd name="connsiteY13" fmla="*/ 1209013 h 1554549"/>
                <a:gd name="connsiteX14" fmla="*/ 1156917 w 2856344"/>
                <a:gd name="connsiteY14" fmla="*/ 1159247 h 1554549"/>
                <a:gd name="connsiteX15" fmla="*/ 962371 w 2856344"/>
                <a:gd name="connsiteY15" fmla="*/ 1159247 h 1554549"/>
                <a:gd name="connsiteX16" fmla="*/ 962371 w 2856344"/>
                <a:gd name="connsiteY16" fmla="*/ 1105508 h 1554549"/>
                <a:gd name="connsiteX17" fmla="*/ 951592 w 2856344"/>
                <a:gd name="connsiteY17" fmla="*/ 1105508 h 1554549"/>
                <a:gd name="connsiteX18" fmla="*/ 951592 w 2856344"/>
                <a:gd name="connsiteY18" fmla="*/ 1007859 h 1554549"/>
                <a:gd name="connsiteX19" fmla="*/ 822138 w 2856344"/>
                <a:gd name="connsiteY19" fmla="*/ 1007859 h 1554549"/>
                <a:gd name="connsiteX20" fmla="*/ 822138 w 2856344"/>
                <a:gd name="connsiteY20" fmla="*/ 955584 h 1554549"/>
                <a:gd name="connsiteX21" fmla="*/ 805917 w 2856344"/>
                <a:gd name="connsiteY21" fmla="*/ 955584 h 1554549"/>
                <a:gd name="connsiteX22" fmla="*/ 805917 w 2856344"/>
                <a:gd name="connsiteY22" fmla="*/ 905818 h 1554549"/>
                <a:gd name="connsiteX23" fmla="*/ 673952 w 2856344"/>
                <a:gd name="connsiteY23" fmla="*/ 905818 h 1554549"/>
                <a:gd name="connsiteX24" fmla="*/ 673952 w 2856344"/>
                <a:gd name="connsiteY24" fmla="*/ 803255 h 1554549"/>
                <a:gd name="connsiteX25" fmla="*/ 667150 w 2856344"/>
                <a:gd name="connsiteY25" fmla="*/ 803255 h 1554549"/>
                <a:gd name="connsiteX26" fmla="*/ 667150 w 2856344"/>
                <a:gd name="connsiteY26" fmla="*/ 750980 h 1554549"/>
                <a:gd name="connsiteX27" fmla="*/ 639313 w 2856344"/>
                <a:gd name="connsiteY27" fmla="*/ 750980 h 1554549"/>
                <a:gd name="connsiteX28" fmla="*/ 639313 w 2856344"/>
                <a:gd name="connsiteY28" fmla="*/ 701737 h 1554549"/>
                <a:gd name="connsiteX29" fmla="*/ 538639 w 2856344"/>
                <a:gd name="connsiteY29" fmla="*/ 701737 h 1554549"/>
                <a:gd name="connsiteX30" fmla="*/ 538639 w 2856344"/>
                <a:gd name="connsiteY30" fmla="*/ 648940 h 1554549"/>
                <a:gd name="connsiteX31" fmla="*/ 395895 w 2856344"/>
                <a:gd name="connsiteY31" fmla="*/ 648940 h 1554549"/>
                <a:gd name="connsiteX32" fmla="*/ 395895 w 2856344"/>
                <a:gd name="connsiteY32" fmla="*/ 546377 h 1554549"/>
                <a:gd name="connsiteX33" fmla="*/ 387104 w 2856344"/>
                <a:gd name="connsiteY33" fmla="*/ 546377 h 1554549"/>
                <a:gd name="connsiteX34" fmla="*/ 387104 w 2856344"/>
                <a:gd name="connsiteY34" fmla="*/ 497134 h 1554549"/>
                <a:gd name="connsiteX35" fmla="*/ 382185 w 2856344"/>
                <a:gd name="connsiteY35" fmla="*/ 497134 h 1554549"/>
                <a:gd name="connsiteX36" fmla="*/ 382185 w 2856344"/>
                <a:gd name="connsiteY36" fmla="*/ 444859 h 1554549"/>
                <a:gd name="connsiteX37" fmla="*/ 314790 w 2856344"/>
                <a:gd name="connsiteY37" fmla="*/ 444859 h 1554549"/>
                <a:gd name="connsiteX38" fmla="*/ 314790 w 2856344"/>
                <a:gd name="connsiteY38" fmla="*/ 392061 h 1554549"/>
                <a:gd name="connsiteX39" fmla="*/ 243418 w 2856344"/>
                <a:gd name="connsiteY39" fmla="*/ 392061 h 1554549"/>
                <a:gd name="connsiteX40" fmla="*/ 243418 w 2856344"/>
                <a:gd name="connsiteY40" fmla="*/ 293994 h 1554549"/>
                <a:gd name="connsiteX41" fmla="*/ 165244 w 2856344"/>
                <a:gd name="connsiteY41" fmla="*/ 293994 h 1554549"/>
                <a:gd name="connsiteX42" fmla="*/ 165244 w 2856344"/>
                <a:gd name="connsiteY42" fmla="*/ 243183 h 1554549"/>
                <a:gd name="connsiteX43" fmla="*/ 86546 w 2856344"/>
                <a:gd name="connsiteY43" fmla="*/ 243183 h 1554549"/>
                <a:gd name="connsiteX44" fmla="*/ 86546 w 2856344"/>
                <a:gd name="connsiteY44" fmla="*/ 195822 h 1554549"/>
                <a:gd name="connsiteX45" fmla="*/ 81105 w 2856344"/>
                <a:gd name="connsiteY45" fmla="*/ 195822 h 1554549"/>
                <a:gd name="connsiteX46" fmla="*/ 81105 w 2856344"/>
                <a:gd name="connsiteY46" fmla="*/ 143547 h 1554549"/>
                <a:gd name="connsiteX47" fmla="*/ 67918 w 2856344"/>
                <a:gd name="connsiteY47" fmla="*/ 143547 h 1554549"/>
                <a:gd name="connsiteX48" fmla="*/ 67918 w 2856344"/>
                <a:gd name="connsiteY48" fmla="*/ 47361 h 1554549"/>
                <a:gd name="connsiteX49" fmla="*/ 0 w 2856344"/>
                <a:gd name="connsiteY49" fmla="*/ 47361 h 1554549"/>
                <a:gd name="connsiteX50" fmla="*/ 0 w 2856344"/>
                <a:gd name="connsiteY50" fmla="*/ 0 h 155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56344" h="1554549">
                  <a:moveTo>
                    <a:pt x="2856345" y="1554549"/>
                  </a:moveTo>
                  <a:lnTo>
                    <a:pt x="2254497" y="1554549"/>
                  </a:lnTo>
                  <a:lnTo>
                    <a:pt x="2254497" y="1484710"/>
                  </a:lnTo>
                  <a:lnTo>
                    <a:pt x="1968590" y="1484710"/>
                  </a:lnTo>
                  <a:lnTo>
                    <a:pt x="1968590" y="1422817"/>
                  </a:lnTo>
                  <a:lnTo>
                    <a:pt x="1865404" y="1422817"/>
                  </a:lnTo>
                  <a:lnTo>
                    <a:pt x="1865404" y="1360923"/>
                  </a:lnTo>
                  <a:lnTo>
                    <a:pt x="1379510" y="1360923"/>
                  </a:lnTo>
                  <a:lnTo>
                    <a:pt x="1379510" y="1310217"/>
                  </a:lnTo>
                  <a:lnTo>
                    <a:pt x="1255603" y="1310217"/>
                  </a:lnTo>
                  <a:lnTo>
                    <a:pt x="1255603" y="1256374"/>
                  </a:lnTo>
                  <a:lnTo>
                    <a:pt x="1245870" y="1256374"/>
                  </a:lnTo>
                  <a:lnTo>
                    <a:pt x="1245870" y="1209013"/>
                  </a:lnTo>
                  <a:lnTo>
                    <a:pt x="1156917" y="1209013"/>
                  </a:lnTo>
                  <a:lnTo>
                    <a:pt x="1156917" y="1159247"/>
                  </a:lnTo>
                  <a:lnTo>
                    <a:pt x="962371" y="1159247"/>
                  </a:lnTo>
                  <a:lnTo>
                    <a:pt x="962371" y="1105508"/>
                  </a:lnTo>
                  <a:lnTo>
                    <a:pt x="951592" y="1105508"/>
                  </a:lnTo>
                  <a:lnTo>
                    <a:pt x="951592" y="1007859"/>
                  </a:lnTo>
                  <a:lnTo>
                    <a:pt x="822138" y="1007859"/>
                  </a:lnTo>
                  <a:lnTo>
                    <a:pt x="822138" y="955584"/>
                  </a:lnTo>
                  <a:lnTo>
                    <a:pt x="805917" y="955584"/>
                  </a:lnTo>
                  <a:lnTo>
                    <a:pt x="805917" y="905818"/>
                  </a:lnTo>
                  <a:lnTo>
                    <a:pt x="673952" y="905818"/>
                  </a:lnTo>
                  <a:lnTo>
                    <a:pt x="673952" y="803255"/>
                  </a:lnTo>
                  <a:lnTo>
                    <a:pt x="667150" y="803255"/>
                  </a:lnTo>
                  <a:lnTo>
                    <a:pt x="667150" y="750980"/>
                  </a:lnTo>
                  <a:lnTo>
                    <a:pt x="639313" y="750980"/>
                  </a:lnTo>
                  <a:lnTo>
                    <a:pt x="639313" y="701737"/>
                  </a:lnTo>
                  <a:lnTo>
                    <a:pt x="538639" y="701737"/>
                  </a:lnTo>
                  <a:lnTo>
                    <a:pt x="538639" y="648940"/>
                  </a:lnTo>
                  <a:lnTo>
                    <a:pt x="395895" y="648940"/>
                  </a:lnTo>
                  <a:lnTo>
                    <a:pt x="395895" y="546377"/>
                  </a:lnTo>
                  <a:lnTo>
                    <a:pt x="387104" y="546377"/>
                  </a:lnTo>
                  <a:lnTo>
                    <a:pt x="387104" y="497134"/>
                  </a:lnTo>
                  <a:lnTo>
                    <a:pt x="382185" y="497134"/>
                  </a:lnTo>
                  <a:lnTo>
                    <a:pt x="382185" y="444859"/>
                  </a:lnTo>
                  <a:lnTo>
                    <a:pt x="314790" y="444859"/>
                  </a:lnTo>
                  <a:lnTo>
                    <a:pt x="314790" y="392061"/>
                  </a:lnTo>
                  <a:lnTo>
                    <a:pt x="243418" y="392061"/>
                  </a:lnTo>
                  <a:lnTo>
                    <a:pt x="243418" y="293994"/>
                  </a:lnTo>
                  <a:lnTo>
                    <a:pt x="165244" y="293994"/>
                  </a:lnTo>
                  <a:lnTo>
                    <a:pt x="165244" y="243183"/>
                  </a:lnTo>
                  <a:lnTo>
                    <a:pt x="86546" y="243183"/>
                  </a:lnTo>
                  <a:lnTo>
                    <a:pt x="86546" y="195822"/>
                  </a:lnTo>
                  <a:lnTo>
                    <a:pt x="81105" y="195822"/>
                  </a:lnTo>
                  <a:lnTo>
                    <a:pt x="81105" y="143547"/>
                  </a:lnTo>
                  <a:lnTo>
                    <a:pt x="67918" y="143547"/>
                  </a:lnTo>
                  <a:lnTo>
                    <a:pt x="67918" y="47361"/>
                  </a:lnTo>
                  <a:lnTo>
                    <a:pt x="0" y="47361"/>
                  </a:lnTo>
                  <a:lnTo>
                    <a:pt x="0" y="0"/>
                  </a:lnTo>
                </a:path>
              </a:pathLst>
            </a:custGeom>
            <a:grpFill/>
            <a:ln w="10461" cap="flat">
              <a:solidFill>
                <a:srgbClr val="C6573B"/>
              </a:solidFill>
              <a:prstDash val="solid"/>
              <a:miter/>
            </a:ln>
          </p:spPr>
          <p:txBody>
            <a:bodyPr rtlCol="0" anchor="ctr"/>
            <a:lstStyle/>
            <a:p>
              <a:endParaRPr lang="en-GB" noProof="0" dirty="0"/>
            </a:p>
          </p:txBody>
        </p:sp>
      </p:grpSp>
      <p:grpSp>
        <p:nvGrpSpPr>
          <p:cNvPr id="95" name="Graphic 41">
            <a:extLst>
              <a:ext uri="{FF2B5EF4-FFF2-40B4-BE49-F238E27FC236}">
                <a16:creationId xmlns:a16="http://schemas.microsoft.com/office/drawing/2014/main" id="{0C30D3E0-330C-443B-45A9-2F939AE1490D}"/>
              </a:ext>
            </a:extLst>
          </p:cNvPr>
          <p:cNvGrpSpPr/>
          <p:nvPr/>
        </p:nvGrpSpPr>
        <p:grpSpPr>
          <a:xfrm>
            <a:off x="7748138" y="3324121"/>
            <a:ext cx="894556" cy="1732178"/>
            <a:chOff x="7983695" y="3411603"/>
            <a:chExt cx="894556" cy="1732178"/>
          </a:xfrm>
          <a:noFill/>
        </p:grpSpPr>
        <p:grpSp>
          <p:nvGrpSpPr>
            <p:cNvPr id="96" name="Graphic 41">
              <a:extLst>
                <a:ext uri="{FF2B5EF4-FFF2-40B4-BE49-F238E27FC236}">
                  <a16:creationId xmlns:a16="http://schemas.microsoft.com/office/drawing/2014/main" id="{9AAFA53F-01BF-2E03-E115-46006715870E}"/>
                </a:ext>
              </a:extLst>
            </p:cNvPr>
            <p:cNvGrpSpPr/>
            <p:nvPr/>
          </p:nvGrpSpPr>
          <p:grpSpPr>
            <a:xfrm>
              <a:off x="8725043" y="5021877"/>
              <a:ext cx="47197" cy="47256"/>
              <a:chOff x="8725043" y="5021877"/>
              <a:chExt cx="47197" cy="47256"/>
            </a:xfrm>
          </p:grpSpPr>
          <p:sp>
            <p:nvSpPr>
              <p:cNvPr id="97" name="Freeform 96">
                <a:extLst>
                  <a:ext uri="{FF2B5EF4-FFF2-40B4-BE49-F238E27FC236}">
                    <a16:creationId xmlns:a16="http://schemas.microsoft.com/office/drawing/2014/main" id="{47D67FBF-F5F4-08BB-302D-15F3FEA54403}"/>
                  </a:ext>
                </a:extLst>
              </p:cNvPr>
              <p:cNvSpPr/>
              <p:nvPr/>
            </p:nvSpPr>
            <p:spPr>
              <a:xfrm>
                <a:off x="8748589" y="5021877"/>
                <a:ext cx="10465" cy="47256"/>
              </a:xfrm>
              <a:custGeom>
                <a:avLst/>
                <a:gdLst>
                  <a:gd name="connsiteX0" fmla="*/ 0 w 10465"/>
                  <a:gd name="connsiteY0" fmla="*/ 0 h 47256"/>
                  <a:gd name="connsiteX1" fmla="*/ 0 w 10465"/>
                  <a:gd name="connsiteY1" fmla="*/ 47257 h 47256"/>
                </a:gdLst>
                <a:ahLst/>
                <a:cxnLst>
                  <a:cxn ang="0">
                    <a:pos x="connsiteX0" y="connsiteY0"/>
                  </a:cxn>
                  <a:cxn ang="0">
                    <a:pos x="connsiteX1" y="connsiteY1"/>
                  </a:cxn>
                </a:cxnLst>
                <a:rect l="l" t="t" r="r" b="b"/>
                <a:pathLst>
                  <a:path w="10465" h="47256">
                    <a:moveTo>
                      <a:pt x="0" y="0"/>
                    </a:moveTo>
                    <a:lnTo>
                      <a:pt x="0" y="47257"/>
                    </a:lnTo>
                  </a:path>
                </a:pathLst>
              </a:custGeom>
              <a:ln w="8368" cap="flat">
                <a:solidFill>
                  <a:srgbClr val="8B878B"/>
                </a:solidFill>
                <a:prstDash val="solid"/>
                <a:miter/>
              </a:ln>
            </p:spPr>
            <p:txBody>
              <a:bodyPr rtlCol="0" anchor="ctr"/>
              <a:lstStyle/>
              <a:p>
                <a:endParaRPr lang="en-GB" noProof="0" dirty="0"/>
              </a:p>
            </p:txBody>
          </p:sp>
          <p:sp>
            <p:nvSpPr>
              <p:cNvPr id="98" name="Freeform 97">
                <a:extLst>
                  <a:ext uri="{FF2B5EF4-FFF2-40B4-BE49-F238E27FC236}">
                    <a16:creationId xmlns:a16="http://schemas.microsoft.com/office/drawing/2014/main" id="{0A396736-72D5-E7B0-DA90-680055438EF2}"/>
                  </a:ext>
                </a:extLst>
              </p:cNvPr>
              <p:cNvSpPr/>
              <p:nvPr/>
            </p:nvSpPr>
            <p:spPr>
              <a:xfrm>
                <a:off x="8725043" y="5045505"/>
                <a:ext cx="47197" cy="10454"/>
              </a:xfrm>
              <a:custGeom>
                <a:avLst/>
                <a:gdLst>
                  <a:gd name="connsiteX0" fmla="*/ 0 w 47197"/>
                  <a:gd name="connsiteY0" fmla="*/ 0 h 10454"/>
                  <a:gd name="connsiteX1" fmla="*/ 47198 w 47197"/>
                  <a:gd name="connsiteY1" fmla="*/ 0 h 10454"/>
                </a:gdLst>
                <a:ahLst/>
                <a:cxnLst>
                  <a:cxn ang="0">
                    <a:pos x="connsiteX0" y="connsiteY0"/>
                  </a:cxn>
                  <a:cxn ang="0">
                    <a:pos x="connsiteX1" y="connsiteY1"/>
                  </a:cxn>
                </a:cxnLst>
                <a:rect l="l" t="t" r="r" b="b"/>
                <a:pathLst>
                  <a:path w="47197" h="10454">
                    <a:moveTo>
                      <a:pt x="0" y="0"/>
                    </a:moveTo>
                    <a:lnTo>
                      <a:pt x="47198" y="0"/>
                    </a:lnTo>
                  </a:path>
                </a:pathLst>
              </a:custGeom>
              <a:ln w="8368" cap="flat">
                <a:solidFill>
                  <a:srgbClr val="8B878B"/>
                </a:solidFill>
                <a:prstDash val="solid"/>
                <a:miter/>
              </a:ln>
            </p:spPr>
            <p:txBody>
              <a:bodyPr rtlCol="0" anchor="ctr"/>
              <a:lstStyle/>
              <a:p>
                <a:endParaRPr lang="en-GB" noProof="0" dirty="0"/>
              </a:p>
            </p:txBody>
          </p:sp>
        </p:grpSp>
        <p:grpSp>
          <p:nvGrpSpPr>
            <p:cNvPr id="99" name="Graphic 41">
              <a:extLst>
                <a:ext uri="{FF2B5EF4-FFF2-40B4-BE49-F238E27FC236}">
                  <a16:creationId xmlns:a16="http://schemas.microsoft.com/office/drawing/2014/main" id="{5E1E0AF8-0D1F-F53C-3061-9B65F7D0F788}"/>
                </a:ext>
              </a:extLst>
            </p:cNvPr>
            <p:cNvGrpSpPr/>
            <p:nvPr/>
          </p:nvGrpSpPr>
          <p:grpSpPr>
            <a:xfrm>
              <a:off x="7983695" y="3411603"/>
              <a:ext cx="47302" cy="47256"/>
              <a:chOff x="7983695" y="3411603"/>
              <a:chExt cx="47302" cy="47256"/>
            </a:xfrm>
          </p:grpSpPr>
          <p:sp>
            <p:nvSpPr>
              <p:cNvPr id="100" name="Freeform 99">
                <a:extLst>
                  <a:ext uri="{FF2B5EF4-FFF2-40B4-BE49-F238E27FC236}">
                    <a16:creationId xmlns:a16="http://schemas.microsoft.com/office/drawing/2014/main" id="{896A7216-634D-68AC-671B-ED926A233395}"/>
                  </a:ext>
                </a:extLst>
              </p:cNvPr>
              <p:cNvSpPr/>
              <p:nvPr/>
            </p:nvSpPr>
            <p:spPr>
              <a:xfrm>
                <a:off x="8007346" y="3411603"/>
                <a:ext cx="10465" cy="47256"/>
              </a:xfrm>
              <a:custGeom>
                <a:avLst/>
                <a:gdLst>
                  <a:gd name="connsiteX0" fmla="*/ 0 w 10465"/>
                  <a:gd name="connsiteY0" fmla="*/ 0 h 47256"/>
                  <a:gd name="connsiteX1" fmla="*/ 0 w 10465"/>
                  <a:gd name="connsiteY1" fmla="*/ 47256 h 47256"/>
                </a:gdLst>
                <a:ahLst/>
                <a:cxnLst>
                  <a:cxn ang="0">
                    <a:pos x="connsiteX0" y="connsiteY0"/>
                  </a:cxn>
                  <a:cxn ang="0">
                    <a:pos x="connsiteX1" y="connsiteY1"/>
                  </a:cxn>
                </a:cxnLst>
                <a:rect l="l" t="t" r="r" b="b"/>
                <a:pathLst>
                  <a:path w="10465" h="47256">
                    <a:moveTo>
                      <a:pt x="0" y="0"/>
                    </a:moveTo>
                    <a:lnTo>
                      <a:pt x="0" y="47256"/>
                    </a:lnTo>
                  </a:path>
                </a:pathLst>
              </a:custGeom>
              <a:ln w="8368" cap="flat">
                <a:solidFill>
                  <a:srgbClr val="8B878B"/>
                </a:solidFill>
                <a:prstDash val="solid"/>
                <a:miter/>
              </a:ln>
            </p:spPr>
            <p:txBody>
              <a:bodyPr rtlCol="0" anchor="ctr"/>
              <a:lstStyle/>
              <a:p>
                <a:endParaRPr lang="en-GB" noProof="0" dirty="0"/>
              </a:p>
            </p:txBody>
          </p:sp>
          <p:sp>
            <p:nvSpPr>
              <p:cNvPr id="101" name="Freeform 100">
                <a:extLst>
                  <a:ext uri="{FF2B5EF4-FFF2-40B4-BE49-F238E27FC236}">
                    <a16:creationId xmlns:a16="http://schemas.microsoft.com/office/drawing/2014/main" id="{2654DA11-B31D-700A-E968-5D46278DA5A4}"/>
                  </a:ext>
                </a:extLst>
              </p:cNvPr>
              <p:cNvSpPr/>
              <p:nvPr/>
            </p:nvSpPr>
            <p:spPr>
              <a:xfrm>
                <a:off x="7983695" y="3435231"/>
                <a:ext cx="47302" cy="10454"/>
              </a:xfrm>
              <a:custGeom>
                <a:avLst/>
                <a:gdLst>
                  <a:gd name="connsiteX0" fmla="*/ 0 w 47302"/>
                  <a:gd name="connsiteY0" fmla="*/ 0 h 10454"/>
                  <a:gd name="connsiteX1" fmla="*/ 47302 w 47302"/>
                  <a:gd name="connsiteY1" fmla="*/ 0 h 10454"/>
                </a:gdLst>
                <a:ahLst/>
                <a:cxnLst>
                  <a:cxn ang="0">
                    <a:pos x="connsiteX0" y="connsiteY0"/>
                  </a:cxn>
                  <a:cxn ang="0">
                    <a:pos x="connsiteX1" y="connsiteY1"/>
                  </a:cxn>
                </a:cxnLst>
                <a:rect l="l" t="t" r="r" b="b"/>
                <a:pathLst>
                  <a:path w="47302" h="10454">
                    <a:moveTo>
                      <a:pt x="0" y="0"/>
                    </a:moveTo>
                    <a:lnTo>
                      <a:pt x="47302" y="0"/>
                    </a:lnTo>
                  </a:path>
                </a:pathLst>
              </a:custGeom>
              <a:ln w="8368" cap="flat">
                <a:solidFill>
                  <a:srgbClr val="8B878B"/>
                </a:solidFill>
                <a:prstDash val="solid"/>
                <a:miter/>
              </a:ln>
            </p:spPr>
            <p:txBody>
              <a:bodyPr rtlCol="0" anchor="ctr"/>
              <a:lstStyle/>
              <a:p>
                <a:endParaRPr lang="en-GB" noProof="0" dirty="0"/>
              </a:p>
            </p:txBody>
          </p:sp>
        </p:grpSp>
        <p:sp>
          <p:nvSpPr>
            <p:cNvPr id="102" name="Freeform 101">
              <a:extLst>
                <a:ext uri="{FF2B5EF4-FFF2-40B4-BE49-F238E27FC236}">
                  <a16:creationId xmlns:a16="http://schemas.microsoft.com/office/drawing/2014/main" id="{BB3E24C1-EBEC-FACB-432B-985C81E35D2F}"/>
                </a:ext>
              </a:extLst>
            </p:cNvPr>
            <p:cNvSpPr/>
            <p:nvPr/>
          </p:nvSpPr>
          <p:spPr>
            <a:xfrm>
              <a:off x="8014358" y="3433035"/>
              <a:ext cx="863894" cy="1710746"/>
            </a:xfrm>
            <a:custGeom>
              <a:avLst/>
              <a:gdLst>
                <a:gd name="connsiteX0" fmla="*/ 863894 w 863894"/>
                <a:gd name="connsiteY0" fmla="*/ 1710746 h 1710746"/>
                <a:gd name="connsiteX1" fmla="*/ 863894 w 863894"/>
                <a:gd name="connsiteY1" fmla="*/ 1612156 h 1710746"/>
                <a:gd name="connsiteX2" fmla="*/ 726383 w 863894"/>
                <a:gd name="connsiteY2" fmla="*/ 1612156 h 1710746"/>
                <a:gd name="connsiteX3" fmla="*/ 726383 w 863894"/>
                <a:gd name="connsiteY3" fmla="*/ 1559881 h 1710746"/>
                <a:gd name="connsiteX4" fmla="*/ 717592 w 863894"/>
                <a:gd name="connsiteY4" fmla="*/ 1559881 h 1710746"/>
                <a:gd name="connsiteX5" fmla="*/ 717592 w 863894"/>
                <a:gd name="connsiteY5" fmla="*/ 1509698 h 1710746"/>
                <a:gd name="connsiteX6" fmla="*/ 707755 w 863894"/>
                <a:gd name="connsiteY6" fmla="*/ 1509698 h 1710746"/>
                <a:gd name="connsiteX7" fmla="*/ 707755 w 863894"/>
                <a:gd name="connsiteY7" fmla="*/ 1404939 h 1710746"/>
                <a:gd name="connsiteX8" fmla="*/ 552976 w 863894"/>
                <a:gd name="connsiteY8" fmla="*/ 1404939 h 1710746"/>
                <a:gd name="connsiteX9" fmla="*/ 552976 w 863894"/>
                <a:gd name="connsiteY9" fmla="*/ 1351932 h 1710746"/>
                <a:gd name="connsiteX10" fmla="*/ 544185 w 863894"/>
                <a:gd name="connsiteY10" fmla="*/ 1351932 h 1710746"/>
                <a:gd name="connsiteX11" fmla="*/ 544185 w 863894"/>
                <a:gd name="connsiteY11" fmla="*/ 1249578 h 1710746"/>
                <a:gd name="connsiteX12" fmla="*/ 516767 w 863894"/>
                <a:gd name="connsiteY12" fmla="*/ 1249578 h 1710746"/>
                <a:gd name="connsiteX13" fmla="*/ 516767 w 863894"/>
                <a:gd name="connsiteY13" fmla="*/ 1196257 h 1710746"/>
                <a:gd name="connsiteX14" fmla="*/ 476685 w 863894"/>
                <a:gd name="connsiteY14" fmla="*/ 1196257 h 1710746"/>
                <a:gd name="connsiteX15" fmla="*/ 476685 w 863894"/>
                <a:gd name="connsiteY15" fmla="*/ 1144087 h 1710746"/>
                <a:gd name="connsiteX16" fmla="*/ 472918 w 863894"/>
                <a:gd name="connsiteY16" fmla="*/ 1144087 h 1710746"/>
                <a:gd name="connsiteX17" fmla="*/ 472918 w 863894"/>
                <a:gd name="connsiteY17" fmla="*/ 1093381 h 1710746"/>
                <a:gd name="connsiteX18" fmla="*/ 432104 w 863894"/>
                <a:gd name="connsiteY18" fmla="*/ 1093381 h 1710746"/>
                <a:gd name="connsiteX19" fmla="*/ 432104 w 863894"/>
                <a:gd name="connsiteY19" fmla="*/ 1038910 h 1710746"/>
                <a:gd name="connsiteX20" fmla="*/ 424046 w 863894"/>
                <a:gd name="connsiteY20" fmla="*/ 1038910 h 1710746"/>
                <a:gd name="connsiteX21" fmla="*/ 424046 w 863894"/>
                <a:gd name="connsiteY21" fmla="*/ 988308 h 1710746"/>
                <a:gd name="connsiteX22" fmla="*/ 377581 w 863894"/>
                <a:gd name="connsiteY22" fmla="*/ 988308 h 1710746"/>
                <a:gd name="connsiteX23" fmla="*/ 377581 w 863894"/>
                <a:gd name="connsiteY23" fmla="*/ 934988 h 1710746"/>
                <a:gd name="connsiteX24" fmla="*/ 316569 w 863894"/>
                <a:gd name="connsiteY24" fmla="*/ 934988 h 1710746"/>
                <a:gd name="connsiteX25" fmla="*/ 316569 w 863894"/>
                <a:gd name="connsiteY25" fmla="*/ 885013 h 1710746"/>
                <a:gd name="connsiteX26" fmla="*/ 306627 w 863894"/>
                <a:gd name="connsiteY26" fmla="*/ 885013 h 1710746"/>
                <a:gd name="connsiteX27" fmla="*/ 306627 w 863894"/>
                <a:gd name="connsiteY27" fmla="*/ 833679 h 1710746"/>
                <a:gd name="connsiteX28" fmla="*/ 294802 w 863894"/>
                <a:gd name="connsiteY28" fmla="*/ 833679 h 1710746"/>
                <a:gd name="connsiteX29" fmla="*/ 294802 w 863894"/>
                <a:gd name="connsiteY29" fmla="*/ 781823 h 1710746"/>
                <a:gd name="connsiteX30" fmla="*/ 289465 w 863894"/>
                <a:gd name="connsiteY30" fmla="*/ 781823 h 1710746"/>
                <a:gd name="connsiteX31" fmla="*/ 289465 w 863894"/>
                <a:gd name="connsiteY31" fmla="*/ 729652 h 1710746"/>
                <a:gd name="connsiteX32" fmla="*/ 285279 w 863894"/>
                <a:gd name="connsiteY32" fmla="*/ 729652 h 1710746"/>
                <a:gd name="connsiteX33" fmla="*/ 285279 w 863894"/>
                <a:gd name="connsiteY33" fmla="*/ 677168 h 1710746"/>
                <a:gd name="connsiteX34" fmla="*/ 281930 w 863894"/>
                <a:gd name="connsiteY34" fmla="*/ 677168 h 1710746"/>
                <a:gd name="connsiteX35" fmla="*/ 281930 w 863894"/>
                <a:gd name="connsiteY35" fmla="*/ 624893 h 1710746"/>
                <a:gd name="connsiteX36" fmla="*/ 275755 w 863894"/>
                <a:gd name="connsiteY36" fmla="*/ 624893 h 1710746"/>
                <a:gd name="connsiteX37" fmla="*/ 275755 w 863894"/>
                <a:gd name="connsiteY37" fmla="*/ 572410 h 1710746"/>
                <a:gd name="connsiteX38" fmla="*/ 270837 w 863894"/>
                <a:gd name="connsiteY38" fmla="*/ 572410 h 1710746"/>
                <a:gd name="connsiteX39" fmla="*/ 270837 w 863894"/>
                <a:gd name="connsiteY39" fmla="*/ 519821 h 1710746"/>
                <a:gd name="connsiteX40" fmla="*/ 260162 w 863894"/>
                <a:gd name="connsiteY40" fmla="*/ 519821 h 1710746"/>
                <a:gd name="connsiteX41" fmla="*/ 260162 w 863894"/>
                <a:gd name="connsiteY41" fmla="*/ 468069 h 1710746"/>
                <a:gd name="connsiteX42" fmla="*/ 230023 w 863894"/>
                <a:gd name="connsiteY42" fmla="*/ 468069 h 1710746"/>
                <a:gd name="connsiteX43" fmla="*/ 230023 w 863894"/>
                <a:gd name="connsiteY43" fmla="*/ 416212 h 1710746"/>
                <a:gd name="connsiteX44" fmla="*/ 202604 w 863894"/>
                <a:gd name="connsiteY44" fmla="*/ 416212 h 1710746"/>
                <a:gd name="connsiteX45" fmla="*/ 202604 w 863894"/>
                <a:gd name="connsiteY45" fmla="*/ 363728 h 1710746"/>
                <a:gd name="connsiteX46" fmla="*/ 174767 w 863894"/>
                <a:gd name="connsiteY46" fmla="*/ 363728 h 1710746"/>
                <a:gd name="connsiteX47" fmla="*/ 174767 w 863894"/>
                <a:gd name="connsiteY47" fmla="*/ 311872 h 1710746"/>
                <a:gd name="connsiteX48" fmla="*/ 140860 w 863894"/>
                <a:gd name="connsiteY48" fmla="*/ 311872 h 1710746"/>
                <a:gd name="connsiteX49" fmla="*/ 140860 w 863894"/>
                <a:gd name="connsiteY49" fmla="*/ 255101 h 1710746"/>
                <a:gd name="connsiteX50" fmla="*/ 136674 w 863894"/>
                <a:gd name="connsiteY50" fmla="*/ 255101 h 1710746"/>
                <a:gd name="connsiteX51" fmla="*/ 136674 w 863894"/>
                <a:gd name="connsiteY51" fmla="*/ 208263 h 1710746"/>
                <a:gd name="connsiteX52" fmla="*/ 122128 w 863894"/>
                <a:gd name="connsiteY52" fmla="*/ 208263 h 1710746"/>
                <a:gd name="connsiteX53" fmla="*/ 122128 w 863894"/>
                <a:gd name="connsiteY53" fmla="*/ 156929 h 1710746"/>
                <a:gd name="connsiteX54" fmla="*/ 113337 w 863894"/>
                <a:gd name="connsiteY54" fmla="*/ 156929 h 1710746"/>
                <a:gd name="connsiteX55" fmla="*/ 113337 w 863894"/>
                <a:gd name="connsiteY55" fmla="*/ 99740 h 1710746"/>
                <a:gd name="connsiteX56" fmla="*/ 105384 w 863894"/>
                <a:gd name="connsiteY56" fmla="*/ 99740 h 1710746"/>
                <a:gd name="connsiteX57" fmla="*/ 105384 w 863894"/>
                <a:gd name="connsiteY57" fmla="*/ 46106 h 1710746"/>
                <a:gd name="connsiteX58" fmla="*/ 98163 w 863894"/>
                <a:gd name="connsiteY58" fmla="*/ 46106 h 1710746"/>
                <a:gd name="connsiteX59" fmla="*/ 98163 w 863894"/>
                <a:gd name="connsiteY59" fmla="*/ 0 h 1710746"/>
                <a:gd name="connsiteX60" fmla="*/ 0 w 863894"/>
                <a:gd name="connsiteY60" fmla="*/ 0 h 171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63894" h="1710746">
                  <a:moveTo>
                    <a:pt x="863894" y="1710746"/>
                  </a:moveTo>
                  <a:lnTo>
                    <a:pt x="863894" y="1612156"/>
                  </a:lnTo>
                  <a:lnTo>
                    <a:pt x="726383" y="1612156"/>
                  </a:lnTo>
                  <a:lnTo>
                    <a:pt x="726383" y="1559881"/>
                  </a:lnTo>
                  <a:lnTo>
                    <a:pt x="717592" y="1559881"/>
                  </a:lnTo>
                  <a:lnTo>
                    <a:pt x="717592" y="1509698"/>
                  </a:lnTo>
                  <a:lnTo>
                    <a:pt x="707755" y="1509698"/>
                  </a:lnTo>
                  <a:lnTo>
                    <a:pt x="707755" y="1404939"/>
                  </a:lnTo>
                  <a:lnTo>
                    <a:pt x="552976" y="1404939"/>
                  </a:lnTo>
                  <a:lnTo>
                    <a:pt x="552976" y="1351932"/>
                  </a:lnTo>
                  <a:lnTo>
                    <a:pt x="544185" y="1351932"/>
                  </a:lnTo>
                  <a:lnTo>
                    <a:pt x="544185" y="1249578"/>
                  </a:lnTo>
                  <a:lnTo>
                    <a:pt x="516767" y="1249578"/>
                  </a:lnTo>
                  <a:lnTo>
                    <a:pt x="516767" y="1196257"/>
                  </a:lnTo>
                  <a:lnTo>
                    <a:pt x="476685" y="1196257"/>
                  </a:lnTo>
                  <a:lnTo>
                    <a:pt x="476685" y="1144087"/>
                  </a:lnTo>
                  <a:lnTo>
                    <a:pt x="472918" y="1144087"/>
                  </a:lnTo>
                  <a:lnTo>
                    <a:pt x="472918" y="1093381"/>
                  </a:lnTo>
                  <a:lnTo>
                    <a:pt x="432104" y="1093381"/>
                  </a:lnTo>
                  <a:lnTo>
                    <a:pt x="432104" y="1038910"/>
                  </a:lnTo>
                  <a:lnTo>
                    <a:pt x="424046" y="1038910"/>
                  </a:lnTo>
                  <a:lnTo>
                    <a:pt x="424046" y="988308"/>
                  </a:lnTo>
                  <a:lnTo>
                    <a:pt x="377581" y="988308"/>
                  </a:lnTo>
                  <a:lnTo>
                    <a:pt x="377581" y="934988"/>
                  </a:lnTo>
                  <a:lnTo>
                    <a:pt x="316569" y="934988"/>
                  </a:lnTo>
                  <a:lnTo>
                    <a:pt x="316569" y="885013"/>
                  </a:lnTo>
                  <a:lnTo>
                    <a:pt x="306627" y="885013"/>
                  </a:lnTo>
                  <a:lnTo>
                    <a:pt x="306627" y="833679"/>
                  </a:lnTo>
                  <a:lnTo>
                    <a:pt x="294802" y="833679"/>
                  </a:lnTo>
                  <a:lnTo>
                    <a:pt x="294802" y="781823"/>
                  </a:lnTo>
                  <a:lnTo>
                    <a:pt x="289465" y="781823"/>
                  </a:lnTo>
                  <a:lnTo>
                    <a:pt x="289465" y="729652"/>
                  </a:lnTo>
                  <a:lnTo>
                    <a:pt x="285279" y="729652"/>
                  </a:lnTo>
                  <a:lnTo>
                    <a:pt x="285279" y="677168"/>
                  </a:lnTo>
                  <a:lnTo>
                    <a:pt x="281930" y="677168"/>
                  </a:lnTo>
                  <a:lnTo>
                    <a:pt x="281930" y="624893"/>
                  </a:lnTo>
                  <a:lnTo>
                    <a:pt x="275755" y="624893"/>
                  </a:lnTo>
                  <a:lnTo>
                    <a:pt x="275755" y="572410"/>
                  </a:lnTo>
                  <a:lnTo>
                    <a:pt x="270837" y="572410"/>
                  </a:lnTo>
                  <a:lnTo>
                    <a:pt x="270837" y="519821"/>
                  </a:lnTo>
                  <a:lnTo>
                    <a:pt x="260162" y="519821"/>
                  </a:lnTo>
                  <a:lnTo>
                    <a:pt x="260162" y="468069"/>
                  </a:lnTo>
                  <a:lnTo>
                    <a:pt x="230023" y="468069"/>
                  </a:lnTo>
                  <a:lnTo>
                    <a:pt x="230023" y="416212"/>
                  </a:lnTo>
                  <a:lnTo>
                    <a:pt x="202604" y="416212"/>
                  </a:lnTo>
                  <a:lnTo>
                    <a:pt x="202604" y="363728"/>
                  </a:lnTo>
                  <a:lnTo>
                    <a:pt x="174767" y="363728"/>
                  </a:lnTo>
                  <a:lnTo>
                    <a:pt x="174767" y="311872"/>
                  </a:lnTo>
                  <a:lnTo>
                    <a:pt x="140860" y="311872"/>
                  </a:lnTo>
                  <a:lnTo>
                    <a:pt x="140860" y="255101"/>
                  </a:lnTo>
                  <a:lnTo>
                    <a:pt x="136674" y="255101"/>
                  </a:lnTo>
                  <a:lnTo>
                    <a:pt x="136674" y="208263"/>
                  </a:lnTo>
                  <a:lnTo>
                    <a:pt x="122128" y="208263"/>
                  </a:lnTo>
                  <a:lnTo>
                    <a:pt x="122128" y="156929"/>
                  </a:lnTo>
                  <a:lnTo>
                    <a:pt x="113337" y="156929"/>
                  </a:lnTo>
                  <a:lnTo>
                    <a:pt x="113337" y="99740"/>
                  </a:lnTo>
                  <a:lnTo>
                    <a:pt x="105384" y="99740"/>
                  </a:lnTo>
                  <a:lnTo>
                    <a:pt x="105384" y="46106"/>
                  </a:lnTo>
                  <a:lnTo>
                    <a:pt x="98163" y="46106"/>
                  </a:lnTo>
                  <a:lnTo>
                    <a:pt x="98163" y="0"/>
                  </a:lnTo>
                  <a:lnTo>
                    <a:pt x="0" y="0"/>
                  </a:lnTo>
                </a:path>
              </a:pathLst>
            </a:custGeom>
            <a:noFill/>
            <a:ln w="10461" cap="flat">
              <a:solidFill>
                <a:srgbClr val="8B878B"/>
              </a:solidFill>
              <a:prstDash val="solid"/>
              <a:miter/>
            </a:ln>
          </p:spPr>
          <p:txBody>
            <a:bodyPr rtlCol="0" anchor="ctr"/>
            <a:lstStyle/>
            <a:p>
              <a:endParaRPr lang="en-GB" noProof="0" dirty="0"/>
            </a:p>
          </p:txBody>
        </p:sp>
      </p:grpSp>
      <p:sp>
        <p:nvSpPr>
          <p:cNvPr id="103" name="TextBox 102">
            <a:extLst>
              <a:ext uri="{FF2B5EF4-FFF2-40B4-BE49-F238E27FC236}">
                <a16:creationId xmlns:a16="http://schemas.microsoft.com/office/drawing/2014/main" id="{57D12E80-3B27-7B66-4D2A-5772BFED6EF8}"/>
              </a:ext>
            </a:extLst>
          </p:cNvPr>
          <p:cNvSpPr txBox="1"/>
          <p:nvPr/>
        </p:nvSpPr>
        <p:spPr>
          <a:xfrm>
            <a:off x="10833254" y="5210407"/>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30</a:t>
            </a:r>
          </a:p>
        </p:txBody>
      </p:sp>
      <p:sp>
        <p:nvSpPr>
          <p:cNvPr id="104" name="TextBox 103">
            <a:extLst>
              <a:ext uri="{FF2B5EF4-FFF2-40B4-BE49-F238E27FC236}">
                <a16:creationId xmlns:a16="http://schemas.microsoft.com/office/drawing/2014/main" id="{B3FD31EB-7DBC-42D3-6795-B24E3153FFDC}"/>
              </a:ext>
            </a:extLst>
          </p:cNvPr>
          <p:cNvSpPr txBox="1"/>
          <p:nvPr/>
        </p:nvSpPr>
        <p:spPr>
          <a:xfrm>
            <a:off x="8159081" y="5210407"/>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4</a:t>
            </a:r>
          </a:p>
        </p:txBody>
      </p:sp>
      <p:sp>
        <p:nvSpPr>
          <p:cNvPr id="105" name="TextBox 104">
            <a:extLst>
              <a:ext uri="{FF2B5EF4-FFF2-40B4-BE49-F238E27FC236}">
                <a16:creationId xmlns:a16="http://schemas.microsoft.com/office/drawing/2014/main" id="{59B76D80-9F75-FA83-D064-1825ABB2D97E}"/>
              </a:ext>
            </a:extLst>
          </p:cNvPr>
          <p:cNvSpPr txBox="1"/>
          <p:nvPr/>
        </p:nvSpPr>
        <p:spPr>
          <a:xfrm>
            <a:off x="8361599" y="5210407"/>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6</a:t>
            </a:r>
          </a:p>
        </p:txBody>
      </p:sp>
      <p:sp>
        <p:nvSpPr>
          <p:cNvPr id="106" name="TextBox 105">
            <a:extLst>
              <a:ext uri="{FF2B5EF4-FFF2-40B4-BE49-F238E27FC236}">
                <a16:creationId xmlns:a16="http://schemas.microsoft.com/office/drawing/2014/main" id="{10EECBAC-639B-AEC2-46C9-9E2EA8FC2F22}"/>
              </a:ext>
            </a:extLst>
          </p:cNvPr>
          <p:cNvSpPr txBox="1"/>
          <p:nvPr/>
        </p:nvSpPr>
        <p:spPr>
          <a:xfrm>
            <a:off x="8576391" y="5210407"/>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8</a:t>
            </a:r>
          </a:p>
        </p:txBody>
      </p:sp>
      <p:sp>
        <p:nvSpPr>
          <p:cNvPr id="107" name="TextBox 106">
            <a:extLst>
              <a:ext uri="{FF2B5EF4-FFF2-40B4-BE49-F238E27FC236}">
                <a16:creationId xmlns:a16="http://schemas.microsoft.com/office/drawing/2014/main" id="{FE4FE25D-0D76-756B-4F4D-031F29310E63}"/>
              </a:ext>
            </a:extLst>
          </p:cNvPr>
          <p:cNvSpPr txBox="1"/>
          <p:nvPr/>
        </p:nvSpPr>
        <p:spPr>
          <a:xfrm>
            <a:off x="8746849" y="5210407"/>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10</a:t>
            </a:r>
          </a:p>
        </p:txBody>
      </p:sp>
      <p:sp>
        <p:nvSpPr>
          <p:cNvPr id="108" name="TextBox 107">
            <a:extLst>
              <a:ext uri="{FF2B5EF4-FFF2-40B4-BE49-F238E27FC236}">
                <a16:creationId xmlns:a16="http://schemas.microsoft.com/office/drawing/2014/main" id="{2422FDAF-2884-97D2-687B-230259508872}"/>
              </a:ext>
            </a:extLst>
          </p:cNvPr>
          <p:cNvSpPr txBox="1"/>
          <p:nvPr/>
        </p:nvSpPr>
        <p:spPr>
          <a:xfrm>
            <a:off x="8967778" y="5210407"/>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12</a:t>
            </a:r>
          </a:p>
        </p:txBody>
      </p:sp>
      <p:sp>
        <p:nvSpPr>
          <p:cNvPr id="109" name="TextBox 108">
            <a:extLst>
              <a:ext uri="{FF2B5EF4-FFF2-40B4-BE49-F238E27FC236}">
                <a16:creationId xmlns:a16="http://schemas.microsoft.com/office/drawing/2014/main" id="{7503E42E-6CE5-13D8-03F9-EA79F8FB2FCB}"/>
              </a:ext>
            </a:extLst>
          </p:cNvPr>
          <p:cNvSpPr txBox="1"/>
          <p:nvPr/>
        </p:nvSpPr>
        <p:spPr>
          <a:xfrm>
            <a:off x="9164159" y="5210407"/>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14</a:t>
            </a:r>
          </a:p>
        </p:txBody>
      </p:sp>
      <p:sp>
        <p:nvSpPr>
          <p:cNvPr id="110" name="TextBox 109">
            <a:extLst>
              <a:ext uri="{FF2B5EF4-FFF2-40B4-BE49-F238E27FC236}">
                <a16:creationId xmlns:a16="http://schemas.microsoft.com/office/drawing/2014/main" id="{115FDD2C-E459-010B-31CC-EAAB72606170}"/>
              </a:ext>
            </a:extLst>
          </p:cNvPr>
          <p:cNvSpPr txBox="1"/>
          <p:nvPr/>
        </p:nvSpPr>
        <p:spPr>
          <a:xfrm>
            <a:off x="7300135" y="3284406"/>
            <a:ext cx="19236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100</a:t>
            </a:r>
          </a:p>
        </p:txBody>
      </p:sp>
      <p:sp>
        <p:nvSpPr>
          <p:cNvPr id="111" name="TextBox 110">
            <a:extLst>
              <a:ext uri="{FF2B5EF4-FFF2-40B4-BE49-F238E27FC236}">
                <a16:creationId xmlns:a16="http://schemas.microsoft.com/office/drawing/2014/main" id="{8B643278-5C53-B8CD-5BA4-E731169C2701}"/>
              </a:ext>
            </a:extLst>
          </p:cNvPr>
          <p:cNvSpPr txBox="1"/>
          <p:nvPr/>
        </p:nvSpPr>
        <p:spPr>
          <a:xfrm>
            <a:off x="7364255" y="3446331"/>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90</a:t>
            </a:r>
          </a:p>
        </p:txBody>
      </p:sp>
      <p:sp>
        <p:nvSpPr>
          <p:cNvPr id="112" name="TextBox 111">
            <a:extLst>
              <a:ext uri="{FF2B5EF4-FFF2-40B4-BE49-F238E27FC236}">
                <a16:creationId xmlns:a16="http://schemas.microsoft.com/office/drawing/2014/main" id="{CA3E1153-9819-9F5C-82F4-8E7B4E6C61A0}"/>
              </a:ext>
            </a:extLst>
          </p:cNvPr>
          <p:cNvSpPr txBox="1"/>
          <p:nvPr/>
        </p:nvSpPr>
        <p:spPr>
          <a:xfrm>
            <a:off x="7364255" y="3614606"/>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80</a:t>
            </a:r>
          </a:p>
        </p:txBody>
      </p:sp>
      <p:sp>
        <p:nvSpPr>
          <p:cNvPr id="113" name="TextBox 112">
            <a:extLst>
              <a:ext uri="{FF2B5EF4-FFF2-40B4-BE49-F238E27FC236}">
                <a16:creationId xmlns:a16="http://schemas.microsoft.com/office/drawing/2014/main" id="{38021524-AF0A-9D2F-6AFB-C8EEFBAB4560}"/>
              </a:ext>
            </a:extLst>
          </p:cNvPr>
          <p:cNvSpPr txBox="1"/>
          <p:nvPr/>
        </p:nvSpPr>
        <p:spPr>
          <a:xfrm>
            <a:off x="7364255" y="3798756"/>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70</a:t>
            </a:r>
          </a:p>
        </p:txBody>
      </p:sp>
      <p:sp>
        <p:nvSpPr>
          <p:cNvPr id="114" name="TextBox 113">
            <a:extLst>
              <a:ext uri="{FF2B5EF4-FFF2-40B4-BE49-F238E27FC236}">
                <a16:creationId xmlns:a16="http://schemas.microsoft.com/office/drawing/2014/main" id="{34C30D08-C187-94CE-6BF9-5027208B6048}"/>
              </a:ext>
            </a:extLst>
          </p:cNvPr>
          <p:cNvSpPr txBox="1"/>
          <p:nvPr/>
        </p:nvSpPr>
        <p:spPr>
          <a:xfrm>
            <a:off x="7364255" y="3957506"/>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60</a:t>
            </a:r>
          </a:p>
        </p:txBody>
      </p:sp>
      <p:sp>
        <p:nvSpPr>
          <p:cNvPr id="115" name="TextBox 114">
            <a:extLst>
              <a:ext uri="{FF2B5EF4-FFF2-40B4-BE49-F238E27FC236}">
                <a16:creationId xmlns:a16="http://schemas.microsoft.com/office/drawing/2014/main" id="{C53FCD77-F2F5-3B31-965E-B264DB690640}"/>
              </a:ext>
            </a:extLst>
          </p:cNvPr>
          <p:cNvSpPr txBox="1"/>
          <p:nvPr/>
        </p:nvSpPr>
        <p:spPr>
          <a:xfrm>
            <a:off x="7364255" y="4148006"/>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50</a:t>
            </a:r>
          </a:p>
        </p:txBody>
      </p:sp>
      <p:sp>
        <p:nvSpPr>
          <p:cNvPr id="116" name="TextBox 115">
            <a:extLst>
              <a:ext uri="{FF2B5EF4-FFF2-40B4-BE49-F238E27FC236}">
                <a16:creationId xmlns:a16="http://schemas.microsoft.com/office/drawing/2014/main" id="{3ACDF44A-D1F6-89C2-ED63-2FFB31CC68A7}"/>
              </a:ext>
            </a:extLst>
          </p:cNvPr>
          <p:cNvSpPr txBox="1"/>
          <p:nvPr/>
        </p:nvSpPr>
        <p:spPr>
          <a:xfrm>
            <a:off x="7364255" y="4313106"/>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40</a:t>
            </a:r>
          </a:p>
        </p:txBody>
      </p:sp>
      <p:sp>
        <p:nvSpPr>
          <p:cNvPr id="117" name="TextBox 116">
            <a:extLst>
              <a:ext uri="{FF2B5EF4-FFF2-40B4-BE49-F238E27FC236}">
                <a16:creationId xmlns:a16="http://schemas.microsoft.com/office/drawing/2014/main" id="{08358844-6A6C-BB9B-F007-E0DD8E0B034E}"/>
              </a:ext>
            </a:extLst>
          </p:cNvPr>
          <p:cNvSpPr txBox="1"/>
          <p:nvPr/>
        </p:nvSpPr>
        <p:spPr>
          <a:xfrm>
            <a:off x="7364255" y="4481381"/>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30</a:t>
            </a:r>
          </a:p>
        </p:txBody>
      </p:sp>
      <p:sp>
        <p:nvSpPr>
          <p:cNvPr id="118" name="TextBox 117">
            <a:extLst>
              <a:ext uri="{FF2B5EF4-FFF2-40B4-BE49-F238E27FC236}">
                <a16:creationId xmlns:a16="http://schemas.microsoft.com/office/drawing/2014/main" id="{98139772-8340-AF85-3390-31C0EAADC0F2}"/>
              </a:ext>
            </a:extLst>
          </p:cNvPr>
          <p:cNvSpPr txBox="1"/>
          <p:nvPr/>
        </p:nvSpPr>
        <p:spPr>
          <a:xfrm>
            <a:off x="7364255" y="4649656"/>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20</a:t>
            </a:r>
          </a:p>
        </p:txBody>
      </p:sp>
      <p:sp>
        <p:nvSpPr>
          <p:cNvPr id="119" name="TextBox 118">
            <a:extLst>
              <a:ext uri="{FF2B5EF4-FFF2-40B4-BE49-F238E27FC236}">
                <a16:creationId xmlns:a16="http://schemas.microsoft.com/office/drawing/2014/main" id="{9400FF64-F397-F5A1-E081-E338AB724C35}"/>
              </a:ext>
            </a:extLst>
          </p:cNvPr>
          <p:cNvSpPr txBox="1"/>
          <p:nvPr/>
        </p:nvSpPr>
        <p:spPr>
          <a:xfrm>
            <a:off x="7364255" y="4824281"/>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10</a:t>
            </a:r>
          </a:p>
        </p:txBody>
      </p:sp>
      <p:sp>
        <p:nvSpPr>
          <p:cNvPr id="120" name="TextBox 119">
            <a:extLst>
              <a:ext uri="{FF2B5EF4-FFF2-40B4-BE49-F238E27FC236}">
                <a16:creationId xmlns:a16="http://schemas.microsoft.com/office/drawing/2014/main" id="{299C1C3A-B8B5-ED8E-444C-10152866266B}"/>
              </a:ext>
            </a:extLst>
          </p:cNvPr>
          <p:cNvSpPr txBox="1"/>
          <p:nvPr/>
        </p:nvSpPr>
        <p:spPr>
          <a:xfrm>
            <a:off x="9370534" y="5210407"/>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16</a:t>
            </a:r>
          </a:p>
        </p:txBody>
      </p:sp>
      <p:sp>
        <p:nvSpPr>
          <p:cNvPr id="121" name="TextBox 120">
            <a:extLst>
              <a:ext uri="{FF2B5EF4-FFF2-40B4-BE49-F238E27FC236}">
                <a16:creationId xmlns:a16="http://schemas.microsoft.com/office/drawing/2014/main" id="{747DF64A-283C-D15E-6420-61CDE5A3BBCC}"/>
              </a:ext>
            </a:extLst>
          </p:cNvPr>
          <p:cNvSpPr txBox="1"/>
          <p:nvPr/>
        </p:nvSpPr>
        <p:spPr>
          <a:xfrm>
            <a:off x="9589609" y="5210407"/>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18</a:t>
            </a:r>
          </a:p>
        </p:txBody>
      </p:sp>
      <p:sp>
        <p:nvSpPr>
          <p:cNvPr id="122" name="TextBox 121">
            <a:extLst>
              <a:ext uri="{FF2B5EF4-FFF2-40B4-BE49-F238E27FC236}">
                <a16:creationId xmlns:a16="http://schemas.microsoft.com/office/drawing/2014/main" id="{3F79CD15-C175-05CE-3865-B68D80B355DA}"/>
              </a:ext>
            </a:extLst>
          </p:cNvPr>
          <p:cNvSpPr txBox="1"/>
          <p:nvPr/>
        </p:nvSpPr>
        <p:spPr>
          <a:xfrm>
            <a:off x="9789634" y="5210407"/>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20</a:t>
            </a:r>
          </a:p>
        </p:txBody>
      </p:sp>
      <p:sp>
        <p:nvSpPr>
          <p:cNvPr id="123" name="TextBox 122">
            <a:extLst>
              <a:ext uri="{FF2B5EF4-FFF2-40B4-BE49-F238E27FC236}">
                <a16:creationId xmlns:a16="http://schemas.microsoft.com/office/drawing/2014/main" id="{42212064-899D-4730-70F7-801CFFCF59D6}"/>
              </a:ext>
            </a:extLst>
          </p:cNvPr>
          <p:cNvSpPr txBox="1"/>
          <p:nvPr/>
        </p:nvSpPr>
        <p:spPr>
          <a:xfrm>
            <a:off x="9999184" y="5210407"/>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22</a:t>
            </a:r>
          </a:p>
        </p:txBody>
      </p:sp>
      <p:sp>
        <p:nvSpPr>
          <p:cNvPr id="124" name="TextBox 123">
            <a:extLst>
              <a:ext uri="{FF2B5EF4-FFF2-40B4-BE49-F238E27FC236}">
                <a16:creationId xmlns:a16="http://schemas.microsoft.com/office/drawing/2014/main" id="{AE21CB3A-69AE-1C20-03CD-AF08895C88B8}"/>
              </a:ext>
            </a:extLst>
          </p:cNvPr>
          <p:cNvSpPr txBox="1"/>
          <p:nvPr/>
        </p:nvSpPr>
        <p:spPr>
          <a:xfrm>
            <a:off x="10205559" y="5210407"/>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24</a:t>
            </a:r>
          </a:p>
        </p:txBody>
      </p:sp>
      <p:sp>
        <p:nvSpPr>
          <p:cNvPr id="125" name="TextBox 124">
            <a:extLst>
              <a:ext uri="{FF2B5EF4-FFF2-40B4-BE49-F238E27FC236}">
                <a16:creationId xmlns:a16="http://schemas.microsoft.com/office/drawing/2014/main" id="{F84FD920-9942-4564-20E2-5D5488EB845A}"/>
              </a:ext>
            </a:extLst>
          </p:cNvPr>
          <p:cNvSpPr txBox="1"/>
          <p:nvPr/>
        </p:nvSpPr>
        <p:spPr>
          <a:xfrm>
            <a:off x="10411934" y="5210407"/>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26</a:t>
            </a:r>
          </a:p>
        </p:txBody>
      </p:sp>
      <p:sp>
        <p:nvSpPr>
          <p:cNvPr id="126" name="TextBox 125">
            <a:extLst>
              <a:ext uri="{FF2B5EF4-FFF2-40B4-BE49-F238E27FC236}">
                <a16:creationId xmlns:a16="http://schemas.microsoft.com/office/drawing/2014/main" id="{6CBFC2BE-4B3C-5C4B-9951-2A0FF80D6022}"/>
              </a:ext>
            </a:extLst>
          </p:cNvPr>
          <p:cNvSpPr txBox="1"/>
          <p:nvPr/>
        </p:nvSpPr>
        <p:spPr>
          <a:xfrm>
            <a:off x="10624659" y="5210407"/>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28</a:t>
            </a:r>
          </a:p>
        </p:txBody>
      </p:sp>
      <p:sp>
        <p:nvSpPr>
          <p:cNvPr id="127" name="TextBox 126">
            <a:extLst>
              <a:ext uri="{FF2B5EF4-FFF2-40B4-BE49-F238E27FC236}">
                <a16:creationId xmlns:a16="http://schemas.microsoft.com/office/drawing/2014/main" id="{99E08076-818E-4112-A807-097F164AF21A}"/>
              </a:ext>
            </a:extLst>
          </p:cNvPr>
          <p:cNvSpPr txBox="1"/>
          <p:nvPr/>
        </p:nvSpPr>
        <p:spPr>
          <a:xfrm>
            <a:off x="9398427" y="4492916"/>
            <a:ext cx="500138" cy="138499"/>
          </a:xfrm>
          <a:prstGeom prst="rect">
            <a:avLst/>
          </a:prstGeom>
          <a:solidFill>
            <a:schemeClr val="bg1"/>
          </a:solidFill>
        </p:spPr>
        <p:txBody>
          <a:bodyPr wrap="none" lIns="0" tIns="0" rIns="0" bIns="0" rtlCol="0">
            <a:spAutoFit/>
          </a:bodyPr>
          <a:lstStyle/>
          <a:p>
            <a:pPr algn="ctr"/>
            <a:r>
              <a:rPr lang="en-GB" sz="900" b="1" noProof="0" dirty="0">
                <a:solidFill>
                  <a:schemeClr val="accent1"/>
                </a:solidFill>
                <a:latin typeface="Arial" panose="020B0604020202020204" pitchFamily="34" charset="0"/>
                <a:ea typeface="Aileron" charset="0"/>
                <a:cs typeface="Arial" panose="020B0604020202020204" pitchFamily="34" charset="0"/>
              </a:rPr>
              <a:t>Savo-Osi</a:t>
            </a:r>
          </a:p>
        </p:txBody>
      </p:sp>
      <p:sp>
        <p:nvSpPr>
          <p:cNvPr id="128" name="TextBox 127">
            <a:extLst>
              <a:ext uri="{FF2B5EF4-FFF2-40B4-BE49-F238E27FC236}">
                <a16:creationId xmlns:a16="http://schemas.microsoft.com/office/drawing/2014/main" id="{DB1B8CEB-2326-9305-914D-3F73D1A74DFD}"/>
              </a:ext>
            </a:extLst>
          </p:cNvPr>
          <p:cNvSpPr txBox="1"/>
          <p:nvPr/>
        </p:nvSpPr>
        <p:spPr>
          <a:xfrm>
            <a:off x="8709189" y="4968651"/>
            <a:ext cx="391134" cy="138499"/>
          </a:xfrm>
          <a:prstGeom prst="rect">
            <a:avLst/>
          </a:prstGeom>
          <a:solidFill>
            <a:schemeClr val="bg1"/>
          </a:solidFill>
        </p:spPr>
        <p:txBody>
          <a:bodyPr wrap="none" lIns="0" tIns="0" rIns="0" bIns="0" rtlCol="0">
            <a:spAutoFit/>
          </a:bodyPr>
          <a:lstStyle/>
          <a:p>
            <a:pPr algn="ctr"/>
            <a:r>
              <a:rPr lang="en-GB" sz="900" b="1" noProof="0" dirty="0">
                <a:solidFill>
                  <a:schemeClr val="accent6"/>
                </a:solidFill>
                <a:latin typeface="Arial" panose="020B0604020202020204" pitchFamily="34" charset="0"/>
                <a:ea typeface="Aileron" charset="0"/>
                <a:cs typeface="Arial" panose="020B0604020202020204" pitchFamily="34" charset="0"/>
              </a:rPr>
              <a:t>Chemo</a:t>
            </a:r>
          </a:p>
        </p:txBody>
      </p:sp>
      <p:graphicFrame>
        <p:nvGraphicFramePr>
          <p:cNvPr id="129" name="Table 7">
            <a:extLst>
              <a:ext uri="{FF2B5EF4-FFF2-40B4-BE49-F238E27FC236}">
                <a16:creationId xmlns:a16="http://schemas.microsoft.com/office/drawing/2014/main" id="{7EF9256D-AA59-8661-1FA6-34ECA1F9C873}"/>
              </a:ext>
            </a:extLst>
          </p:cNvPr>
          <p:cNvGraphicFramePr>
            <a:graphicFrameLocks noGrp="1"/>
          </p:cNvGraphicFramePr>
          <p:nvPr>
            <p:extLst>
              <p:ext uri="{D42A27DB-BD31-4B8C-83A1-F6EECF244321}">
                <p14:modId xmlns:p14="http://schemas.microsoft.com/office/powerpoint/2010/main" val="4244730568"/>
              </p:ext>
            </p:extLst>
          </p:nvPr>
        </p:nvGraphicFramePr>
        <p:xfrm>
          <a:off x="8784397" y="3247605"/>
          <a:ext cx="2752986" cy="848400"/>
        </p:xfrm>
        <a:graphic>
          <a:graphicData uri="http://schemas.openxmlformats.org/drawingml/2006/table">
            <a:tbl>
              <a:tblPr firstRow="1" bandRow="1"/>
              <a:tblGrid>
                <a:gridCol w="1329542">
                  <a:extLst>
                    <a:ext uri="{9D8B030D-6E8A-4147-A177-3AD203B41FA5}">
                      <a16:colId xmlns:a16="http://schemas.microsoft.com/office/drawing/2014/main" val="168656305"/>
                    </a:ext>
                  </a:extLst>
                </a:gridCol>
                <a:gridCol w="711722">
                  <a:extLst>
                    <a:ext uri="{9D8B030D-6E8A-4147-A177-3AD203B41FA5}">
                      <a16:colId xmlns:a16="http://schemas.microsoft.com/office/drawing/2014/main" val="3051936922"/>
                    </a:ext>
                  </a:extLst>
                </a:gridCol>
                <a:gridCol w="711722">
                  <a:extLst>
                    <a:ext uri="{9D8B030D-6E8A-4147-A177-3AD203B41FA5}">
                      <a16:colId xmlns:a16="http://schemas.microsoft.com/office/drawing/2014/main" val="2578264948"/>
                    </a:ext>
                  </a:extLst>
                </a:gridCol>
              </a:tblGrid>
              <a:tr h="0">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endParaRPr lang="en-GB" sz="900" noProof="0" dirty="0">
                        <a:solidFill>
                          <a:schemeClr val="tx1"/>
                        </a:solidFill>
                        <a:latin typeface="Arial" panose="020B0604020202020204" pitchFamily="34" charset="0"/>
                        <a:cs typeface="Arial" panose="020B0604020202020204" pitchFamily="34" charset="0"/>
                      </a:endParaRPr>
                    </a:p>
                  </a:txBody>
                  <a:tcPr marL="47872" marR="47872" marT="10800" marB="10800" anchor="ctr">
                    <a:lnL w="9525" cap="flat" cmpd="sng" algn="ctr">
                      <a:noFill/>
                      <a:prstDash val="soli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GB" sz="900" noProof="0" dirty="0">
                          <a:latin typeface="Arial" panose="020B0604020202020204" pitchFamily="34" charset="0"/>
                          <a:cs typeface="Arial" panose="020B0604020202020204" pitchFamily="34" charset="0"/>
                        </a:rPr>
                        <a:t>Savo-Osi</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N=37</a:t>
                      </a:r>
                    </a:p>
                  </a:txBody>
                  <a:tcPr marL="47872" marR="47872" marT="10800" marB="1080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GB" sz="900" noProof="0" dirty="0">
                          <a:latin typeface="Arial" panose="020B0604020202020204" pitchFamily="34" charset="0"/>
                          <a:cs typeface="Arial" panose="020B0604020202020204" pitchFamily="34" charset="0"/>
                        </a:rPr>
                        <a:t>Chemo</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N=37</a:t>
                      </a:r>
                    </a:p>
                  </a:txBody>
                  <a:tcPr marL="47872" marR="47872" marT="10800" marB="10800" anchor="ctr">
                    <a:lnL>
                      <a:noFill/>
                    </a:lnL>
                    <a:lnR w="9525" cap="flat" cmpd="sng" algn="ctr">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06292898"/>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800" b="1" noProof="0" dirty="0">
                          <a:latin typeface="Arial" panose="020B0604020202020204" pitchFamily="34" charset="0"/>
                          <a:cs typeface="Arial" panose="020B0604020202020204" pitchFamily="34" charset="0"/>
                        </a:rPr>
                        <a:t>Events, n (%)</a:t>
                      </a:r>
                    </a:p>
                  </a:txBody>
                  <a:tcPr marL="36000" marR="36000" marT="10800" marB="10800" anchor="ctr">
                    <a:lnL w="9525" cap="flat" cmpd="sng" algn="ctr">
                      <a:noFill/>
                      <a:prstDash val="solid"/>
                    </a:lnL>
                    <a:lnR>
                      <a:noFill/>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800" noProof="0" dirty="0">
                          <a:latin typeface="Arial" panose="020B0604020202020204" pitchFamily="34" charset="0"/>
                          <a:cs typeface="Arial" panose="020B0604020202020204" pitchFamily="34" charset="0"/>
                        </a:rPr>
                        <a:t>30 (81)</a:t>
                      </a:r>
                    </a:p>
                  </a:txBody>
                  <a:tcPr marL="36000" marR="36000" marT="10800" marB="10800" anchor="ctr">
                    <a:lnL>
                      <a:noFill/>
                    </a:lnL>
                    <a:lnR>
                      <a:noFill/>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800" noProof="0" dirty="0">
                          <a:latin typeface="Arial" panose="020B0604020202020204" pitchFamily="34" charset="0"/>
                          <a:cs typeface="Arial" panose="020B0604020202020204" pitchFamily="34" charset="0"/>
                        </a:rPr>
                        <a:t>32 (86)</a:t>
                      </a:r>
                    </a:p>
                  </a:txBody>
                  <a:tcPr marL="36000" marR="36000" marT="10800" marB="10800" anchor="ctr">
                    <a:lnL>
                      <a:noFill/>
                    </a:lnL>
                    <a:lnR w="9525" cap="flat" cmpd="sng" algn="ctr">
                      <a:noFill/>
                      <a:prstDash val="soli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355906"/>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800" b="1" noProof="0" dirty="0">
                          <a:latin typeface="Arial" panose="020B0604020202020204" pitchFamily="34" charset="0"/>
                          <a:cs typeface="Arial" panose="020B0604020202020204" pitchFamily="34" charset="0"/>
                        </a:rPr>
                        <a:t>mPFS (95% CI), months</a:t>
                      </a:r>
                    </a:p>
                  </a:txBody>
                  <a:tcPr marL="36000" marR="36000" marT="10800" marB="10800" anchor="ctr">
                    <a:lnL w="9525" cap="flat" cmpd="sng" algn="ctr">
                      <a:noFill/>
                      <a:prstDash val="solid"/>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800" noProof="0" dirty="0">
                          <a:latin typeface="Arial" panose="020B0604020202020204" pitchFamily="34" charset="0"/>
                          <a:cs typeface="Arial" panose="020B0604020202020204" pitchFamily="34" charset="0"/>
                        </a:rPr>
                        <a:t>6.9 (4.2, 9.7)</a:t>
                      </a:r>
                    </a:p>
                  </a:txBody>
                  <a:tcPr marL="36000" marR="36000" marT="10800" marB="10800"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800" noProof="0" dirty="0">
                          <a:latin typeface="Arial" panose="020B0604020202020204" pitchFamily="34" charset="0"/>
                          <a:cs typeface="Arial" panose="020B0604020202020204" pitchFamily="34" charset="0"/>
                        </a:rPr>
                        <a:t>3.0 (2.7, 4.6)</a:t>
                      </a:r>
                    </a:p>
                  </a:txBody>
                  <a:tcPr marL="36000" marR="36000" marT="10800" marB="10800" anchor="ctr">
                    <a:lnL>
                      <a:noFill/>
                    </a:lnL>
                    <a:lnR w="9525" cap="flat" cmpd="sng" algn="ctr">
                      <a:noFill/>
                      <a:prstDash val="soli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63980873"/>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800" b="1" noProof="0" dirty="0">
                          <a:latin typeface="Arial" panose="020B0604020202020204" pitchFamily="34" charset="0"/>
                          <a:cs typeface="Arial" panose="020B0604020202020204" pitchFamily="34" charset="0"/>
                        </a:rPr>
                        <a:t>Unstratified HR (95% CI)</a:t>
                      </a:r>
                    </a:p>
                  </a:txBody>
                  <a:tcPr marL="36000" marR="36000" marT="10800" marB="10800" anchor="ctr">
                    <a:lnL w="9525" cap="flat" cmpd="sng" algn="ctr">
                      <a:noFill/>
                      <a:prstDash val="solid"/>
                    </a:lnL>
                    <a:lnR>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800" b="0" noProof="0" dirty="0">
                          <a:latin typeface="Arial" panose="020B0604020202020204" pitchFamily="34" charset="0"/>
                          <a:cs typeface="Arial" panose="020B0604020202020204" pitchFamily="34" charset="0"/>
                        </a:rPr>
                        <a:t>0.32 (0.18, 0.57</a:t>
                      </a:r>
                      <a:br>
                        <a:rPr lang="en-GB" sz="800" b="0" noProof="0" dirty="0">
                          <a:latin typeface="Arial" panose="020B0604020202020204" pitchFamily="34" charset="0"/>
                          <a:cs typeface="Arial" panose="020B0604020202020204" pitchFamily="34" charset="0"/>
                        </a:rPr>
                      </a:br>
                      <a:r>
                        <a:rPr lang="en-GB" sz="800" b="0" noProof="0" dirty="0">
                          <a:latin typeface="Arial" panose="020B0604020202020204" pitchFamily="34" charset="0"/>
                          <a:cs typeface="Arial" panose="020B0604020202020204" pitchFamily="34" charset="0"/>
                        </a:rPr>
                        <a:t>P&lt;0.0001</a:t>
                      </a:r>
                    </a:p>
                  </a:txBody>
                  <a:tcPr marL="36000" marR="36000" marT="10800" marB="10800" anchor="ctr">
                    <a:lnL>
                      <a:noFill/>
                    </a:lnL>
                    <a:lnR w="9525" cap="flat" cmpd="sng" algn="ctr">
                      <a:noFill/>
                      <a:prstDash val="soli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a:p>
                  </a:txBody>
                  <a:tcPr/>
                </a:tc>
                <a:extLst>
                  <a:ext uri="{0D108BD9-81ED-4DB2-BD59-A6C34878D82A}">
                    <a16:rowId xmlns:a16="http://schemas.microsoft.com/office/drawing/2014/main" val="1968361442"/>
                  </a:ext>
                </a:extLst>
              </a:tr>
            </a:tbl>
          </a:graphicData>
        </a:graphic>
      </p:graphicFrame>
      <p:graphicFrame>
        <p:nvGraphicFramePr>
          <p:cNvPr id="130" name="Table 129">
            <a:extLst>
              <a:ext uri="{FF2B5EF4-FFF2-40B4-BE49-F238E27FC236}">
                <a16:creationId xmlns:a16="http://schemas.microsoft.com/office/drawing/2014/main" id="{85947B44-0E09-9713-FC97-704B46829148}"/>
              </a:ext>
            </a:extLst>
          </p:cNvPr>
          <p:cNvGraphicFramePr>
            <a:graphicFrameLocks noGrp="1"/>
          </p:cNvGraphicFramePr>
          <p:nvPr>
            <p:extLst>
              <p:ext uri="{D42A27DB-BD31-4B8C-83A1-F6EECF244321}">
                <p14:modId xmlns:p14="http://schemas.microsoft.com/office/powerpoint/2010/main" val="3773845088"/>
              </p:ext>
            </p:extLst>
          </p:nvPr>
        </p:nvGraphicFramePr>
        <p:xfrm>
          <a:off x="7664971" y="5632269"/>
          <a:ext cx="3361024" cy="221760"/>
        </p:xfrm>
        <a:graphic>
          <a:graphicData uri="http://schemas.openxmlformats.org/drawingml/2006/table">
            <a:tbl>
              <a:tblPr firstRow="1" bandRow="1">
                <a:tableStyleId>{5C22544A-7EE6-4342-B048-85BDC9FD1C3A}</a:tableStyleId>
              </a:tblPr>
              <a:tblGrid>
                <a:gridCol w="210064">
                  <a:extLst>
                    <a:ext uri="{9D8B030D-6E8A-4147-A177-3AD203B41FA5}">
                      <a16:colId xmlns:a16="http://schemas.microsoft.com/office/drawing/2014/main" val="329279842"/>
                    </a:ext>
                  </a:extLst>
                </a:gridCol>
                <a:gridCol w="210064">
                  <a:extLst>
                    <a:ext uri="{9D8B030D-6E8A-4147-A177-3AD203B41FA5}">
                      <a16:colId xmlns:a16="http://schemas.microsoft.com/office/drawing/2014/main" val="4003399950"/>
                    </a:ext>
                  </a:extLst>
                </a:gridCol>
                <a:gridCol w="210064">
                  <a:extLst>
                    <a:ext uri="{9D8B030D-6E8A-4147-A177-3AD203B41FA5}">
                      <a16:colId xmlns:a16="http://schemas.microsoft.com/office/drawing/2014/main" val="4231712583"/>
                    </a:ext>
                  </a:extLst>
                </a:gridCol>
                <a:gridCol w="210064">
                  <a:extLst>
                    <a:ext uri="{9D8B030D-6E8A-4147-A177-3AD203B41FA5}">
                      <a16:colId xmlns:a16="http://schemas.microsoft.com/office/drawing/2014/main" val="3550140514"/>
                    </a:ext>
                  </a:extLst>
                </a:gridCol>
                <a:gridCol w="210064">
                  <a:extLst>
                    <a:ext uri="{9D8B030D-6E8A-4147-A177-3AD203B41FA5}">
                      <a16:colId xmlns:a16="http://schemas.microsoft.com/office/drawing/2014/main" val="1413467105"/>
                    </a:ext>
                  </a:extLst>
                </a:gridCol>
                <a:gridCol w="210064">
                  <a:extLst>
                    <a:ext uri="{9D8B030D-6E8A-4147-A177-3AD203B41FA5}">
                      <a16:colId xmlns:a16="http://schemas.microsoft.com/office/drawing/2014/main" val="2480142055"/>
                    </a:ext>
                  </a:extLst>
                </a:gridCol>
                <a:gridCol w="210064">
                  <a:extLst>
                    <a:ext uri="{9D8B030D-6E8A-4147-A177-3AD203B41FA5}">
                      <a16:colId xmlns:a16="http://schemas.microsoft.com/office/drawing/2014/main" val="1828207239"/>
                    </a:ext>
                  </a:extLst>
                </a:gridCol>
                <a:gridCol w="210064">
                  <a:extLst>
                    <a:ext uri="{9D8B030D-6E8A-4147-A177-3AD203B41FA5}">
                      <a16:colId xmlns:a16="http://schemas.microsoft.com/office/drawing/2014/main" val="2295166443"/>
                    </a:ext>
                  </a:extLst>
                </a:gridCol>
                <a:gridCol w="210064">
                  <a:extLst>
                    <a:ext uri="{9D8B030D-6E8A-4147-A177-3AD203B41FA5}">
                      <a16:colId xmlns:a16="http://schemas.microsoft.com/office/drawing/2014/main" val="2497499947"/>
                    </a:ext>
                  </a:extLst>
                </a:gridCol>
                <a:gridCol w="210064">
                  <a:extLst>
                    <a:ext uri="{9D8B030D-6E8A-4147-A177-3AD203B41FA5}">
                      <a16:colId xmlns:a16="http://schemas.microsoft.com/office/drawing/2014/main" val="837933079"/>
                    </a:ext>
                  </a:extLst>
                </a:gridCol>
                <a:gridCol w="210064">
                  <a:extLst>
                    <a:ext uri="{9D8B030D-6E8A-4147-A177-3AD203B41FA5}">
                      <a16:colId xmlns:a16="http://schemas.microsoft.com/office/drawing/2014/main" val="4245122265"/>
                    </a:ext>
                  </a:extLst>
                </a:gridCol>
                <a:gridCol w="210064">
                  <a:extLst>
                    <a:ext uri="{9D8B030D-6E8A-4147-A177-3AD203B41FA5}">
                      <a16:colId xmlns:a16="http://schemas.microsoft.com/office/drawing/2014/main" val="867727124"/>
                    </a:ext>
                  </a:extLst>
                </a:gridCol>
                <a:gridCol w="210064">
                  <a:extLst>
                    <a:ext uri="{9D8B030D-6E8A-4147-A177-3AD203B41FA5}">
                      <a16:colId xmlns:a16="http://schemas.microsoft.com/office/drawing/2014/main" val="722660296"/>
                    </a:ext>
                  </a:extLst>
                </a:gridCol>
                <a:gridCol w="210064">
                  <a:extLst>
                    <a:ext uri="{9D8B030D-6E8A-4147-A177-3AD203B41FA5}">
                      <a16:colId xmlns:a16="http://schemas.microsoft.com/office/drawing/2014/main" val="1332592463"/>
                    </a:ext>
                  </a:extLst>
                </a:gridCol>
                <a:gridCol w="210064">
                  <a:extLst>
                    <a:ext uri="{9D8B030D-6E8A-4147-A177-3AD203B41FA5}">
                      <a16:colId xmlns:a16="http://schemas.microsoft.com/office/drawing/2014/main" val="2171863143"/>
                    </a:ext>
                  </a:extLst>
                </a:gridCol>
                <a:gridCol w="210064">
                  <a:extLst>
                    <a:ext uri="{9D8B030D-6E8A-4147-A177-3AD203B41FA5}">
                      <a16:colId xmlns:a16="http://schemas.microsoft.com/office/drawing/2014/main" val="3024098860"/>
                    </a:ext>
                  </a:extLst>
                </a:gridCol>
              </a:tblGrid>
              <a:tr h="0">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37 (0)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29 (3)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25 (3)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20 (3)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16 (3)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11 (3)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10 (3)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7 (3)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600" b="0" spc="-30" baseline="0" noProof="0" dirty="0">
                          <a:solidFill>
                            <a:schemeClr val="accent1"/>
                          </a:solidFill>
                          <a:latin typeface="Arial" panose="020B0604020202020204" pitchFamily="34" charset="0"/>
                          <a:cs typeface="Arial" panose="020B0604020202020204" pitchFamily="34" charset="0"/>
                        </a:rPr>
                        <a:t>7 (3)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6 (4)</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3 (5)</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3 (5)</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2 (5)</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1 (6)</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1"/>
                          </a:solidFill>
                          <a:latin typeface="Arial" panose="020B0604020202020204" pitchFamily="34" charset="0"/>
                          <a:cs typeface="Arial" panose="020B0604020202020204" pitchFamily="34" charset="0"/>
                        </a:rPr>
                        <a:t>0 (7)</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b="0" spc="-30" baseline="0" noProof="0" dirty="0">
                        <a:solidFill>
                          <a:schemeClr val="accent1"/>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7190349"/>
                  </a:ext>
                </a:extLst>
              </a:tr>
              <a:tr h="0">
                <a:tc>
                  <a:txBody>
                    <a:bodyPr/>
                    <a:lstStyle/>
                    <a:p>
                      <a:pPr algn="ctr"/>
                      <a:r>
                        <a:rPr lang="en-GB" sz="600" b="0" spc="-30" baseline="0" noProof="0" dirty="0">
                          <a:solidFill>
                            <a:schemeClr val="accent6"/>
                          </a:solidFill>
                          <a:latin typeface="Arial" panose="020B0604020202020204" pitchFamily="34" charset="0"/>
                          <a:cs typeface="Arial" panose="020B0604020202020204" pitchFamily="34" charset="0"/>
                        </a:rPr>
                        <a:t>37 (0)</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6"/>
                          </a:solidFill>
                          <a:latin typeface="Arial" panose="020B0604020202020204" pitchFamily="34" charset="0"/>
                          <a:cs typeface="Arial" panose="020B0604020202020204" pitchFamily="34" charset="0"/>
                        </a:rPr>
                        <a:t>26 (4)</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6"/>
                          </a:solidFill>
                          <a:latin typeface="Arial" panose="020B0604020202020204" pitchFamily="34" charset="0"/>
                          <a:cs typeface="Arial" panose="020B0604020202020204" pitchFamily="34" charset="0"/>
                        </a:rPr>
                        <a:t>14 (4)</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6"/>
                          </a:solidFill>
                          <a:latin typeface="Arial" panose="020B0604020202020204" pitchFamily="34" charset="0"/>
                          <a:cs typeface="Arial" panose="020B0604020202020204" pitchFamily="34" charset="0"/>
                        </a:rPr>
                        <a:t>6 (4)</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6"/>
                          </a:solidFill>
                          <a:latin typeface="Arial" panose="020B0604020202020204" pitchFamily="34" charset="0"/>
                          <a:cs typeface="Arial" panose="020B0604020202020204" pitchFamily="34" charset="0"/>
                        </a:rPr>
                        <a:t>1 (5)</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b="0" spc="-30" baseline="0" noProof="0" dirty="0">
                          <a:solidFill>
                            <a:schemeClr val="accent6"/>
                          </a:solidFill>
                          <a:latin typeface="Arial" panose="020B0604020202020204" pitchFamily="34" charset="0"/>
                          <a:cs typeface="Arial" panose="020B0604020202020204" pitchFamily="34" charset="0"/>
                        </a:rPr>
                        <a:t>0 (5)</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600" b="0" spc="-30" baseline="0" noProof="0" dirty="0">
                        <a:solidFill>
                          <a:schemeClr val="accent6"/>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600" b="0" spc="-30" baseline="0" noProof="0" dirty="0">
                        <a:solidFill>
                          <a:schemeClr val="accent6"/>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600" b="0" spc="-30" baseline="0" noProof="0" dirty="0">
                        <a:solidFill>
                          <a:schemeClr val="accent6"/>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600" b="0" spc="-30" baseline="0" noProof="0" dirty="0">
                        <a:solidFill>
                          <a:schemeClr val="tx1"/>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600" b="0" spc="-30" baseline="0" noProof="0" dirty="0">
                        <a:solidFill>
                          <a:schemeClr val="tx1"/>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600" b="0" spc="-30" baseline="0" noProof="0" dirty="0">
                        <a:solidFill>
                          <a:schemeClr val="tx1"/>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600" b="0" spc="-30" baseline="0" noProof="0" dirty="0">
                        <a:solidFill>
                          <a:schemeClr val="tx1"/>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600" b="0" spc="-30" baseline="0" noProof="0" dirty="0">
                        <a:solidFill>
                          <a:schemeClr val="tx1"/>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600" b="0" spc="-30" baseline="0" noProof="0" dirty="0">
                        <a:solidFill>
                          <a:schemeClr val="tx1"/>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600" b="0" spc="-30" baseline="0" noProof="0" dirty="0">
                        <a:solidFill>
                          <a:schemeClr val="tx1"/>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0979147"/>
                  </a:ext>
                </a:extLst>
              </a:tr>
            </a:tbl>
          </a:graphicData>
        </a:graphic>
      </p:graphicFrame>
      <p:graphicFrame>
        <p:nvGraphicFramePr>
          <p:cNvPr id="131" name="Table 130">
            <a:extLst>
              <a:ext uri="{FF2B5EF4-FFF2-40B4-BE49-F238E27FC236}">
                <a16:creationId xmlns:a16="http://schemas.microsoft.com/office/drawing/2014/main" id="{D1A81D1D-873B-A2B0-32B7-536E5D5DE7EE}"/>
              </a:ext>
            </a:extLst>
          </p:cNvPr>
          <p:cNvGraphicFramePr>
            <a:graphicFrameLocks noGrp="1"/>
          </p:cNvGraphicFramePr>
          <p:nvPr>
            <p:extLst>
              <p:ext uri="{D42A27DB-BD31-4B8C-83A1-F6EECF244321}">
                <p14:modId xmlns:p14="http://schemas.microsoft.com/office/powerpoint/2010/main" val="3005222982"/>
              </p:ext>
            </p:extLst>
          </p:nvPr>
        </p:nvGraphicFramePr>
        <p:xfrm>
          <a:off x="6993767" y="5521389"/>
          <a:ext cx="599883" cy="332640"/>
        </p:xfrm>
        <a:graphic>
          <a:graphicData uri="http://schemas.openxmlformats.org/drawingml/2006/table">
            <a:tbl>
              <a:tblPr firstRow="1" bandRow="1">
                <a:tableStyleId>{5C22544A-7EE6-4342-B048-85BDC9FD1C3A}</a:tableStyleId>
              </a:tblPr>
              <a:tblGrid>
                <a:gridCol w="599883">
                  <a:extLst>
                    <a:ext uri="{9D8B030D-6E8A-4147-A177-3AD203B41FA5}">
                      <a16:colId xmlns:a16="http://schemas.microsoft.com/office/drawing/2014/main" val="329279842"/>
                    </a:ext>
                  </a:extLst>
                </a:gridCol>
              </a:tblGrid>
              <a:tr h="0">
                <a:tc>
                  <a:txBody>
                    <a:bodyPr/>
                    <a:lstStyle/>
                    <a:p>
                      <a:pPr algn="r"/>
                      <a:r>
                        <a:rPr lang="en-GB" sz="600" b="1" spc="-30" baseline="0" noProof="0" dirty="0">
                          <a:solidFill>
                            <a:schemeClr val="tx1"/>
                          </a:solidFill>
                          <a:latin typeface="Arial" panose="020B0604020202020204" pitchFamily="34" charset="0"/>
                          <a:cs typeface="Arial" panose="020B0604020202020204" pitchFamily="34" charset="0"/>
                        </a:rPr>
                        <a:t>No. at risk</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7190349"/>
                  </a:ext>
                </a:extLst>
              </a:tr>
              <a:tr h="0">
                <a:tc>
                  <a:txBody>
                    <a:bodyPr/>
                    <a:lstStyle/>
                    <a:p>
                      <a:pPr algn="r"/>
                      <a:r>
                        <a:rPr lang="en-GB" sz="600" b="1" spc="-30" baseline="0" noProof="0" dirty="0">
                          <a:solidFill>
                            <a:schemeClr val="accent1"/>
                          </a:solidFill>
                          <a:latin typeface="Arial" panose="020B0604020202020204" pitchFamily="34" charset="0"/>
                          <a:cs typeface="Arial" panose="020B0604020202020204" pitchFamily="34" charset="0"/>
                        </a:rPr>
                        <a:t>Savo-Osi</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0979147"/>
                  </a:ext>
                </a:extLst>
              </a:tr>
              <a:tr h="0">
                <a:tc>
                  <a:txBody>
                    <a:bodyPr/>
                    <a:lstStyle/>
                    <a:p>
                      <a:pPr algn="r"/>
                      <a:r>
                        <a:rPr lang="en-GB" sz="600" b="1" spc="-30" baseline="0" noProof="0" dirty="0">
                          <a:solidFill>
                            <a:schemeClr val="accent6"/>
                          </a:solidFill>
                          <a:latin typeface="Arial" panose="020B0604020202020204" pitchFamily="34" charset="0"/>
                          <a:cs typeface="Arial" panose="020B0604020202020204" pitchFamily="34" charset="0"/>
                        </a:rPr>
                        <a:t>Chemo</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7648290"/>
                  </a:ext>
                </a:extLst>
              </a:tr>
            </a:tbl>
          </a:graphicData>
        </a:graphic>
      </p:graphicFrame>
    </p:spTree>
    <p:extLst>
      <p:ext uri="{BB962C8B-B14F-4D97-AF65-F5344CB8AC3E}">
        <p14:creationId xmlns:p14="http://schemas.microsoft.com/office/powerpoint/2010/main" val="39335119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6EA16-6F5A-5597-8B3A-67DAA10B923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AFABBEF-0074-4D09-7E32-9898A9D23DA8}"/>
              </a:ext>
            </a:extLst>
          </p:cNvPr>
          <p:cNvSpPr>
            <a:spLocks noGrp="1"/>
          </p:cNvSpPr>
          <p:nvPr>
            <p:ph type="title"/>
          </p:nvPr>
        </p:nvSpPr>
        <p:spPr>
          <a:xfrm>
            <a:off x="619201" y="259200"/>
            <a:ext cx="10963199" cy="864000"/>
          </a:xfrm>
        </p:spPr>
        <p:txBody>
          <a:bodyPr/>
          <a:lstStyle/>
          <a:p>
            <a:r>
              <a:rPr lang="en-GB" noProof="0" dirty="0"/>
              <a:t>sachi: safety results</a:t>
            </a:r>
          </a:p>
        </p:txBody>
      </p:sp>
      <p:sp>
        <p:nvSpPr>
          <p:cNvPr id="8" name="Content Placeholder 7">
            <a:extLst>
              <a:ext uri="{FF2B5EF4-FFF2-40B4-BE49-F238E27FC236}">
                <a16:creationId xmlns:a16="http://schemas.microsoft.com/office/drawing/2014/main" id="{AE65C2C8-9577-CA3B-0328-316799231F60}"/>
              </a:ext>
            </a:extLst>
          </p:cNvPr>
          <p:cNvSpPr>
            <a:spLocks noGrp="1"/>
          </p:cNvSpPr>
          <p:nvPr>
            <p:ph sz="quarter" idx="15"/>
          </p:nvPr>
        </p:nvSpPr>
        <p:spPr>
          <a:xfrm>
            <a:off x="620713" y="6356350"/>
            <a:ext cx="10179050" cy="365125"/>
          </a:xfrm>
        </p:spPr>
        <p:txBody>
          <a:bodyPr anchor="b" anchorCtr="0"/>
          <a:lstStyle/>
          <a:p>
            <a:r>
              <a:rPr lang="en-GB" noProof="0" dirty="0">
                <a:solidFill>
                  <a:schemeClr val="tx2"/>
                </a:solidFill>
              </a:rPr>
              <a:t>pts, patients; TEAE, treatment-emergent adverse event</a:t>
            </a:r>
          </a:p>
          <a:p>
            <a:r>
              <a:rPr lang="en-GB" kern="100" noProof="0" dirty="0">
                <a:solidFill>
                  <a:schemeClr val="tx2"/>
                </a:solidFill>
                <a:ea typeface="Calibri" panose="020F0502020204030204" pitchFamily="34" charset="0"/>
              </a:rPr>
              <a:t>Lu S, et al. </a:t>
            </a:r>
            <a:r>
              <a:rPr lang="en-GB" noProof="0" dirty="0">
                <a:solidFill>
                  <a:schemeClr val="tx2"/>
                </a:solidFill>
              </a:rPr>
              <a:t>J Clin Oncol 2025;43(suppl 17). Abstr LBA8505 (</a:t>
            </a:r>
            <a:r>
              <a:rPr lang="en-GB" kern="100" noProof="0" dirty="0">
                <a:solidFill>
                  <a:schemeClr val="tx2"/>
                </a:solidFill>
                <a:ea typeface="Calibri" panose="020F0502020204030204" pitchFamily="34" charset="0"/>
              </a:rPr>
              <a:t>ASCO 2025, oral presentation)</a:t>
            </a:r>
            <a:endParaRPr lang="en-GB" noProof="0" dirty="0">
              <a:solidFill>
                <a:schemeClr val="tx2"/>
              </a:solidFill>
            </a:endParaRPr>
          </a:p>
        </p:txBody>
      </p:sp>
      <p:sp>
        <p:nvSpPr>
          <p:cNvPr id="2" name="Slide Number Placeholder 1">
            <a:extLst>
              <a:ext uri="{FF2B5EF4-FFF2-40B4-BE49-F238E27FC236}">
                <a16:creationId xmlns:a16="http://schemas.microsoft.com/office/drawing/2014/main" id="{4C1EAD45-9634-F3AB-D72A-AC8B150EB93F}"/>
              </a:ext>
            </a:extLst>
          </p:cNvPr>
          <p:cNvSpPr>
            <a:spLocks noGrp="1"/>
          </p:cNvSpPr>
          <p:nvPr>
            <p:ph type="sldNum" sz="quarter" idx="4"/>
          </p:nvPr>
        </p:nvSpPr>
        <p:spPr>
          <a:xfrm>
            <a:off x="10800523" y="6127528"/>
            <a:ext cx="781877" cy="365125"/>
          </a:xfrm>
        </p:spPr>
        <p:txBody>
          <a:bodyPr/>
          <a:lstStyle/>
          <a:p>
            <a:fld id="{FCE43C0F-8A7B-3A4B-9DB5-B3472E36E833}" type="slidenum">
              <a:rPr lang="en-GB" noProof="0" smtClean="0"/>
              <a:pPr/>
              <a:t>16</a:t>
            </a:fld>
            <a:endParaRPr lang="en-GB" noProof="0" dirty="0"/>
          </a:p>
        </p:txBody>
      </p:sp>
      <p:grpSp>
        <p:nvGrpSpPr>
          <p:cNvPr id="9" name="Group 8">
            <a:extLst>
              <a:ext uri="{FF2B5EF4-FFF2-40B4-BE49-F238E27FC236}">
                <a16:creationId xmlns:a16="http://schemas.microsoft.com/office/drawing/2014/main" id="{B8FB07FE-DF18-BD0C-4A5D-B29E1712C359}"/>
              </a:ext>
            </a:extLst>
          </p:cNvPr>
          <p:cNvGrpSpPr/>
          <p:nvPr/>
        </p:nvGrpSpPr>
        <p:grpSpPr>
          <a:xfrm>
            <a:off x="2587410" y="1974497"/>
            <a:ext cx="3947253" cy="3959894"/>
            <a:chOff x="2109600" y="2409061"/>
            <a:chExt cx="3947253" cy="3959894"/>
          </a:xfrm>
        </p:grpSpPr>
        <p:grpSp>
          <p:nvGrpSpPr>
            <p:cNvPr id="10" name="Group 9">
              <a:extLst>
                <a:ext uri="{FF2B5EF4-FFF2-40B4-BE49-F238E27FC236}">
                  <a16:creationId xmlns:a16="http://schemas.microsoft.com/office/drawing/2014/main" id="{32EB4F73-FBEC-DF4A-8B6A-661B567F8283}"/>
                </a:ext>
              </a:extLst>
            </p:cNvPr>
            <p:cNvGrpSpPr/>
            <p:nvPr/>
          </p:nvGrpSpPr>
          <p:grpSpPr>
            <a:xfrm>
              <a:off x="2109600" y="2409061"/>
              <a:ext cx="3947253" cy="3959894"/>
              <a:chOff x="1908379" y="2409061"/>
              <a:chExt cx="3947253" cy="3959894"/>
            </a:xfrm>
          </p:grpSpPr>
          <p:graphicFrame>
            <p:nvGraphicFramePr>
              <p:cNvPr id="24" name="Chart 23">
                <a:extLst>
                  <a:ext uri="{FF2B5EF4-FFF2-40B4-BE49-F238E27FC236}">
                    <a16:creationId xmlns:a16="http://schemas.microsoft.com/office/drawing/2014/main" id="{DB898EE5-222A-2349-FD9D-060EC83F86DE}"/>
                  </a:ext>
                </a:extLst>
              </p:cNvPr>
              <p:cNvGraphicFramePr/>
              <p:nvPr>
                <p:extLst>
                  <p:ext uri="{D42A27DB-BD31-4B8C-83A1-F6EECF244321}">
                    <p14:modId xmlns:p14="http://schemas.microsoft.com/office/powerpoint/2010/main" val="2436748305"/>
                  </p:ext>
                </p:extLst>
              </p:nvPr>
            </p:nvGraphicFramePr>
            <p:xfrm>
              <a:off x="1908379" y="2409061"/>
              <a:ext cx="3947253" cy="3959894"/>
            </p:xfrm>
            <a:graphic>
              <a:graphicData uri="http://schemas.openxmlformats.org/drawingml/2006/chart">
                <c:chart xmlns:c="http://schemas.openxmlformats.org/drawingml/2006/chart" xmlns:r="http://schemas.openxmlformats.org/officeDocument/2006/relationships" r:id="rId2"/>
              </a:graphicData>
            </a:graphic>
          </p:graphicFrame>
          <p:sp>
            <p:nvSpPr>
              <p:cNvPr id="25" name="Google Shape;392;p10">
                <a:extLst>
                  <a:ext uri="{FF2B5EF4-FFF2-40B4-BE49-F238E27FC236}">
                    <a16:creationId xmlns:a16="http://schemas.microsoft.com/office/drawing/2014/main" id="{114793F4-2AD6-A194-07BB-91BACC81B870}"/>
                  </a:ext>
                </a:extLst>
              </p:cNvPr>
              <p:cNvSpPr/>
              <p:nvPr/>
            </p:nvSpPr>
            <p:spPr>
              <a:xfrm>
                <a:off x="5506263" y="5749957"/>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dirty="0">
                    <a:latin typeface="Arial" panose="020B0604020202020204" pitchFamily="34" charset="0"/>
                    <a:ea typeface="Calibri"/>
                    <a:cs typeface="Arial" panose="020B0604020202020204" pitchFamily="34" charset="0"/>
                    <a:sym typeface="Calibri"/>
                  </a:rPr>
                  <a:t>3</a:t>
                </a:r>
              </a:p>
            </p:txBody>
          </p:sp>
          <p:sp>
            <p:nvSpPr>
              <p:cNvPr id="26" name="Google Shape;392;p10">
                <a:extLst>
                  <a:ext uri="{FF2B5EF4-FFF2-40B4-BE49-F238E27FC236}">
                    <a16:creationId xmlns:a16="http://schemas.microsoft.com/office/drawing/2014/main" id="{F404E473-93C7-FEE5-6F3B-FBD223CF1812}"/>
                  </a:ext>
                </a:extLst>
              </p:cNvPr>
              <p:cNvSpPr/>
              <p:nvPr/>
            </p:nvSpPr>
            <p:spPr>
              <a:xfrm>
                <a:off x="5559640" y="5362607"/>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dirty="0">
                    <a:latin typeface="Arial" panose="020B0604020202020204" pitchFamily="34" charset="0"/>
                    <a:ea typeface="Calibri"/>
                    <a:cs typeface="Arial" panose="020B0604020202020204" pitchFamily="34" charset="0"/>
                    <a:sym typeface="Calibri"/>
                  </a:rPr>
                  <a:t>1</a:t>
                </a:r>
              </a:p>
            </p:txBody>
          </p:sp>
        </p:grpSp>
        <p:sp>
          <p:nvSpPr>
            <p:cNvPr id="11" name="Google Shape;392;p10">
              <a:extLst>
                <a:ext uri="{FF2B5EF4-FFF2-40B4-BE49-F238E27FC236}">
                  <a16:creationId xmlns:a16="http://schemas.microsoft.com/office/drawing/2014/main" id="{3586292C-1C64-4316-2156-B474FEAF494C}"/>
                </a:ext>
              </a:extLst>
            </p:cNvPr>
            <p:cNvSpPr/>
            <p:nvPr/>
          </p:nvSpPr>
          <p:spPr>
            <a:xfrm>
              <a:off x="5732331" y="6141065"/>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dirty="0">
                  <a:latin typeface="Arial" panose="020B0604020202020204" pitchFamily="34" charset="0"/>
                  <a:ea typeface="Calibri"/>
                  <a:cs typeface="Arial" panose="020B0604020202020204" pitchFamily="34" charset="0"/>
                  <a:sym typeface="Calibri"/>
                </a:rPr>
                <a:t>0</a:t>
              </a:r>
            </a:p>
          </p:txBody>
        </p:sp>
        <p:sp>
          <p:nvSpPr>
            <p:cNvPr id="12" name="Google Shape;392;p10">
              <a:extLst>
                <a:ext uri="{FF2B5EF4-FFF2-40B4-BE49-F238E27FC236}">
                  <a16:creationId xmlns:a16="http://schemas.microsoft.com/office/drawing/2014/main" id="{95A9B8A4-33A6-BD57-4CAB-9EEAAF05E5E8}"/>
                </a:ext>
              </a:extLst>
            </p:cNvPr>
            <p:cNvSpPr/>
            <p:nvPr/>
          </p:nvSpPr>
          <p:spPr>
            <a:xfrm>
              <a:off x="2215842" y="6141065"/>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dirty="0">
                  <a:latin typeface="Arial" panose="020B0604020202020204" pitchFamily="34" charset="0"/>
                  <a:ea typeface="Calibri"/>
                  <a:cs typeface="Arial" panose="020B0604020202020204" pitchFamily="34" charset="0"/>
                  <a:sym typeface="Calibri"/>
                </a:rPr>
                <a:t>100</a:t>
              </a:r>
            </a:p>
          </p:txBody>
        </p:sp>
        <p:sp>
          <p:nvSpPr>
            <p:cNvPr id="13" name="Google Shape;392;p10">
              <a:extLst>
                <a:ext uri="{FF2B5EF4-FFF2-40B4-BE49-F238E27FC236}">
                  <a16:creationId xmlns:a16="http://schemas.microsoft.com/office/drawing/2014/main" id="{2BD76BEA-D60E-7EFF-1864-EC7A6291B35D}"/>
                </a:ext>
              </a:extLst>
            </p:cNvPr>
            <p:cNvSpPr/>
            <p:nvPr/>
          </p:nvSpPr>
          <p:spPr>
            <a:xfrm>
              <a:off x="2554509" y="6141065"/>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dirty="0">
                  <a:latin typeface="Arial" panose="020B0604020202020204" pitchFamily="34" charset="0"/>
                  <a:ea typeface="Calibri"/>
                  <a:cs typeface="Arial" panose="020B0604020202020204" pitchFamily="34" charset="0"/>
                  <a:sym typeface="Calibri"/>
                </a:rPr>
                <a:t>90</a:t>
              </a:r>
            </a:p>
          </p:txBody>
        </p:sp>
        <p:sp>
          <p:nvSpPr>
            <p:cNvPr id="14" name="Google Shape;392;p10">
              <a:extLst>
                <a:ext uri="{FF2B5EF4-FFF2-40B4-BE49-F238E27FC236}">
                  <a16:creationId xmlns:a16="http://schemas.microsoft.com/office/drawing/2014/main" id="{AB0E7311-CB69-77E4-E644-6C7FC0CD48A8}"/>
                </a:ext>
              </a:extLst>
            </p:cNvPr>
            <p:cNvSpPr/>
            <p:nvPr/>
          </p:nvSpPr>
          <p:spPr>
            <a:xfrm>
              <a:off x="2910109" y="6141065"/>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dirty="0">
                  <a:latin typeface="Arial" panose="020B0604020202020204" pitchFamily="34" charset="0"/>
                  <a:ea typeface="Calibri"/>
                  <a:cs typeface="Arial" panose="020B0604020202020204" pitchFamily="34" charset="0"/>
                  <a:sym typeface="Calibri"/>
                </a:rPr>
                <a:t>80</a:t>
              </a:r>
            </a:p>
          </p:txBody>
        </p:sp>
        <p:sp>
          <p:nvSpPr>
            <p:cNvPr id="15" name="Google Shape;392;p10">
              <a:extLst>
                <a:ext uri="{FF2B5EF4-FFF2-40B4-BE49-F238E27FC236}">
                  <a16:creationId xmlns:a16="http://schemas.microsoft.com/office/drawing/2014/main" id="{DD8AFF61-BD16-1719-5CBE-C141AD4E2D28}"/>
                </a:ext>
              </a:extLst>
            </p:cNvPr>
            <p:cNvSpPr/>
            <p:nvPr/>
          </p:nvSpPr>
          <p:spPr>
            <a:xfrm>
              <a:off x="3271354" y="6141065"/>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dirty="0">
                  <a:latin typeface="Arial" panose="020B0604020202020204" pitchFamily="34" charset="0"/>
                  <a:ea typeface="Calibri"/>
                  <a:cs typeface="Arial" panose="020B0604020202020204" pitchFamily="34" charset="0"/>
                  <a:sym typeface="Calibri"/>
                </a:rPr>
                <a:t>70</a:t>
              </a:r>
            </a:p>
          </p:txBody>
        </p:sp>
        <p:sp>
          <p:nvSpPr>
            <p:cNvPr id="16" name="Google Shape;392;p10">
              <a:extLst>
                <a:ext uri="{FF2B5EF4-FFF2-40B4-BE49-F238E27FC236}">
                  <a16:creationId xmlns:a16="http://schemas.microsoft.com/office/drawing/2014/main" id="{F8126805-FF25-B6CA-8047-17107DE6CE65}"/>
                </a:ext>
              </a:extLst>
            </p:cNvPr>
            <p:cNvSpPr/>
            <p:nvPr/>
          </p:nvSpPr>
          <p:spPr>
            <a:xfrm>
              <a:off x="3610021" y="6141065"/>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dirty="0">
                  <a:latin typeface="Arial" panose="020B0604020202020204" pitchFamily="34" charset="0"/>
                  <a:ea typeface="Calibri"/>
                  <a:cs typeface="Arial" panose="020B0604020202020204" pitchFamily="34" charset="0"/>
                  <a:sym typeface="Calibri"/>
                </a:rPr>
                <a:t>60</a:t>
              </a:r>
            </a:p>
          </p:txBody>
        </p:sp>
        <p:sp>
          <p:nvSpPr>
            <p:cNvPr id="17" name="Google Shape;392;p10">
              <a:extLst>
                <a:ext uri="{FF2B5EF4-FFF2-40B4-BE49-F238E27FC236}">
                  <a16:creationId xmlns:a16="http://schemas.microsoft.com/office/drawing/2014/main" id="{34E37A4D-4E6B-263F-1BB6-2D530A9E6C20}"/>
                </a:ext>
              </a:extLst>
            </p:cNvPr>
            <p:cNvSpPr/>
            <p:nvPr/>
          </p:nvSpPr>
          <p:spPr>
            <a:xfrm>
              <a:off x="3959977" y="6141065"/>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dirty="0">
                  <a:latin typeface="Arial" panose="020B0604020202020204" pitchFamily="34" charset="0"/>
                  <a:ea typeface="Calibri"/>
                  <a:cs typeface="Arial" panose="020B0604020202020204" pitchFamily="34" charset="0"/>
                  <a:sym typeface="Calibri"/>
                </a:rPr>
                <a:t>50</a:t>
              </a:r>
            </a:p>
          </p:txBody>
        </p:sp>
        <p:sp>
          <p:nvSpPr>
            <p:cNvPr id="19" name="Google Shape;392;p10">
              <a:extLst>
                <a:ext uri="{FF2B5EF4-FFF2-40B4-BE49-F238E27FC236}">
                  <a16:creationId xmlns:a16="http://schemas.microsoft.com/office/drawing/2014/main" id="{AA777516-F071-A8AF-17BC-4882E05DC7C0}"/>
                </a:ext>
              </a:extLst>
            </p:cNvPr>
            <p:cNvSpPr/>
            <p:nvPr/>
          </p:nvSpPr>
          <p:spPr>
            <a:xfrm>
              <a:off x="4321222" y="6141065"/>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dirty="0">
                  <a:latin typeface="Arial" panose="020B0604020202020204" pitchFamily="34" charset="0"/>
                  <a:ea typeface="Calibri"/>
                  <a:cs typeface="Arial" panose="020B0604020202020204" pitchFamily="34" charset="0"/>
                  <a:sym typeface="Calibri"/>
                </a:rPr>
                <a:t>40</a:t>
              </a:r>
            </a:p>
          </p:txBody>
        </p:sp>
        <p:sp>
          <p:nvSpPr>
            <p:cNvPr id="21" name="Google Shape;392;p10">
              <a:extLst>
                <a:ext uri="{FF2B5EF4-FFF2-40B4-BE49-F238E27FC236}">
                  <a16:creationId xmlns:a16="http://schemas.microsoft.com/office/drawing/2014/main" id="{A3BF9063-0A59-7ABB-0E3F-3A97F6F99111}"/>
                </a:ext>
              </a:extLst>
            </p:cNvPr>
            <p:cNvSpPr/>
            <p:nvPr/>
          </p:nvSpPr>
          <p:spPr>
            <a:xfrm>
              <a:off x="4676822" y="6141065"/>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dirty="0">
                  <a:latin typeface="Arial" panose="020B0604020202020204" pitchFamily="34" charset="0"/>
                  <a:ea typeface="Calibri"/>
                  <a:cs typeface="Arial" panose="020B0604020202020204" pitchFamily="34" charset="0"/>
                  <a:sym typeface="Calibri"/>
                </a:rPr>
                <a:t>30</a:t>
              </a:r>
            </a:p>
          </p:txBody>
        </p:sp>
        <p:sp>
          <p:nvSpPr>
            <p:cNvPr id="22" name="Google Shape;392;p10">
              <a:extLst>
                <a:ext uri="{FF2B5EF4-FFF2-40B4-BE49-F238E27FC236}">
                  <a16:creationId xmlns:a16="http://schemas.microsoft.com/office/drawing/2014/main" id="{91E7F282-789D-AF43-0AEB-BF2E467D3E5F}"/>
                </a:ext>
              </a:extLst>
            </p:cNvPr>
            <p:cNvSpPr/>
            <p:nvPr/>
          </p:nvSpPr>
          <p:spPr>
            <a:xfrm>
              <a:off x="5021133" y="6141065"/>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dirty="0">
                  <a:latin typeface="Arial" panose="020B0604020202020204" pitchFamily="34" charset="0"/>
                  <a:ea typeface="Calibri"/>
                  <a:cs typeface="Arial" panose="020B0604020202020204" pitchFamily="34" charset="0"/>
                  <a:sym typeface="Calibri"/>
                </a:rPr>
                <a:t>20</a:t>
              </a:r>
            </a:p>
          </p:txBody>
        </p:sp>
        <p:sp>
          <p:nvSpPr>
            <p:cNvPr id="23" name="Google Shape;392;p10">
              <a:extLst>
                <a:ext uri="{FF2B5EF4-FFF2-40B4-BE49-F238E27FC236}">
                  <a16:creationId xmlns:a16="http://schemas.microsoft.com/office/drawing/2014/main" id="{0C5061BA-D7A5-644A-2BA0-8D6E960C42CE}"/>
                </a:ext>
              </a:extLst>
            </p:cNvPr>
            <p:cNvSpPr/>
            <p:nvPr/>
          </p:nvSpPr>
          <p:spPr>
            <a:xfrm>
              <a:off x="5376733" y="6141065"/>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dirty="0">
                  <a:latin typeface="Arial" panose="020B0604020202020204" pitchFamily="34" charset="0"/>
                  <a:ea typeface="Calibri"/>
                  <a:cs typeface="Arial" panose="020B0604020202020204" pitchFamily="34" charset="0"/>
                  <a:sym typeface="Calibri"/>
                </a:rPr>
                <a:t>10</a:t>
              </a:r>
            </a:p>
          </p:txBody>
        </p:sp>
      </p:grpSp>
      <p:sp>
        <p:nvSpPr>
          <p:cNvPr id="27" name="Content Placeholder 6">
            <a:extLst>
              <a:ext uri="{FF2B5EF4-FFF2-40B4-BE49-F238E27FC236}">
                <a16:creationId xmlns:a16="http://schemas.microsoft.com/office/drawing/2014/main" id="{B4514559-225B-7222-D94C-65945BCB6BBB}"/>
              </a:ext>
            </a:extLst>
          </p:cNvPr>
          <p:cNvSpPr txBox="1">
            <a:spLocks/>
          </p:cNvSpPr>
          <p:nvPr/>
        </p:nvSpPr>
        <p:spPr>
          <a:xfrm>
            <a:off x="674608" y="1123200"/>
            <a:ext cx="10963275" cy="4525963"/>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a:t>Grade ≥3 TEAE occurred in 56.6% vs 57.3% of pts with savolitinib plus osimertinib vs chemotherapy; savolitinib plus osimertinib had lower rates of hematologic events than chemotherapy</a:t>
            </a:r>
            <a:endParaRPr lang="en-GB" sz="1600" dirty="0"/>
          </a:p>
        </p:txBody>
      </p:sp>
      <p:sp>
        <p:nvSpPr>
          <p:cNvPr id="28" name="TextBox 27">
            <a:extLst>
              <a:ext uri="{FF2B5EF4-FFF2-40B4-BE49-F238E27FC236}">
                <a16:creationId xmlns:a16="http://schemas.microsoft.com/office/drawing/2014/main" id="{D43F6D9B-A502-CE03-AE2E-CF4854EC42EA}"/>
              </a:ext>
            </a:extLst>
          </p:cNvPr>
          <p:cNvSpPr txBox="1"/>
          <p:nvPr/>
        </p:nvSpPr>
        <p:spPr>
          <a:xfrm>
            <a:off x="674608" y="1697891"/>
            <a:ext cx="6838795" cy="338554"/>
          </a:xfrm>
          <a:prstGeom prst="rect">
            <a:avLst/>
          </a:prstGeom>
          <a:noFill/>
        </p:spPr>
        <p:txBody>
          <a:bodyPr wrap="none" lIns="0" rtlCol="0">
            <a:spAutoFit/>
          </a:bodyPr>
          <a:lstStyle/>
          <a:p>
            <a:r>
              <a:rPr lang="en-GB" sz="1600" b="1" spc="100" dirty="0">
                <a:solidFill>
                  <a:schemeClr val="accent1"/>
                </a:solidFill>
                <a:latin typeface="Arial" panose="020B0604020202020204" pitchFamily="34" charset="0"/>
                <a:ea typeface="Aileron" charset="0"/>
                <a:cs typeface="Arial" panose="020B0604020202020204" pitchFamily="34" charset="0"/>
              </a:rPr>
              <a:t>ADVERSE EVENTS IN ≥20% OF PATIENTS IN EITHER GROUP </a:t>
            </a:r>
          </a:p>
        </p:txBody>
      </p:sp>
      <p:sp>
        <p:nvSpPr>
          <p:cNvPr id="29" name="Google Shape;392;p10">
            <a:extLst>
              <a:ext uri="{FF2B5EF4-FFF2-40B4-BE49-F238E27FC236}">
                <a16:creationId xmlns:a16="http://schemas.microsoft.com/office/drawing/2014/main" id="{AE6CAE37-AA11-0B19-B822-13773B18A6B1}"/>
              </a:ext>
            </a:extLst>
          </p:cNvPr>
          <p:cNvSpPr/>
          <p:nvPr/>
        </p:nvSpPr>
        <p:spPr>
          <a:xfrm>
            <a:off x="533271" y="2106662"/>
            <a:ext cx="2154436" cy="354558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lnSpc>
                <a:spcPct val="128000"/>
              </a:lnSpc>
            </a:pPr>
            <a:r>
              <a:rPr lang="en-GB" sz="1000" dirty="0">
                <a:latin typeface="Arial" panose="020B0604020202020204" pitchFamily="34" charset="0"/>
                <a:ea typeface="Calibri"/>
                <a:cs typeface="Arial" panose="020B0604020202020204" pitchFamily="34" charset="0"/>
                <a:sym typeface="Calibri"/>
              </a:rPr>
              <a:t>White blood cell count decreased</a:t>
            </a:r>
          </a:p>
          <a:p>
            <a:pPr algn="r">
              <a:lnSpc>
                <a:spcPct val="128000"/>
              </a:lnSpc>
            </a:pPr>
            <a:r>
              <a:rPr lang="en-GB" sz="1000" dirty="0">
                <a:latin typeface="Arial" panose="020B0604020202020204" pitchFamily="34" charset="0"/>
                <a:ea typeface="Calibri"/>
                <a:cs typeface="Arial" panose="020B0604020202020204" pitchFamily="34" charset="0"/>
                <a:sym typeface="Calibri"/>
              </a:rPr>
              <a:t>Nausea</a:t>
            </a:r>
          </a:p>
          <a:p>
            <a:pPr algn="r">
              <a:lnSpc>
                <a:spcPct val="128000"/>
              </a:lnSpc>
            </a:pPr>
            <a:r>
              <a:rPr lang="en-GB" sz="1000" dirty="0">
                <a:latin typeface="Arial" panose="020B0604020202020204" pitchFamily="34" charset="0"/>
                <a:ea typeface="Calibri"/>
                <a:cs typeface="Arial" panose="020B0604020202020204" pitchFamily="34" charset="0"/>
                <a:sym typeface="Calibri"/>
              </a:rPr>
              <a:t>Vomiting</a:t>
            </a:r>
          </a:p>
          <a:p>
            <a:pPr algn="r">
              <a:lnSpc>
                <a:spcPct val="128000"/>
              </a:lnSpc>
            </a:pPr>
            <a:r>
              <a:rPr lang="en-GB" sz="1000" dirty="0">
                <a:latin typeface="Arial" panose="020B0604020202020204" pitchFamily="34" charset="0"/>
                <a:ea typeface="Calibri"/>
                <a:cs typeface="Arial" panose="020B0604020202020204" pitchFamily="34" charset="0"/>
                <a:sym typeface="Calibri"/>
              </a:rPr>
              <a:t>Anaemia</a:t>
            </a:r>
          </a:p>
          <a:p>
            <a:pPr algn="r">
              <a:lnSpc>
                <a:spcPct val="128000"/>
              </a:lnSpc>
            </a:pPr>
            <a:r>
              <a:rPr lang="en-GB" sz="1000" dirty="0">
                <a:latin typeface="Arial" panose="020B0604020202020204" pitchFamily="34" charset="0"/>
                <a:ea typeface="Calibri"/>
                <a:cs typeface="Arial" panose="020B0604020202020204" pitchFamily="34" charset="0"/>
                <a:sym typeface="Calibri"/>
              </a:rPr>
              <a:t>Neutrophil count decreased</a:t>
            </a:r>
          </a:p>
          <a:p>
            <a:pPr algn="r">
              <a:lnSpc>
                <a:spcPct val="128000"/>
              </a:lnSpc>
            </a:pPr>
            <a:r>
              <a:rPr lang="en-GB" sz="1000" dirty="0" err="1">
                <a:latin typeface="Arial" panose="020B0604020202020204" pitchFamily="34" charset="0"/>
                <a:ea typeface="Calibri"/>
                <a:cs typeface="Arial" panose="020B0604020202020204" pitchFamily="34" charset="0"/>
                <a:sym typeface="Calibri"/>
              </a:rPr>
              <a:t>Hypoalbuminaemia</a:t>
            </a:r>
            <a:endParaRPr lang="en-GB" sz="1000" dirty="0">
              <a:latin typeface="Arial" panose="020B0604020202020204" pitchFamily="34" charset="0"/>
              <a:ea typeface="Calibri"/>
              <a:cs typeface="Arial" panose="020B0604020202020204" pitchFamily="34" charset="0"/>
              <a:sym typeface="Calibri"/>
            </a:endParaRPr>
          </a:p>
          <a:p>
            <a:pPr algn="r">
              <a:lnSpc>
                <a:spcPct val="128000"/>
              </a:lnSpc>
            </a:pPr>
            <a:r>
              <a:rPr lang="en-GB" sz="1000" dirty="0">
                <a:latin typeface="Arial" panose="020B0604020202020204" pitchFamily="34" charset="0"/>
                <a:ea typeface="Calibri"/>
                <a:cs typeface="Arial" panose="020B0604020202020204" pitchFamily="34" charset="0"/>
                <a:sym typeface="Calibri"/>
              </a:rPr>
              <a:t>Decreased appetite</a:t>
            </a:r>
          </a:p>
          <a:p>
            <a:pPr algn="r">
              <a:lnSpc>
                <a:spcPct val="128000"/>
              </a:lnSpc>
            </a:pPr>
            <a:r>
              <a:rPr lang="en-GB" sz="1000" dirty="0">
                <a:latin typeface="Arial" panose="020B0604020202020204" pitchFamily="34" charset="0"/>
                <a:ea typeface="Calibri"/>
                <a:cs typeface="Arial" panose="020B0604020202020204" pitchFamily="34" charset="0"/>
                <a:sym typeface="Calibri"/>
              </a:rPr>
              <a:t>Oedema peripheral</a:t>
            </a:r>
          </a:p>
          <a:p>
            <a:pPr algn="r">
              <a:lnSpc>
                <a:spcPct val="128000"/>
              </a:lnSpc>
            </a:pPr>
            <a:r>
              <a:rPr lang="en-GB" sz="1000" dirty="0">
                <a:latin typeface="Arial" panose="020B0604020202020204" pitchFamily="34" charset="0"/>
                <a:ea typeface="Calibri"/>
                <a:cs typeface="Arial" panose="020B0604020202020204" pitchFamily="34" charset="0"/>
                <a:sym typeface="Calibri"/>
              </a:rPr>
              <a:t>Platelet count decreased</a:t>
            </a:r>
          </a:p>
          <a:p>
            <a:pPr algn="r">
              <a:lnSpc>
                <a:spcPct val="128000"/>
              </a:lnSpc>
            </a:pPr>
            <a:r>
              <a:rPr lang="en-GB" sz="1000" dirty="0">
                <a:latin typeface="Arial" panose="020B0604020202020204" pitchFamily="34" charset="0"/>
                <a:ea typeface="Calibri"/>
                <a:cs typeface="Arial" panose="020B0604020202020204" pitchFamily="34" charset="0"/>
                <a:sym typeface="Calibri"/>
              </a:rPr>
              <a:t>Alanine aminotransferase increased</a:t>
            </a:r>
          </a:p>
          <a:p>
            <a:pPr algn="r">
              <a:lnSpc>
                <a:spcPct val="128000"/>
              </a:lnSpc>
            </a:pPr>
            <a:r>
              <a:rPr lang="en-GB" sz="1000" dirty="0">
                <a:latin typeface="Arial" panose="020B0604020202020204" pitchFamily="34" charset="0"/>
                <a:ea typeface="Calibri"/>
                <a:cs typeface="Arial" panose="020B0604020202020204" pitchFamily="34" charset="0"/>
                <a:sym typeface="Calibri"/>
              </a:rPr>
              <a:t>Aspartate aminotransferase increased</a:t>
            </a:r>
          </a:p>
          <a:p>
            <a:pPr algn="r">
              <a:lnSpc>
                <a:spcPct val="128000"/>
              </a:lnSpc>
            </a:pPr>
            <a:r>
              <a:rPr lang="en-GB" sz="1000" dirty="0">
                <a:latin typeface="Arial" panose="020B0604020202020204" pitchFamily="34" charset="0"/>
                <a:ea typeface="Calibri"/>
                <a:cs typeface="Arial" panose="020B0604020202020204" pitchFamily="34" charset="0"/>
                <a:sym typeface="Calibri"/>
              </a:rPr>
              <a:t>Blood creatinine increased</a:t>
            </a:r>
          </a:p>
          <a:p>
            <a:pPr algn="r">
              <a:lnSpc>
                <a:spcPct val="128000"/>
              </a:lnSpc>
            </a:pPr>
            <a:r>
              <a:rPr lang="en-GB" sz="1000" dirty="0">
                <a:latin typeface="Arial" panose="020B0604020202020204" pitchFamily="34" charset="0"/>
                <a:ea typeface="Calibri"/>
                <a:cs typeface="Arial" panose="020B0604020202020204" pitchFamily="34" charset="0"/>
                <a:sym typeface="Calibri"/>
              </a:rPr>
              <a:t>Pyrexia</a:t>
            </a:r>
          </a:p>
          <a:p>
            <a:pPr algn="r">
              <a:lnSpc>
                <a:spcPct val="128000"/>
              </a:lnSpc>
            </a:pPr>
            <a:r>
              <a:rPr lang="en-GB" sz="1000" dirty="0">
                <a:latin typeface="Arial" panose="020B0604020202020204" pitchFamily="34" charset="0"/>
                <a:ea typeface="Calibri"/>
                <a:cs typeface="Arial" panose="020B0604020202020204" pitchFamily="34" charset="0"/>
                <a:sym typeface="Calibri"/>
              </a:rPr>
              <a:t>Weight decreased</a:t>
            </a:r>
          </a:p>
          <a:p>
            <a:pPr algn="r">
              <a:lnSpc>
                <a:spcPct val="128000"/>
              </a:lnSpc>
            </a:pPr>
            <a:r>
              <a:rPr lang="en-GB" sz="1000" dirty="0">
                <a:latin typeface="Arial" panose="020B0604020202020204" pitchFamily="34" charset="0"/>
                <a:ea typeface="Calibri"/>
                <a:cs typeface="Arial" panose="020B0604020202020204" pitchFamily="34" charset="0"/>
                <a:sym typeface="Calibri"/>
              </a:rPr>
              <a:t>Hypocalcaemia</a:t>
            </a:r>
          </a:p>
          <a:p>
            <a:pPr algn="r">
              <a:lnSpc>
                <a:spcPct val="128000"/>
              </a:lnSpc>
            </a:pPr>
            <a:r>
              <a:rPr lang="en-GB" sz="1000" dirty="0">
                <a:latin typeface="Arial" panose="020B0604020202020204" pitchFamily="34" charset="0"/>
                <a:ea typeface="Calibri"/>
                <a:cs typeface="Arial" panose="020B0604020202020204" pitchFamily="34" charset="0"/>
                <a:sym typeface="Calibri"/>
              </a:rPr>
              <a:t>Diarrhoea</a:t>
            </a:r>
          </a:p>
          <a:p>
            <a:pPr algn="r">
              <a:lnSpc>
                <a:spcPct val="128000"/>
              </a:lnSpc>
            </a:pPr>
            <a:r>
              <a:rPr lang="en-GB" sz="1000" dirty="0">
                <a:latin typeface="Arial" panose="020B0604020202020204" pitchFamily="34" charset="0"/>
                <a:ea typeface="Calibri"/>
                <a:cs typeface="Arial" panose="020B0604020202020204" pitchFamily="34" charset="0"/>
                <a:sym typeface="Calibri"/>
              </a:rPr>
              <a:t>Hypokalaemia</a:t>
            </a:r>
          </a:p>
          <a:p>
            <a:pPr algn="r">
              <a:lnSpc>
                <a:spcPct val="128000"/>
              </a:lnSpc>
            </a:pPr>
            <a:r>
              <a:rPr lang="en-GB" sz="1000" dirty="0">
                <a:latin typeface="Arial" panose="020B0604020202020204" pitchFamily="34" charset="0"/>
                <a:ea typeface="Calibri"/>
                <a:cs typeface="Arial" panose="020B0604020202020204" pitchFamily="34" charset="0"/>
                <a:sym typeface="Calibri"/>
              </a:rPr>
              <a:t>Constipation</a:t>
            </a:r>
          </a:p>
        </p:txBody>
      </p:sp>
      <p:graphicFrame>
        <p:nvGraphicFramePr>
          <p:cNvPr id="30" name="Chart 29">
            <a:extLst>
              <a:ext uri="{FF2B5EF4-FFF2-40B4-BE49-F238E27FC236}">
                <a16:creationId xmlns:a16="http://schemas.microsoft.com/office/drawing/2014/main" id="{ACA89296-90C0-1373-E200-00571F6D3763}"/>
              </a:ext>
            </a:extLst>
          </p:cNvPr>
          <p:cNvGraphicFramePr/>
          <p:nvPr>
            <p:extLst>
              <p:ext uri="{D42A27DB-BD31-4B8C-83A1-F6EECF244321}">
                <p14:modId xmlns:p14="http://schemas.microsoft.com/office/powerpoint/2010/main" val="1756457299"/>
              </p:ext>
            </p:extLst>
          </p:nvPr>
        </p:nvGraphicFramePr>
        <p:xfrm>
          <a:off x="6143873" y="1974497"/>
          <a:ext cx="3947253" cy="3959894"/>
        </p:xfrm>
        <a:graphic>
          <a:graphicData uri="http://schemas.openxmlformats.org/drawingml/2006/chart">
            <c:chart xmlns:c="http://schemas.openxmlformats.org/drawingml/2006/chart" xmlns:r="http://schemas.openxmlformats.org/officeDocument/2006/relationships" r:id="rId3"/>
          </a:graphicData>
        </a:graphic>
      </p:graphicFrame>
      <p:sp>
        <p:nvSpPr>
          <p:cNvPr id="31" name="Google Shape;392;p10">
            <a:extLst>
              <a:ext uri="{FF2B5EF4-FFF2-40B4-BE49-F238E27FC236}">
                <a16:creationId xmlns:a16="http://schemas.microsoft.com/office/drawing/2014/main" id="{CC47C8C0-D707-F9FF-A5DE-A5427790573C}"/>
              </a:ext>
            </a:extLst>
          </p:cNvPr>
          <p:cNvSpPr/>
          <p:nvPr/>
        </p:nvSpPr>
        <p:spPr>
          <a:xfrm>
            <a:off x="8419290" y="4643483"/>
            <a:ext cx="2040623" cy="769441"/>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dirty="0" err="1">
                <a:latin typeface="Arial" panose="020B0604020202020204" pitchFamily="34" charset="0"/>
                <a:ea typeface="Calibri"/>
                <a:cs typeface="Arial" panose="020B0604020202020204" pitchFamily="34" charset="0"/>
                <a:sym typeface="Calibri"/>
              </a:rPr>
              <a:t>Savolitinib</a:t>
            </a:r>
            <a:r>
              <a:rPr lang="en-GB" sz="1000" dirty="0">
                <a:latin typeface="Arial" panose="020B0604020202020204" pitchFamily="34" charset="0"/>
                <a:ea typeface="Calibri"/>
                <a:cs typeface="Arial" panose="020B0604020202020204" pitchFamily="34" charset="0"/>
                <a:sym typeface="Calibri"/>
              </a:rPr>
              <a:t> + Osimertinib, all grades</a:t>
            </a:r>
          </a:p>
          <a:p>
            <a:pPr>
              <a:spcAft>
                <a:spcPts val="300"/>
              </a:spcAft>
            </a:pPr>
            <a:r>
              <a:rPr lang="en-GB" sz="1000" dirty="0">
                <a:latin typeface="Arial" panose="020B0604020202020204" pitchFamily="34" charset="0"/>
                <a:ea typeface="Calibri"/>
                <a:cs typeface="Arial" panose="020B0604020202020204" pitchFamily="34" charset="0"/>
                <a:sym typeface="Calibri"/>
              </a:rPr>
              <a:t>Pemetrexed + Platinum, all grades</a:t>
            </a:r>
          </a:p>
          <a:p>
            <a:pPr>
              <a:spcAft>
                <a:spcPts val="300"/>
              </a:spcAft>
            </a:pPr>
            <a:r>
              <a:rPr lang="en-GB" sz="1000" dirty="0" err="1">
                <a:latin typeface="Arial" panose="020B0604020202020204" pitchFamily="34" charset="0"/>
                <a:ea typeface="Calibri"/>
                <a:cs typeface="Arial" panose="020B0604020202020204" pitchFamily="34" charset="0"/>
                <a:sym typeface="Calibri"/>
              </a:rPr>
              <a:t>Savolitinib</a:t>
            </a:r>
            <a:r>
              <a:rPr lang="en-GB" sz="1000" dirty="0">
                <a:latin typeface="Arial" panose="020B0604020202020204" pitchFamily="34" charset="0"/>
                <a:ea typeface="Calibri"/>
                <a:cs typeface="Arial" panose="020B0604020202020204" pitchFamily="34" charset="0"/>
                <a:sym typeface="Calibri"/>
              </a:rPr>
              <a:t> + Osimertinib, Grades ≥3</a:t>
            </a:r>
          </a:p>
          <a:p>
            <a:pPr>
              <a:spcAft>
                <a:spcPts val="300"/>
              </a:spcAft>
            </a:pPr>
            <a:r>
              <a:rPr lang="en-GB" sz="1000" dirty="0">
                <a:latin typeface="Arial" panose="020B0604020202020204" pitchFamily="34" charset="0"/>
                <a:ea typeface="Calibri"/>
                <a:cs typeface="Arial" panose="020B0604020202020204" pitchFamily="34" charset="0"/>
                <a:sym typeface="Calibri"/>
              </a:rPr>
              <a:t>Pemetrexed + Platinum, Grades ≥3</a:t>
            </a:r>
          </a:p>
        </p:txBody>
      </p:sp>
      <p:sp>
        <p:nvSpPr>
          <p:cNvPr id="32" name="Rectangle 31">
            <a:extLst>
              <a:ext uri="{FF2B5EF4-FFF2-40B4-BE49-F238E27FC236}">
                <a16:creationId xmlns:a16="http://schemas.microsoft.com/office/drawing/2014/main" id="{628A5504-6706-3257-DF38-F94B3D896113}"/>
              </a:ext>
            </a:extLst>
          </p:cNvPr>
          <p:cNvSpPr/>
          <p:nvPr/>
        </p:nvSpPr>
        <p:spPr>
          <a:xfrm>
            <a:off x="8215657" y="4656602"/>
            <a:ext cx="143122" cy="13040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Google Shape;392;p10">
            <a:extLst>
              <a:ext uri="{FF2B5EF4-FFF2-40B4-BE49-F238E27FC236}">
                <a16:creationId xmlns:a16="http://schemas.microsoft.com/office/drawing/2014/main" id="{AC54BDD5-9B37-6A79-EC3B-84E99AA7C325}"/>
              </a:ext>
            </a:extLst>
          </p:cNvPr>
          <p:cNvSpPr/>
          <p:nvPr/>
        </p:nvSpPr>
        <p:spPr>
          <a:xfrm flipH="1">
            <a:off x="6444148" y="5301208"/>
            <a:ext cx="82104" cy="146194"/>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r">
              <a:spcAft>
                <a:spcPts val="300"/>
              </a:spcAft>
            </a:pPr>
            <a:r>
              <a:rPr lang="en-GB" sz="700" dirty="0">
                <a:latin typeface="Arial" panose="020B0604020202020204" pitchFamily="34" charset="0"/>
                <a:ea typeface="Calibri"/>
                <a:cs typeface="Arial" panose="020B0604020202020204" pitchFamily="34" charset="0"/>
                <a:sym typeface="Calibri"/>
              </a:rPr>
              <a:t>3</a:t>
            </a:r>
          </a:p>
        </p:txBody>
      </p:sp>
      <p:sp>
        <p:nvSpPr>
          <p:cNvPr id="34" name="Google Shape;392;p10">
            <a:extLst>
              <a:ext uri="{FF2B5EF4-FFF2-40B4-BE49-F238E27FC236}">
                <a16:creationId xmlns:a16="http://schemas.microsoft.com/office/drawing/2014/main" id="{1560488D-DD6D-13BA-0A0F-CDD0C6C7B591}"/>
              </a:ext>
            </a:extLst>
          </p:cNvPr>
          <p:cNvSpPr/>
          <p:nvPr/>
        </p:nvSpPr>
        <p:spPr>
          <a:xfrm>
            <a:off x="6419141" y="4324316"/>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dirty="0">
                <a:latin typeface="Arial" panose="020B0604020202020204" pitchFamily="34" charset="0"/>
                <a:ea typeface="Calibri"/>
                <a:cs typeface="Arial" panose="020B0604020202020204" pitchFamily="34" charset="0"/>
                <a:sym typeface="Calibri"/>
              </a:rPr>
              <a:t>1</a:t>
            </a:r>
          </a:p>
        </p:txBody>
      </p:sp>
      <p:sp>
        <p:nvSpPr>
          <p:cNvPr id="35" name="Rectangle 34">
            <a:extLst>
              <a:ext uri="{FF2B5EF4-FFF2-40B4-BE49-F238E27FC236}">
                <a16:creationId xmlns:a16="http://schemas.microsoft.com/office/drawing/2014/main" id="{079B65EA-0E1B-64A1-476A-17191DB7451A}"/>
              </a:ext>
            </a:extLst>
          </p:cNvPr>
          <p:cNvSpPr/>
          <p:nvPr/>
        </p:nvSpPr>
        <p:spPr>
          <a:xfrm>
            <a:off x="8215657" y="4844985"/>
            <a:ext cx="143122" cy="130409"/>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DB75430-9393-7B73-85D4-2086696DE1AB}"/>
              </a:ext>
            </a:extLst>
          </p:cNvPr>
          <p:cNvSpPr/>
          <p:nvPr/>
        </p:nvSpPr>
        <p:spPr>
          <a:xfrm>
            <a:off x="8215657" y="5033368"/>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7A0D877-AF9A-427C-8011-349D85657CB0}"/>
              </a:ext>
            </a:extLst>
          </p:cNvPr>
          <p:cNvSpPr/>
          <p:nvPr/>
        </p:nvSpPr>
        <p:spPr>
          <a:xfrm>
            <a:off x="8215657" y="5221752"/>
            <a:ext cx="143122" cy="1304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Google Shape;392;p10">
            <a:extLst>
              <a:ext uri="{FF2B5EF4-FFF2-40B4-BE49-F238E27FC236}">
                <a16:creationId xmlns:a16="http://schemas.microsoft.com/office/drawing/2014/main" id="{DC080D82-F297-90FB-6325-5C5650B77B63}"/>
              </a:ext>
            </a:extLst>
          </p:cNvPr>
          <p:cNvSpPr/>
          <p:nvPr/>
        </p:nvSpPr>
        <p:spPr>
          <a:xfrm>
            <a:off x="5933871" y="5889575"/>
            <a:ext cx="880049"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200" b="1" dirty="0">
                <a:latin typeface="Arial" panose="020B0604020202020204" pitchFamily="34" charset="0"/>
                <a:ea typeface="Calibri"/>
                <a:cs typeface="Arial" panose="020B0604020202020204" pitchFamily="34" charset="0"/>
                <a:sym typeface="Calibri"/>
              </a:rPr>
              <a:t>Patients (%)</a:t>
            </a:r>
          </a:p>
        </p:txBody>
      </p:sp>
    </p:spTree>
    <p:extLst>
      <p:ext uri="{BB962C8B-B14F-4D97-AF65-F5344CB8AC3E}">
        <p14:creationId xmlns:p14="http://schemas.microsoft.com/office/powerpoint/2010/main" val="35841940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09600" y="1127488"/>
            <a:ext cx="11163919" cy="2373520"/>
          </a:xfrm>
        </p:spPr>
        <p:txBody>
          <a:bodyPr>
            <a:noAutofit/>
          </a:bodyPr>
          <a:lstStyle/>
          <a:p>
            <a:r>
              <a:rPr lang="en-GB" sz="1800" noProof="0" dirty="0"/>
              <a:t>Savolitinib in combination with osimertinib demonstrated statistically significant and clinically meaningful improvements in mPFS, ORR and DoR versus chemotherapy in </a:t>
            </a:r>
            <a:r>
              <a:rPr lang="en-GB" sz="1800" i="1" noProof="0" dirty="0"/>
              <a:t>MET</a:t>
            </a:r>
            <a:r>
              <a:rPr lang="en-GB" sz="1800" noProof="0" dirty="0"/>
              <a:t>-amplified NSCLC post first-line EGFR-TKI </a:t>
            </a:r>
          </a:p>
          <a:p>
            <a:r>
              <a:rPr lang="en-GB" sz="1800" noProof="0" dirty="0"/>
              <a:t>The safety profile of savolitinib in combination with osimertinib was favourable with no new safety </a:t>
            </a:r>
            <a:br>
              <a:rPr lang="en-GB" sz="1800" noProof="0" dirty="0"/>
            </a:br>
            <a:r>
              <a:rPr lang="en-GB" sz="1800" noProof="0" dirty="0"/>
              <a:t>signals or unexpected toxicities</a:t>
            </a:r>
          </a:p>
          <a:p>
            <a:r>
              <a:rPr lang="en-GB" sz="1800" noProof="0" dirty="0"/>
              <a:t>Savolitinib plus osimertinib could be a new chemo-free treatment option for </a:t>
            </a:r>
            <a:r>
              <a:rPr lang="en-GB" sz="1800" i="1" noProof="0" dirty="0"/>
              <a:t>MET</a:t>
            </a:r>
            <a:r>
              <a:rPr lang="en-GB" sz="1800" noProof="0" dirty="0"/>
              <a:t>-amplified NSCLC </a:t>
            </a:r>
            <a:br>
              <a:rPr lang="en-GB" sz="1800" noProof="0" dirty="0"/>
            </a:br>
            <a:r>
              <a:rPr lang="en-GB" sz="1800" noProof="0" dirty="0"/>
              <a:t>patients post first-line EGFR-TKI </a:t>
            </a:r>
          </a:p>
          <a:p>
            <a:endParaRPr lang="en-GB" sz="1800" noProof="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sachi: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372361" cy="365125"/>
          </a:xfrm>
        </p:spPr>
        <p:txBody>
          <a:bodyPr anchor="b" anchorCtr="0"/>
          <a:lstStyle/>
          <a:p>
            <a:r>
              <a:rPr lang="en-GB" kern="100" noProof="0" dirty="0">
                <a:solidFill>
                  <a:schemeClr val="tx2"/>
                </a:solidFill>
                <a:ea typeface="Calibri" panose="020F0502020204030204" pitchFamily="34" charset="0"/>
              </a:rPr>
              <a:t>DoR, duration of response; mPFS, median progression-free survival; NMPA, </a:t>
            </a:r>
            <a:r>
              <a:rPr lang="en-GB" b="0" i="0" noProof="0" dirty="0">
                <a:solidFill>
                  <a:schemeClr val="tx2"/>
                </a:solidFill>
                <a:effectLst/>
                <a:latin typeface="Roboto" panose="02000000000000000000" pitchFamily="2" charset="0"/>
              </a:rPr>
              <a:t>National Medical Products Administration; </a:t>
            </a:r>
            <a:r>
              <a:rPr lang="en-GB" kern="100" noProof="0" dirty="0">
                <a:solidFill>
                  <a:schemeClr val="tx2"/>
                </a:solidFill>
                <a:ea typeface="Calibri" panose="020F0502020204030204" pitchFamily="34" charset="0"/>
              </a:rPr>
              <a:t>NSCLC, non-small cell lung cancer; </a:t>
            </a:r>
            <a:br>
              <a:rPr lang="en-GB" kern="100" noProof="0" dirty="0">
                <a:solidFill>
                  <a:schemeClr val="tx2"/>
                </a:solidFill>
                <a:highlight>
                  <a:srgbClr val="FFFF00"/>
                </a:highlight>
                <a:ea typeface="Calibri" panose="020F0502020204030204" pitchFamily="34" charset="0"/>
              </a:rPr>
            </a:br>
            <a:r>
              <a:rPr lang="en-GB" kern="100" noProof="0" dirty="0">
                <a:solidFill>
                  <a:schemeClr val="tx2"/>
                </a:solidFill>
                <a:ea typeface="Calibri" panose="020F0502020204030204" pitchFamily="34" charset="0"/>
              </a:rPr>
              <a:t>ORR, objective response rate; TKI, tyrosine kinase inhibitor</a:t>
            </a:r>
          </a:p>
          <a:p>
            <a:r>
              <a:rPr lang="en-GB" kern="100" noProof="0" dirty="0">
                <a:solidFill>
                  <a:schemeClr val="tx2"/>
                </a:solidFill>
                <a:ea typeface="Calibri" panose="020F0502020204030204" pitchFamily="34" charset="0"/>
              </a:rPr>
              <a:t>Lu S, et al. </a:t>
            </a:r>
            <a:r>
              <a:rPr lang="en-GB" noProof="0" dirty="0">
                <a:solidFill>
                  <a:schemeClr val="tx2"/>
                </a:solidFill>
              </a:rPr>
              <a:t>J Clin Oncol 2025;43(suppl 17). Abstr LBA8505 (</a:t>
            </a:r>
            <a:r>
              <a:rPr lang="en-GB" kern="100" noProof="0" dirty="0">
                <a:solidFill>
                  <a:schemeClr val="tx2"/>
                </a:solidFill>
                <a:ea typeface="Calibri" panose="020F0502020204030204" pitchFamily="34" charset="0"/>
              </a:rPr>
              <a:t>ASCO 2025, oral presentation)</a:t>
            </a:r>
            <a:endParaRPr lang="en-GB" sz="1200" noProof="0" dirty="0">
              <a:solidFill>
                <a:schemeClr val="tx2"/>
              </a:solidFill>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17</a:t>
            </a:fld>
            <a:endParaRPr lang="en-GB" noProof="0" dirty="0"/>
          </a:p>
        </p:txBody>
      </p:sp>
      <p:sp>
        <p:nvSpPr>
          <p:cNvPr id="4" name="TextBox 3">
            <a:extLst>
              <a:ext uri="{FF2B5EF4-FFF2-40B4-BE49-F238E27FC236}">
                <a16:creationId xmlns:a16="http://schemas.microsoft.com/office/drawing/2014/main" id="{99CD21E0-7C45-93D4-D5AE-40F1D507681B}"/>
              </a:ext>
            </a:extLst>
          </p:cNvPr>
          <p:cNvSpPr txBox="1"/>
          <p:nvPr/>
        </p:nvSpPr>
        <p:spPr>
          <a:xfrm>
            <a:off x="946799" y="3675532"/>
            <a:ext cx="10624487" cy="1633882"/>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1600" noProof="0" dirty="0">
                <a:solidFill>
                  <a:srgbClr val="000000"/>
                </a:solidFill>
                <a:latin typeface="Arial" panose="020B0604020202020204" pitchFamily="34" charset="0"/>
                <a:cs typeface="Arial" panose="020B0604020202020204" pitchFamily="34" charset="0"/>
              </a:rPr>
              <a:t>The combination of savolitinib plus osimertinib represents a significant therapeutic advancement for patients with </a:t>
            </a:r>
            <a:r>
              <a:rPr lang="en-GB" sz="1600" i="1" noProof="0" dirty="0">
                <a:solidFill>
                  <a:srgbClr val="000000"/>
                </a:solidFill>
                <a:latin typeface="Arial" panose="020B0604020202020204" pitchFamily="34" charset="0"/>
                <a:cs typeface="Arial" panose="020B0604020202020204" pitchFamily="34" charset="0"/>
              </a:rPr>
              <a:t>EGFR</a:t>
            </a:r>
            <a:r>
              <a:rPr lang="en-GB" sz="1600" noProof="0" dirty="0">
                <a:solidFill>
                  <a:srgbClr val="000000"/>
                </a:solidFill>
                <a:latin typeface="Arial" panose="020B0604020202020204" pitchFamily="34" charset="0"/>
                <a:cs typeface="Arial" panose="020B0604020202020204" pitchFamily="34" charset="0"/>
              </a:rPr>
              <a:t>-mutant NSCLC who develop </a:t>
            </a:r>
            <a:r>
              <a:rPr lang="en-GB" sz="1600" i="1" noProof="0" dirty="0">
                <a:solidFill>
                  <a:srgbClr val="000000"/>
                </a:solidFill>
                <a:latin typeface="Arial" panose="020B0604020202020204" pitchFamily="34" charset="0"/>
                <a:cs typeface="Arial" panose="020B0604020202020204" pitchFamily="34" charset="0"/>
              </a:rPr>
              <a:t>MET</a:t>
            </a:r>
            <a:r>
              <a:rPr lang="en-GB" sz="1600" noProof="0" dirty="0">
                <a:solidFill>
                  <a:srgbClr val="000000"/>
                </a:solidFill>
                <a:latin typeface="Arial" panose="020B0604020202020204" pitchFamily="34" charset="0"/>
                <a:cs typeface="Arial" panose="020B0604020202020204" pitchFamily="34" charset="0"/>
              </a:rPr>
              <a:t> amplification after EGFR inhibitor treatment</a:t>
            </a:r>
          </a:p>
          <a:p>
            <a:pPr marL="342900" indent="-342900">
              <a:spcBef>
                <a:spcPts val="600"/>
              </a:spcBef>
              <a:buClr>
                <a:schemeClr val="accent1"/>
              </a:buClr>
              <a:buFont typeface="Arial" panose="020B0604020202020204" pitchFamily="34" charset="0"/>
              <a:buChar char="•"/>
            </a:pPr>
            <a:r>
              <a:rPr lang="en-GB" sz="1600" noProof="0" dirty="0">
                <a:solidFill>
                  <a:srgbClr val="000000"/>
                </a:solidFill>
                <a:latin typeface="Arial" panose="020B0604020202020204" pitchFamily="34" charset="0"/>
                <a:cs typeface="Arial" panose="020B0604020202020204" pitchFamily="34" charset="0"/>
              </a:rPr>
              <a:t>Based on the results from this Chinese study, the combination therapy has been granted priority review by China's NMPA</a:t>
            </a:r>
          </a:p>
        </p:txBody>
      </p:sp>
    </p:spTree>
    <p:extLst>
      <p:ext uri="{BB962C8B-B14F-4D97-AF65-F5344CB8AC3E}">
        <p14:creationId xmlns:p14="http://schemas.microsoft.com/office/powerpoint/2010/main" val="3712198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B4999-A849-DE3E-978C-4D2012CD800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667290D-C3BC-479E-E88A-900127A41454}"/>
              </a:ext>
            </a:extLst>
          </p:cNvPr>
          <p:cNvSpPr>
            <a:spLocks noGrp="1"/>
          </p:cNvSpPr>
          <p:nvPr>
            <p:ph type="title"/>
          </p:nvPr>
        </p:nvSpPr>
        <p:spPr/>
        <p:txBody>
          <a:bodyPr>
            <a:noAutofit/>
          </a:bodyPr>
          <a:lstStyle/>
          <a:p>
            <a:r>
              <a:rPr lang="en-GB" noProof="0" dirty="0">
                <a:effectLst/>
                <a:ea typeface="Aptos" panose="020B0004020202020204" pitchFamily="34" charset="0"/>
              </a:rPr>
              <a:t>Sacituzumab tirumotecan in patients with previously treated advanced </a:t>
            </a:r>
            <a:r>
              <a:rPr lang="en-GB" i="1" noProof="0" dirty="0">
                <a:effectLst/>
                <a:ea typeface="Aptos" panose="020B0004020202020204" pitchFamily="34" charset="0"/>
              </a:rPr>
              <a:t>EGFR</a:t>
            </a:r>
            <a:r>
              <a:rPr lang="en-GB" noProof="0" dirty="0">
                <a:effectLst/>
                <a:ea typeface="Aptos" panose="020B0004020202020204" pitchFamily="34" charset="0"/>
              </a:rPr>
              <a:t>-mutated NSCLC: Results from the randomised O</a:t>
            </a:r>
            <a:r>
              <a:rPr lang="en-GB" cap="none" noProof="0" dirty="0">
                <a:effectLst/>
                <a:ea typeface="Aptos" panose="020B0004020202020204" pitchFamily="34" charset="0"/>
              </a:rPr>
              <a:t>pti</a:t>
            </a:r>
            <a:r>
              <a:rPr lang="en-GB" noProof="0" dirty="0">
                <a:effectLst/>
                <a:ea typeface="Aptos" panose="020B0004020202020204" pitchFamily="34" charset="0"/>
              </a:rPr>
              <a:t>TROP-L</a:t>
            </a:r>
            <a:r>
              <a:rPr lang="en-GB" cap="none" noProof="0" dirty="0">
                <a:effectLst/>
                <a:ea typeface="Aptos" panose="020B0004020202020204" pitchFamily="34" charset="0"/>
              </a:rPr>
              <a:t>ung</a:t>
            </a:r>
            <a:r>
              <a:rPr lang="en-GB" noProof="0" dirty="0">
                <a:effectLst/>
                <a:ea typeface="Aptos" panose="020B0004020202020204" pitchFamily="34" charset="0"/>
              </a:rPr>
              <a:t>03 study</a:t>
            </a:r>
            <a:endParaRPr lang="en-GB" noProof="0" dirty="0"/>
          </a:p>
        </p:txBody>
      </p:sp>
      <p:sp>
        <p:nvSpPr>
          <p:cNvPr id="7" name="Subtitle 6">
            <a:extLst>
              <a:ext uri="{FF2B5EF4-FFF2-40B4-BE49-F238E27FC236}">
                <a16:creationId xmlns:a16="http://schemas.microsoft.com/office/drawing/2014/main" id="{0E8440CB-101D-1606-FC15-E91B3E9DB342}"/>
              </a:ext>
            </a:extLst>
          </p:cNvPr>
          <p:cNvSpPr>
            <a:spLocks noGrp="1"/>
          </p:cNvSpPr>
          <p:nvPr>
            <p:ph type="subTitle" idx="1"/>
          </p:nvPr>
        </p:nvSpPr>
        <p:spPr/>
        <p:txBody>
          <a:bodyPr/>
          <a:lstStyle/>
          <a:p>
            <a:r>
              <a:rPr lang="en-GB" b="1" kern="100" noProof="0" dirty="0">
                <a:ea typeface="Calibri" panose="020F0502020204030204" pitchFamily="34" charset="0"/>
              </a:rPr>
              <a:t>Zhang L</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8507, ASCO 2025 </a:t>
            </a:r>
            <a:endParaRPr lang="en-GB" b="1" kern="100" noProof="0" dirty="0">
              <a:effectLst/>
              <a:ea typeface="Calibri" panose="020F0502020204030204" pitchFamily="34" charset="0"/>
            </a:endParaRPr>
          </a:p>
          <a:p>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1261C3FD-9FD1-6147-B346-24916C3C7B1E}"/>
              </a:ext>
            </a:extLst>
          </p:cNvPr>
          <p:cNvSpPr>
            <a:spLocks noGrp="1"/>
          </p:cNvSpPr>
          <p:nvPr>
            <p:ph type="sldNum" sz="quarter" idx="4"/>
          </p:nvPr>
        </p:nvSpPr>
        <p:spPr/>
        <p:txBody>
          <a:bodyPr/>
          <a:lstStyle/>
          <a:p>
            <a:fld id="{FCE43C0F-8A7B-3A4B-9DB5-B3472E36E833}" type="slidenum">
              <a:rPr lang="en-GB" noProof="0" smtClean="0"/>
              <a:pPr/>
              <a:t>18</a:t>
            </a:fld>
            <a:endParaRPr lang="en-GB" noProof="0" dirty="0"/>
          </a:p>
        </p:txBody>
      </p:sp>
      <p:sp>
        <p:nvSpPr>
          <p:cNvPr id="8" name="Content Placeholder 7">
            <a:extLst>
              <a:ext uri="{FF2B5EF4-FFF2-40B4-BE49-F238E27FC236}">
                <a16:creationId xmlns:a16="http://schemas.microsoft.com/office/drawing/2014/main" id="{7A7938D0-25A4-1B20-F8B5-3541D6D9E198}"/>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31909979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15F0-2CA7-1A93-55AB-5BC7B86AB3E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9B83377-D717-5182-4E92-B68ED21A0A98}"/>
              </a:ext>
            </a:extLst>
          </p:cNvPr>
          <p:cNvSpPr>
            <a:spLocks noGrp="1"/>
          </p:cNvSpPr>
          <p:nvPr>
            <p:ph sz="quarter" idx="12"/>
          </p:nvPr>
        </p:nvSpPr>
        <p:spPr>
          <a:xfrm>
            <a:off x="620713" y="894891"/>
            <a:ext cx="10963275" cy="4525963"/>
          </a:xfrm>
        </p:spPr>
        <p:txBody>
          <a:bodyPr>
            <a:noAutofit/>
          </a:bodyPr>
          <a:lstStyle/>
          <a:p>
            <a:r>
              <a:rPr lang="en-GB" sz="1600" i="1" noProof="0" dirty="0"/>
              <a:t>EGFR</a:t>
            </a:r>
            <a:r>
              <a:rPr lang="en-GB" sz="1600" noProof="0" dirty="0"/>
              <a:t> mutations are present in ~10-15% of NSCLC patients in the Western population and ~40-50% in the Asian population</a:t>
            </a:r>
            <a:r>
              <a:rPr lang="en-GB" sz="1600" baseline="30000" noProof="0" dirty="0"/>
              <a:t>1,2</a:t>
            </a:r>
          </a:p>
          <a:p>
            <a:r>
              <a:rPr lang="en-GB" sz="1600" noProof="0" dirty="0"/>
              <a:t>Single-agent chemotherapy is standard of care for patients with </a:t>
            </a:r>
            <a:r>
              <a:rPr lang="en-GB" sz="1600" i="1" noProof="0" dirty="0"/>
              <a:t>EGFR</a:t>
            </a:r>
            <a:r>
              <a:rPr lang="en-GB" sz="1600" noProof="0" dirty="0"/>
              <a:t>-mutant NSCLC who have progressed on EGFR-TKIs and platinum-based chemotherapy</a:t>
            </a:r>
            <a:r>
              <a:rPr lang="en-GB" sz="1600" baseline="30000" noProof="0" dirty="0"/>
              <a:t>3</a:t>
            </a:r>
            <a:r>
              <a:rPr lang="en-GB" sz="1600" noProof="0" dirty="0"/>
              <a:t> </a:t>
            </a:r>
          </a:p>
          <a:p>
            <a:r>
              <a:rPr lang="en-GB" sz="1600" noProof="0" dirty="0"/>
              <a:t>Sac-TMT is a TROP2 ADC developed with a novel linker conjugated to a novel topoisomerase I inhibitor which </a:t>
            </a:r>
            <a:br>
              <a:rPr lang="en-GB" sz="1600" noProof="0" dirty="0"/>
            </a:br>
            <a:r>
              <a:rPr lang="en-GB" sz="1600" noProof="0" dirty="0"/>
              <a:t>has shown encouraging antitumor activity in </a:t>
            </a:r>
            <a:r>
              <a:rPr lang="en-GB" sz="1600" i="1" noProof="0" dirty="0"/>
              <a:t>EGFR</a:t>
            </a:r>
            <a:r>
              <a:rPr lang="en-GB" sz="1600" noProof="0" dirty="0"/>
              <a:t>-mutant NSCLC pts in phase 1/2 trials</a:t>
            </a:r>
            <a:r>
              <a:rPr lang="en-GB" sz="1600" baseline="30000" noProof="0" dirty="0"/>
              <a:t>3,4</a:t>
            </a:r>
          </a:p>
          <a:p>
            <a:r>
              <a:rPr lang="en-GB" sz="1600" noProof="0" dirty="0"/>
              <a:t>Results from OptiTROP-Lung03, a multicentre, randomised, controlled study comparing sac-TMT with docetaxel </a:t>
            </a:r>
            <a:br>
              <a:rPr lang="en-GB" sz="1600" noProof="0" dirty="0"/>
            </a:br>
            <a:r>
              <a:rPr lang="en-GB" sz="1600" noProof="0" dirty="0"/>
              <a:t>in previously treated </a:t>
            </a:r>
            <a:r>
              <a:rPr lang="en-GB" sz="1600" i="1" noProof="0" dirty="0"/>
              <a:t>EGFR</a:t>
            </a:r>
            <a:r>
              <a:rPr lang="en-GB" sz="1600" noProof="0" dirty="0"/>
              <a:t>-mutant NSCLC pts are reported (NCT05631262)</a:t>
            </a:r>
            <a:r>
              <a:rPr lang="en-GB" sz="1600" baseline="30000" noProof="0" dirty="0"/>
              <a:t>3</a:t>
            </a:r>
          </a:p>
        </p:txBody>
      </p:sp>
      <p:sp>
        <p:nvSpPr>
          <p:cNvPr id="6" name="Title 5">
            <a:extLst>
              <a:ext uri="{FF2B5EF4-FFF2-40B4-BE49-F238E27FC236}">
                <a16:creationId xmlns:a16="http://schemas.microsoft.com/office/drawing/2014/main" id="{84A89CB3-2265-3B41-2B1A-7366131E345F}"/>
              </a:ext>
            </a:extLst>
          </p:cNvPr>
          <p:cNvSpPr>
            <a:spLocks noGrp="1"/>
          </p:cNvSpPr>
          <p:nvPr>
            <p:ph type="title"/>
          </p:nvPr>
        </p:nvSpPr>
        <p:spPr>
          <a:xfrm>
            <a:off x="619201" y="259200"/>
            <a:ext cx="10963199" cy="864000"/>
          </a:xfrm>
        </p:spPr>
        <p:txBody>
          <a:bodyPr/>
          <a:lstStyle/>
          <a:p>
            <a:r>
              <a:rPr lang="en-GB" noProof="0" dirty="0"/>
              <a:t>O</a:t>
            </a:r>
            <a:r>
              <a:rPr lang="en-GB" cap="none" noProof="0" dirty="0"/>
              <a:t>pti</a:t>
            </a:r>
            <a:r>
              <a:rPr lang="en-GB" noProof="0" dirty="0"/>
              <a:t>trop-l</a:t>
            </a:r>
            <a:r>
              <a:rPr lang="en-GB" cap="none" noProof="0" dirty="0"/>
              <a:t>ung</a:t>
            </a:r>
            <a:r>
              <a:rPr lang="en-GB" noProof="0" dirty="0"/>
              <a:t>03: background and study design</a:t>
            </a:r>
          </a:p>
        </p:txBody>
      </p:sp>
      <p:sp>
        <p:nvSpPr>
          <p:cNvPr id="8" name="Content Placeholder 7">
            <a:extLst>
              <a:ext uri="{FF2B5EF4-FFF2-40B4-BE49-F238E27FC236}">
                <a16:creationId xmlns:a16="http://schemas.microsoft.com/office/drawing/2014/main" id="{10237778-DE16-4A3C-0AC3-0DCE47253F6E}"/>
              </a:ext>
            </a:extLst>
          </p:cNvPr>
          <p:cNvSpPr>
            <a:spLocks noGrp="1"/>
          </p:cNvSpPr>
          <p:nvPr>
            <p:ph sz="quarter" idx="15"/>
          </p:nvPr>
        </p:nvSpPr>
        <p:spPr>
          <a:xfrm>
            <a:off x="620183" y="6356351"/>
            <a:ext cx="10372361" cy="365125"/>
          </a:xfrm>
        </p:spPr>
        <p:txBody>
          <a:bodyPr anchor="b" anchorCtr="0"/>
          <a:lstStyle/>
          <a:p>
            <a:r>
              <a:rPr lang="en-GB" sz="1050" noProof="0" dirty="0">
                <a:solidFill>
                  <a:schemeClr val="tx2"/>
                </a:solidFill>
              </a:rPr>
              <a:t>ADC, antibody-drug conjugate; BIRC, blinded independent review committee; DCR, disease control rate; DoR, duration of response; ECOG PS, European Cooperative Oncology Group performance status; Ex19del, exon 19 deletion; IV, intravenous; (Nsq-)NSCLC, non-squamous non-small cell lung cancer; ORR, objective response rate; OS, overall survival; PD, progressive disease; PFS, progression-free survival; pts, patients; Q2/3W, every 2 or 3 weeks; R, randomisation; sac-TMT, sacituzumab tirumotecan; TKI, tyrosine kinase inhibitor; TTR, time to response </a:t>
            </a:r>
          </a:p>
          <a:p>
            <a:r>
              <a:rPr lang="en-GB" sz="1050" noProof="0" dirty="0">
                <a:solidFill>
                  <a:schemeClr val="tx2"/>
                </a:solidFill>
              </a:rPr>
              <a:t>1. Melosky B, et al. Mol Diagn Ther 2022;26(1):7-18; 2. Tan AC and Tan DSW. J Clin Oncol 2022;40:611-25; </a:t>
            </a:r>
            <a:r>
              <a:rPr lang="en-GB" sz="1050" dirty="0">
                <a:solidFill>
                  <a:schemeClr val="tx2"/>
                </a:solidFill>
              </a:rPr>
              <a:t>3. Zhang L, et al. J Clin Oncol 2025;43(</a:t>
            </a:r>
            <a:r>
              <a:rPr lang="en-GB" sz="1050" dirty="0" err="1">
                <a:solidFill>
                  <a:schemeClr val="tx2"/>
                </a:solidFill>
              </a:rPr>
              <a:t>suppl</a:t>
            </a:r>
            <a:r>
              <a:rPr lang="en-GB" sz="1050" dirty="0">
                <a:solidFill>
                  <a:schemeClr val="tx2"/>
                </a:solidFill>
              </a:rPr>
              <a:t> 16). </a:t>
            </a:r>
            <a:r>
              <a:rPr lang="en-GB" sz="1050" dirty="0" err="1">
                <a:solidFill>
                  <a:schemeClr val="tx2"/>
                </a:solidFill>
              </a:rPr>
              <a:t>Abstr</a:t>
            </a:r>
            <a:r>
              <a:rPr lang="en-GB" sz="1050" dirty="0">
                <a:solidFill>
                  <a:schemeClr val="tx2"/>
                </a:solidFill>
              </a:rPr>
              <a:t> 8507 (ASCO 2025, oral presentation); </a:t>
            </a:r>
            <a:r>
              <a:rPr lang="en-GB" sz="1050" noProof="0" dirty="0">
                <a:solidFill>
                  <a:schemeClr val="tx2"/>
                </a:solidFill>
              </a:rPr>
              <a:t>4. Zhao S, et al. Nat Med 2025. doi: 10.1038/s41591-025-03638-2. Online ahead of print </a:t>
            </a:r>
          </a:p>
        </p:txBody>
      </p:sp>
      <p:sp>
        <p:nvSpPr>
          <p:cNvPr id="2" name="Slide Number Placeholder 1">
            <a:extLst>
              <a:ext uri="{FF2B5EF4-FFF2-40B4-BE49-F238E27FC236}">
                <a16:creationId xmlns:a16="http://schemas.microsoft.com/office/drawing/2014/main" id="{E21B4022-A6BC-8260-83CE-315F42B308CE}"/>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19</a:t>
            </a:fld>
            <a:endParaRPr lang="en-GB" noProof="0" dirty="0"/>
          </a:p>
        </p:txBody>
      </p:sp>
      <p:cxnSp>
        <p:nvCxnSpPr>
          <p:cNvPr id="3" name="Straight Connector 2">
            <a:extLst>
              <a:ext uri="{FF2B5EF4-FFF2-40B4-BE49-F238E27FC236}">
                <a16:creationId xmlns:a16="http://schemas.microsoft.com/office/drawing/2014/main" id="{E5E5B625-0DB9-5190-B51C-AE9C1808EBF7}"/>
              </a:ext>
            </a:extLst>
          </p:cNvPr>
          <p:cNvCxnSpPr>
            <a:cxnSpLocks/>
          </p:cNvCxnSpPr>
          <p:nvPr/>
        </p:nvCxnSpPr>
        <p:spPr>
          <a:xfrm>
            <a:off x="4020451" y="3804037"/>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76B15FB-CD9E-6C4C-9F8B-C9DAED764191}"/>
              </a:ext>
            </a:extLst>
          </p:cNvPr>
          <p:cNvCxnSpPr>
            <a:cxnSpLocks/>
          </p:cNvCxnSpPr>
          <p:nvPr/>
        </p:nvCxnSpPr>
        <p:spPr>
          <a:xfrm>
            <a:off x="4020451" y="4849065"/>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D6B20D9-3C80-2E7C-1AA5-5081A9766BDC}"/>
              </a:ext>
            </a:extLst>
          </p:cNvPr>
          <p:cNvCxnSpPr>
            <a:cxnSpLocks/>
          </p:cNvCxnSpPr>
          <p:nvPr/>
        </p:nvCxnSpPr>
        <p:spPr>
          <a:xfrm flipV="1">
            <a:off x="4020451" y="3791266"/>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9492C9C-343A-E431-3219-928BF95A20A2}"/>
              </a:ext>
            </a:extLst>
          </p:cNvPr>
          <p:cNvCxnSpPr>
            <a:cxnSpLocks/>
          </p:cNvCxnSpPr>
          <p:nvPr/>
        </p:nvCxnSpPr>
        <p:spPr>
          <a:xfrm>
            <a:off x="3016421" y="4327318"/>
            <a:ext cx="100403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3DACFE12-C426-88FA-962A-DB30A7784BB1}"/>
              </a:ext>
            </a:extLst>
          </p:cNvPr>
          <p:cNvSpPr/>
          <p:nvPr/>
        </p:nvSpPr>
        <p:spPr>
          <a:xfrm>
            <a:off x="3293993" y="4042273"/>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2:1</a:t>
            </a:r>
          </a:p>
        </p:txBody>
      </p:sp>
      <p:sp>
        <p:nvSpPr>
          <p:cNvPr id="16" name="Rounded Rectangle 15">
            <a:extLst>
              <a:ext uri="{FF2B5EF4-FFF2-40B4-BE49-F238E27FC236}">
                <a16:creationId xmlns:a16="http://schemas.microsoft.com/office/drawing/2014/main" id="{A20E00E4-B72B-DBD5-AC6B-3CC0D3E754E3}"/>
              </a:ext>
            </a:extLst>
          </p:cNvPr>
          <p:cNvSpPr/>
          <p:nvPr/>
        </p:nvSpPr>
        <p:spPr>
          <a:xfrm>
            <a:off x="620185" y="3366120"/>
            <a:ext cx="2451479" cy="2275159"/>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a:lnSpc>
                <a:spcPct val="95000"/>
              </a:lnSpc>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ECOG PS score 0 or 1</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Nsq-NSCLC (stage IIIB/IIIC ineligible for surgery or radical radiotherapy or stage IV)</a:t>
            </a:r>
          </a:p>
          <a:p>
            <a:pPr marL="133350" indent="-133350">
              <a:lnSpc>
                <a:spcPct val="95000"/>
              </a:lnSpc>
              <a:spcAft>
                <a:spcPts val="300"/>
              </a:spcAft>
              <a:buClr>
                <a:schemeClr val="accent1"/>
              </a:buClr>
              <a:buFont typeface="Arial" panose="020B0604020202020204" pitchFamily="34" charset="0"/>
              <a:buChar char="•"/>
            </a:pPr>
            <a:r>
              <a:rPr lang="en-GB" sz="1000" i="1" noProof="0" dirty="0">
                <a:solidFill>
                  <a:schemeClr val="tx1"/>
                </a:solidFill>
                <a:latin typeface="Arial" panose="020B0604020202020204" pitchFamily="34" charset="0"/>
                <a:cs typeface="Arial" panose="020B0604020202020204" pitchFamily="34" charset="0"/>
              </a:rPr>
              <a:t>EGFR</a:t>
            </a:r>
            <a:r>
              <a:rPr lang="en-GB" sz="1000" noProof="0" dirty="0">
                <a:solidFill>
                  <a:schemeClr val="tx1"/>
                </a:solidFill>
                <a:latin typeface="Arial" panose="020B0604020202020204" pitchFamily="34" charset="0"/>
                <a:cs typeface="Arial" panose="020B0604020202020204" pitchFamily="34" charset="0"/>
              </a:rPr>
              <a:t>-sensitising mutations, including Ex19del and L858R</a:t>
            </a:r>
          </a:p>
          <a:p>
            <a:pPr marL="133350" indent="-133350">
              <a:lnSpc>
                <a:spcPct val="95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Progression after prior combination or sequential treatment with EGFR-TKIs and platinum-based chemotherapy</a:t>
            </a:r>
          </a:p>
          <a:p>
            <a:pPr>
              <a:lnSpc>
                <a:spcPct val="95000"/>
              </a:lnSpc>
              <a:spcBef>
                <a:spcPts val="600"/>
              </a:spcBef>
              <a:spcAft>
                <a:spcPts val="2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Stratification factors:</a:t>
            </a:r>
          </a:p>
          <a:p>
            <a:pPr marL="133350" indent="-133350">
              <a:lnSpc>
                <a:spcPct val="95000"/>
              </a:lnSpc>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Brain metastases (present vs absent)</a:t>
            </a:r>
          </a:p>
        </p:txBody>
      </p:sp>
      <p:sp>
        <p:nvSpPr>
          <p:cNvPr id="27" name="Rounded Rectangle 26">
            <a:extLst>
              <a:ext uri="{FF2B5EF4-FFF2-40B4-BE49-F238E27FC236}">
                <a16:creationId xmlns:a16="http://schemas.microsoft.com/office/drawing/2014/main" id="{729E65FE-6293-181B-44A9-8DA02A4CB1BE}"/>
              </a:ext>
            </a:extLst>
          </p:cNvPr>
          <p:cNvSpPr/>
          <p:nvPr/>
        </p:nvSpPr>
        <p:spPr>
          <a:xfrm>
            <a:off x="6788143" y="4867369"/>
            <a:ext cx="2200499" cy="773915"/>
          </a:xfrm>
          <a:prstGeom prst="roundRect">
            <a:avLst>
              <a:gd name="adj" fmla="val 10093"/>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noProof="0" dirty="0">
                <a:solidFill>
                  <a:schemeClr val="tx1"/>
                </a:solidFill>
                <a:latin typeface="Arial" panose="020B0604020202020204" pitchFamily="34" charset="0"/>
                <a:cs typeface="Arial" panose="020B0604020202020204" pitchFamily="34" charset="0"/>
              </a:rPr>
              <a:t>After PD verified by BIRC, patients could be permitted to cross over to receive sac-TMT</a:t>
            </a:r>
          </a:p>
        </p:txBody>
      </p:sp>
      <p:cxnSp>
        <p:nvCxnSpPr>
          <p:cNvPr id="28" name="Straight Connector 27">
            <a:extLst>
              <a:ext uri="{FF2B5EF4-FFF2-40B4-BE49-F238E27FC236}">
                <a16:creationId xmlns:a16="http://schemas.microsoft.com/office/drawing/2014/main" id="{4131E8F5-039E-2ACA-02A0-D88DDF64101C}"/>
              </a:ext>
            </a:extLst>
          </p:cNvPr>
          <p:cNvCxnSpPr>
            <a:cxnSpLocks/>
          </p:cNvCxnSpPr>
          <p:nvPr/>
        </p:nvCxnSpPr>
        <p:spPr>
          <a:xfrm>
            <a:off x="6102343" y="3804037"/>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6B2591D-9903-E0B6-6210-17970C504E43}"/>
              </a:ext>
            </a:extLst>
          </p:cNvPr>
          <p:cNvCxnSpPr>
            <a:cxnSpLocks/>
          </p:cNvCxnSpPr>
          <p:nvPr/>
        </p:nvCxnSpPr>
        <p:spPr>
          <a:xfrm>
            <a:off x="6102343" y="4849065"/>
            <a:ext cx="360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C8D3F22-FEC1-6A2A-55B5-768A6458FADC}"/>
              </a:ext>
            </a:extLst>
          </p:cNvPr>
          <p:cNvCxnSpPr>
            <a:cxnSpLocks/>
          </p:cNvCxnSpPr>
          <p:nvPr/>
        </p:nvCxnSpPr>
        <p:spPr>
          <a:xfrm flipV="1">
            <a:off x="6453408" y="3791266"/>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id="{38D13D6F-568C-B220-CC4A-0BF3491D428E}"/>
              </a:ext>
            </a:extLst>
          </p:cNvPr>
          <p:cNvSpPr/>
          <p:nvPr/>
        </p:nvSpPr>
        <p:spPr>
          <a:xfrm>
            <a:off x="4367808" y="3366119"/>
            <a:ext cx="1898574" cy="1072791"/>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Sac-TMT</a:t>
            </a:r>
          </a:p>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5 mg/kg IV, Q2W</a:t>
            </a:r>
          </a:p>
        </p:txBody>
      </p:sp>
      <p:cxnSp>
        <p:nvCxnSpPr>
          <p:cNvPr id="31" name="Straight Connector 30">
            <a:extLst>
              <a:ext uri="{FF2B5EF4-FFF2-40B4-BE49-F238E27FC236}">
                <a16:creationId xmlns:a16="http://schemas.microsoft.com/office/drawing/2014/main" id="{5D36FD9E-CA33-EE21-B952-30BBBB9E895E}"/>
              </a:ext>
            </a:extLst>
          </p:cNvPr>
          <p:cNvCxnSpPr>
            <a:cxnSpLocks/>
            <a:endCxn id="33" idx="1"/>
          </p:cNvCxnSpPr>
          <p:nvPr/>
        </p:nvCxnSpPr>
        <p:spPr>
          <a:xfrm>
            <a:off x="6462343" y="4327318"/>
            <a:ext cx="29195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922DC06C-913F-47D2-E8BF-03BC3E67BFF0}"/>
              </a:ext>
            </a:extLst>
          </p:cNvPr>
          <p:cNvSpPr/>
          <p:nvPr/>
        </p:nvSpPr>
        <p:spPr>
          <a:xfrm>
            <a:off x="9381893" y="3356992"/>
            <a:ext cx="2200507" cy="2284289"/>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Primary endpoint:</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ORR assessed by BIRC</a:t>
            </a:r>
            <a:br>
              <a:rPr lang="en-GB" sz="1000" noProof="0" dirty="0">
                <a:solidFill>
                  <a:schemeClr val="tx1"/>
                </a:solidFill>
                <a:latin typeface="Arial" panose="020B0604020202020204" pitchFamily="34" charset="0"/>
                <a:cs typeface="Arial" panose="020B0604020202020204" pitchFamily="34" charset="0"/>
              </a:rPr>
            </a:br>
            <a:endParaRPr lang="en-GB" sz="1000" noProof="0" dirty="0">
              <a:solidFill>
                <a:schemeClr val="tx1"/>
              </a:solidFill>
              <a:latin typeface="Arial" panose="020B0604020202020204" pitchFamily="34" charset="0"/>
              <a:cs typeface="Arial" panose="020B0604020202020204" pitchFamily="34" charset="0"/>
            </a:endParaRPr>
          </a:p>
          <a:p>
            <a:pPr>
              <a:spcBef>
                <a:spcPts val="300"/>
              </a:spcBef>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OS</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ORR assessed by investigator</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DoR, DCR, TTR</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Safety</a:t>
            </a:r>
          </a:p>
        </p:txBody>
      </p:sp>
      <p:sp>
        <p:nvSpPr>
          <p:cNvPr id="13" name="Rounded Rectangle 12">
            <a:extLst>
              <a:ext uri="{FF2B5EF4-FFF2-40B4-BE49-F238E27FC236}">
                <a16:creationId xmlns:a16="http://schemas.microsoft.com/office/drawing/2014/main" id="{F2E0BE34-0E49-8B50-BFD8-433D2D01B70B}"/>
              </a:ext>
            </a:extLst>
          </p:cNvPr>
          <p:cNvSpPr/>
          <p:nvPr/>
        </p:nvSpPr>
        <p:spPr>
          <a:xfrm>
            <a:off x="6788143" y="3366120"/>
            <a:ext cx="2200499" cy="1349907"/>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noProof="0" dirty="0">
                <a:solidFill>
                  <a:schemeClr val="tx1"/>
                </a:solidFill>
                <a:latin typeface="Arial" panose="020B0604020202020204" pitchFamily="34" charset="0"/>
                <a:cs typeface="Arial" panose="020B0604020202020204" pitchFamily="34" charset="0"/>
              </a:rPr>
              <a:t>Treatment until disease progression, intolerable toxicity, or any other reason for discontinuation</a:t>
            </a:r>
          </a:p>
        </p:txBody>
      </p:sp>
      <p:cxnSp>
        <p:nvCxnSpPr>
          <p:cNvPr id="38" name="Straight Connector 37">
            <a:extLst>
              <a:ext uri="{FF2B5EF4-FFF2-40B4-BE49-F238E27FC236}">
                <a16:creationId xmlns:a16="http://schemas.microsoft.com/office/drawing/2014/main" id="{7CAA3605-3A63-B1B9-CB88-EE2503082BC3}"/>
              </a:ext>
            </a:extLst>
          </p:cNvPr>
          <p:cNvCxnSpPr>
            <a:cxnSpLocks/>
          </p:cNvCxnSpPr>
          <p:nvPr/>
        </p:nvCxnSpPr>
        <p:spPr>
          <a:xfrm>
            <a:off x="5735960" y="5241718"/>
            <a:ext cx="1066019" cy="0"/>
          </a:xfrm>
          <a:prstGeom prst="line">
            <a:avLst/>
          </a:prstGeom>
          <a:ln w="25400">
            <a:solidFill>
              <a:schemeClr val="accent6"/>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10506741-F910-5021-B474-34201E404967}"/>
              </a:ext>
            </a:extLst>
          </p:cNvPr>
          <p:cNvSpPr/>
          <p:nvPr/>
        </p:nvSpPr>
        <p:spPr>
          <a:xfrm>
            <a:off x="4367808" y="4568493"/>
            <a:ext cx="1898574" cy="1072791"/>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Docetaxel</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75 mg/m</a:t>
            </a:r>
            <a:r>
              <a:rPr lang="en-GB" sz="1200" b="1" baseline="30000" noProof="0" dirty="0">
                <a:solidFill>
                  <a:schemeClr val="bg1"/>
                </a:solidFill>
                <a:latin typeface="Arial" panose="020B0604020202020204" pitchFamily="34" charset="0"/>
                <a:cs typeface="Arial" panose="020B0604020202020204" pitchFamily="34" charset="0"/>
              </a:rPr>
              <a:t>2</a:t>
            </a:r>
            <a:r>
              <a:rPr lang="en-GB" sz="1200" b="1" noProof="0" dirty="0">
                <a:solidFill>
                  <a:schemeClr val="bg1"/>
                </a:solidFill>
                <a:latin typeface="Arial" panose="020B0604020202020204" pitchFamily="34" charset="0"/>
                <a:cs typeface="Arial" panose="020B0604020202020204" pitchFamily="34" charset="0"/>
              </a:rPr>
              <a:t> IV, Q3W</a:t>
            </a:r>
            <a:endParaRPr lang="en-GB" sz="1200"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9135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609600" y="1124744"/>
            <a:ext cx="10972800" cy="3312368"/>
          </a:xfrm>
        </p:spPr>
        <p:txBody>
          <a:bodyPr>
            <a:normAutofit/>
          </a:bodyPr>
          <a:lstStyle/>
          <a:p>
            <a:r>
              <a:rPr lang="en-GB" noProof="0" dirty="0"/>
              <a:t>lung connect</a:t>
            </a:r>
            <a:br>
              <a:rPr lang="en-GB" noProof="0" dirty="0"/>
            </a:br>
            <a:br>
              <a:rPr lang="en-GB" noProof="0" dirty="0"/>
            </a:br>
            <a:r>
              <a:rPr lang="en-GB" noProof="0" dirty="0"/>
              <a:t>Oncogene-addicted nsclc</a:t>
            </a:r>
            <a:br>
              <a:rPr lang="en-GB" noProof="0" dirty="0"/>
            </a:br>
            <a:r>
              <a:rPr lang="en-GB" noProof="0" dirty="0"/>
              <a:t>highlights from ASCO 2025</a:t>
            </a:r>
            <a:br>
              <a:rPr lang="en-GB" noProof="0" dirty="0"/>
            </a:br>
            <a:endParaRPr lang="en-GB" noProof="0"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293096"/>
            <a:ext cx="10972800" cy="1584176"/>
          </a:xfrm>
        </p:spPr>
        <p:txBody>
          <a:bodyPr>
            <a:noAutofit/>
          </a:bodyPr>
          <a:lstStyle/>
          <a:p>
            <a:r>
              <a:rPr lang="en-GB" b="1" noProof="0" dirty="0"/>
              <a:t>Prof. Mark A Socinski, MD</a:t>
            </a:r>
          </a:p>
          <a:p>
            <a:pPr>
              <a:spcBef>
                <a:spcPts val="0"/>
              </a:spcBef>
            </a:pPr>
            <a:r>
              <a:rPr lang="en-GB" sz="2200" b="1" noProof="0" dirty="0">
                <a:effectLst/>
                <a:ea typeface="Aptos" panose="020B0004020202020204" pitchFamily="34" charset="0"/>
              </a:rPr>
              <a:t>AdventHealth Cancer Institute, Florida, USA</a:t>
            </a:r>
          </a:p>
          <a:p>
            <a:pPr>
              <a:spcBef>
                <a:spcPts val="0"/>
              </a:spcBef>
            </a:pPr>
            <a:br>
              <a:rPr lang="en-GB" sz="2400" b="1" noProof="0" dirty="0"/>
            </a:br>
            <a:r>
              <a:rPr lang="en-GB" sz="2400" b="1" noProof="0" dirty="0"/>
              <a:t>JUNE 2025</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noProof="0" smtClean="0"/>
              <a:pPr/>
              <a:t>2</a:t>
            </a:fld>
            <a:endParaRPr lang="en-GB" noProof="0" dirty="0"/>
          </a:p>
        </p:txBody>
      </p:sp>
    </p:spTree>
    <p:extLst>
      <p:ext uri="{BB962C8B-B14F-4D97-AF65-F5344CB8AC3E}">
        <p14:creationId xmlns:p14="http://schemas.microsoft.com/office/powerpoint/2010/main" val="960701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4EB93-AE62-B9F3-3EC8-3C6CD68081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3AEAA3-FFBC-25FD-3EAF-38294CBB7568}"/>
              </a:ext>
            </a:extLst>
          </p:cNvPr>
          <p:cNvSpPr>
            <a:spLocks noGrp="1"/>
          </p:cNvSpPr>
          <p:nvPr>
            <p:ph type="title"/>
          </p:nvPr>
        </p:nvSpPr>
        <p:spPr>
          <a:xfrm>
            <a:off x="619201" y="259200"/>
            <a:ext cx="10963199" cy="864000"/>
          </a:xfrm>
        </p:spPr>
        <p:txBody>
          <a:bodyPr/>
          <a:lstStyle/>
          <a:p>
            <a:r>
              <a:rPr lang="en-GB" noProof="0" dirty="0"/>
              <a:t>O</a:t>
            </a:r>
            <a:r>
              <a:rPr lang="en-GB" cap="none" noProof="0" dirty="0"/>
              <a:t>pti</a:t>
            </a:r>
            <a:r>
              <a:rPr lang="en-GB" noProof="0" dirty="0"/>
              <a:t>trop-l</a:t>
            </a:r>
            <a:r>
              <a:rPr lang="en-GB" cap="none" noProof="0" dirty="0"/>
              <a:t>ung</a:t>
            </a:r>
            <a:r>
              <a:rPr lang="en-GB" noProof="0" dirty="0"/>
              <a:t>03: efficacy results</a:t>
            </a:r>
          </a:p>
        </p:txBody>
      </p:sp>
      <p:sp>
        <p:nvSpPr>
          <p:cNvPr id="8" name="Content Placeholder 7">
            <a:extLst>
              <a:ext uri="{FF2B5EF4-FFF2-40B4-BE49-F238E27FC236}">
                <a16:creationId xmlns:a16="http://schemas.microsoft.com/office/drawing/2014/main" id="{6A7CB70E-84B9-9FE1-FAE6-18736C12B8A3}"/>
              </a:ext>
            </a:extLst>
          </p:cNvPr>
          <p:cNvSpPr>
            <a:spLocks noGrp="1"/>
          </p:cNvSpPr>
          <p:nvPr>
            <p:ph sz="quarter" idx="15"/>
          </p:nvPr>
        </p:nvSpPr>
        <p:spPr>
          <a:xfrm>
            <a:off x="620183" y="6356351"/>
            <a:ext cx="10826146" cy="365125"/>
          </a:xfrm>
        </p:spPr>
        <p:txBody>
          <a:bodyPr anchor="b" anchorCtr="0"/>
          <a:lstStyle/>
          <a:p>
            <a:r>
              <a:rPr lang="en-GB" sz="1200" noProof="0" dirty="0">
                <a:solidFill>
                  <a:schemeClr val="tx2"/>
                </a:solidFill>
              </a:rPr>
              <a:t>BIRC, blinded independent review committee; CI, confidence interval; (c)ORR, (confirmed) ORR; DCR, disease control rate; DoR, duration of response; HR, hazard ratio; </a:t>
            </a:r>
            <a:br>
              <a:rPr lang="en-GB" noProof="0" dirty="0">
                <a:solidFill>
                  <a:schemeClr val="tx2"/>
                </a:solidFill>
              </a:rPr>
            </a:br>
            <a:r>
              <a:rPr lang="en-GB" sz="1200" noProof="0" dirty="0">
                <a:solidFill>
                  <a:schemeClr val="tx2"/>
                </a:solidFill>
              </a:rPr>
              <a:t>NE, not evaluable; OS, overall survival; PFS, progression-free survival; </a:t>
            </a:r>
            <a:r>
              <a:rPr lang="en-GB" noProof="0" dirty="0">
                <a:solidFill>
                  <a:schemeClr val="tx2"/>
                </a:solidFill>
              </a:rPr>
              <a:t>RPSFT, rank-preserve structural failure time model; </a:t>
            </a:r>
            <a:r>
              <a:rPr lang="en-GB" sz="1200" noProof="0" dirty="0">
                <a:solidFill>
                  <a:schemeClr val="tx2"/>
                </a:solidFill>
              </a:rPr>
              <a:t>sac-TMT, sacituzumab </a:t>
            </a:r>
            <a:r>
              <a:rPr lang="en-GB" noProof="0" dirty="0">
                <a:solidFill>
                  <a:schemeClr val="tx2"/>
                </a:solidFill>
              </a:rPr>
              <a:t>t</a:t>
            </a:r>
            <a:r>
              <a:rPr lang="en-GB" sz="1200" noProof="0" dirty="0">
                <a:solidFill>
                  <a:schemeClr val="tx2"/>
                </a:solidFill>
              </a:rPr>
              <a:t>irumotecan</a:t>
            </a:r>
            <a:endParaRPr lang="en-GB" sz="1200" kern="100" noProof="0" dirty="0">
              <a:solidFill>
                <a:schemeClr val="tx2"/>
              </a:solidFill>
              <a:highlight>
                <a:srgbClr val="FFFF00"/>
              </a:highlight>
              <a:ea typeface="Calibri" panose="020F0502020204030204" pitchFamily="34" charset="0"/>
            </a:endParaRPr>
          </a:p>
          <a:p>
            <a:r>
              <a:rPr lang="en-GB" noProof="0" dirty="0">
                <a:solidFill>
                  <a:schemeClr val="tx2"/>
                </a:solidFill>
              </a:rPr>
              <a:t>Zhang L, et al. J Clin Oncol 2025;43(suppl 16). Abstr 8507 (ASCO 2025, oral presentation)</a:t>
            </a:r>
            <a:endParaRPr lang="en-GB" kern="100" noProof="0" dirty="0">
              <a:solidFill>
                <a:schemeClr val="tx2"/>
              </a:solidFill>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A9F53EBF-C8B9-0F03-2690-B2E98AE1457E}"/>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20</a:t>
            </a:fld>
            <a:endParaRPr lang="en-GB" noProof="0" dirty="0"/>
          </a:p>
        </p:txBody>
      </p:sp>
      <p:sp>
        <p:nvSpPr>
          <p:cNvPr id="10" name="TextBox 9">
            <a:extLst>
              <a:ext uri="{FF2B5EF4-FFF2-40B4-BE49-F238E27FC236}">
                <a16:creationId xmlns:a16="http://schemas.microsoft.com/office/drawing/2014/main" id="{5AFF2391-2FD6-2819-1C9D-D74F6CDC4C46}"/>
              </a:ext>
            </a:extLst>
          </p:cNvPr>
          <p:cNvSpPr txBox="1"/>
          <p:nvPr/>
        </p:nvSpPr>
        <p:spPr>
          <a:xfrm>
            <a:off x="619201" y="1046294"/>
            <a:ext cx="5638755" cy="584775"/>
          </a:xfrm>
          <a:prstGeom prst="rect">
            <a:avLst/>
          </a:prstGeom>
          <a:noFill/>
        </p:spPr>
        <p:txBody>
          <a:bodyPr wrap="square" lIns="0"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TUMOUR RESPONSE BY BIRC</a:t>
            </a:r>
          </a:p>
          <a:p>
            <a:r>
              <a:rPr lang="en-GB" sz="1600" b="1" spc="100" noProof="0" dirty="0">
                <a:solidFill>
                  <a:schemeClr val="accent1"/>
                </a:solidFill>
                <a:latin typeface="Arial" panose="020B0604020202020204" pitchFamily="34" charset="0"/>
                <a:ea typeface="Aileron" charset="0"/>
                <a:cs typeface="Arial" panose="020B0604020202020204" pitchFamily="34" charset="0"/>
              </a:rPr>
              <a:t>PRIMARY ENDPOINT</a:t>
            </a:r>
          </a:p>
        </p:txBody>
      </p:sp>
      <p:sp>
        <p:nvSpPr>
          <p:cNvPr id="12" name="TextBox 11">
            <a:extLst>
              <a:ext uri="{FF2B5EF4-FFF2-40B4-BE49-F238E27FC236}">
                <a16:creationId xmlns:a16="http://schemas.microsoft.com/office/drawing/2014/main" id="{900DE4D1-B577-4430-83D1-66A8768BDEE6}"/>
              </a:ext>
            </a:extLst>
          </p:cNvPr>
          <p:cNvSpPr txBox="1"/>
          <p:nvPr/>
        </p:nvSpPr>
        <p:spPr>
          <a:xfrm>
            <a:off x="6384858" y="1131822"/>
            <a:ext cx="5638755" cy="338554"/>
          </a:xfrm>
          <a:prstGeom prst="rect">
            <a:avLst/>
          </a:prstGeom>
          <a:noFill/>
        </p:spPr>
        <p:txBody>
          <a:bodyPr wrap="square"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SECONDARY ENDPOINTS</a:t>
            </a:r>
          </a:p>
        </p:txBody>
      </p:sp>
      <p:graphicFrame>
        <p:nvGraphicFramePr>
          <p:cNvPr id="5" name="Table 4">
            <a:extLst>
              <a:ext uri="{FF2B5EF4-FFF2-40B4-BE49-F238E27FC236}">
                <a16:creationId xmlns:a16="http://schemas.microsoft.com/office/drawing/2014/main" id="{42DE4524-9AA6-0DA2-3FE9-36C714C8CDDB}"/>
              </a:ext>
            </a:extLst>
          </p:cNvPr>
          <p:cNvGraphicFramePr>
            <a:graphicFrameLocks noGrp="1"/>
          </p:cNvGraphicFramePr>
          <p:nvPr>
            <p:extLst>
              <p:ext uri="{D42A27DB-BD31-4B8C-83A1-F6EECF244321}">
                <p14:modId xmlns:p14="http://schemas.microsoft.com/office/powerpoint/2010/main" val="1424386895"/>
              </p:ext>
            </p:extLst>
          </p:nvPr>
        </p:nvGraphicFramePr>
        <p:xfrm>
          <a:off x="619201" y="1665161"/>
          <a:ext cx="5476801" cy="3291840"/>
        </p:xfrm>
        <a:graphic>
          <a:graphicData uri="http://schemas.openxmlformats.org/drawingml/2006/table">
            <a:tbl>
              <a:tblPr firstRow="1" bandRow="1">
                <a:tableStyleId>{5C22544A-7EE6-4342-B048-85BDC9FD1C3A}</a:tableStyleId>
              </a:tblPr>
              <a:tblGrid>
                <a:gridCol w="2308447">
                  <a:extLst>
                    <a:ext uri="{9D8B030D-6E8A-4147-A177-3AD203B41FA5}">
                      <a16:colId xmlns:a16="http://schemas.microsoft.com/office/drawing/2014/main" val="4130242245"/>
                    </a:ext>
                  </a:extLst>
                </a:gridCol>
                <a:gridCol w="1584177">
                  <a:extLst>
                    <a:ext uri="{9D8B030D-6E8A-4147-A177-3AD203B41FA5}">
                      <a16:colId xmlns:a16="http://schemas.microsoft.com/office/drawing/2014/main" val="135510901"/>
                    </a:ext>
                  </a:extLst>
                </a:gridCol>
                <a:gridCol w="1584177">
                  <a:extLst>
                    <a:ext uri="{9D8B030D-6E8A-4147-A177-3AD203B41FA5}">
                      <a16:colId xmlns:a16="http://schemas.microsoft.com/office/drawing/2014/main" val="2456729995"/>
                    </a:ext>
                  </a:extLst>
                </a:gridCol>
              </a:tblGrid>
              <a:tr h="155478">
                <a:tc>
                  <a:txBody>
                    <a:bodyPr/>
                    <a:lstStyle/>
                    <a:p>
                      <a:endParaRPr lang="en-GB" sz="1400" noProof="0" dirty="0">
                        <a:latin typeface="Arial" panose="020B0604020202020204" pitchFamily="34" charset="0"/>
                        <a:cs typeface="Arial" panose="020B0604020202020204" pitchFamily="34" charset="0"/>
                      </a:endParaRPr>
                    </a:p>
                  </a:txBody>
                  <a:tcPr>
                    <a:noFill/>
                  </a:tcPr>
                </a:tc>
                <a:tc>
                  <a:txBody>
                    <a:bodyPr/>
                    <a:lstStyle/>
                    <a:p>
                      <a:pPr algn="ctr"/>
                      <a:r>
                        <a:rPr lang="en-GB" sz="1400" noProof="0" dirty="0">
                          <a:latin typeface="Arial" panose="020B0604020202020204" pitchFamily="34" charset="0"/>
                          <a:cs typeface="Arial" panose="020B0604020202020204" pitchFamily="34" charset="0"/>
                        </a:rPr>
                        <a:t>Sac-TMT</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(N=91)</a:t>
                      </a:r>
                    </a:p>
                  </a:txBody>
                  <a:tcPr/>
                </a:tc>
                <a:tc>
                  <a:txBody>
                    <a:bodyPr/>
                    <a:lstStyle/>
                    <a:p>
                      <a:pPr algn="ctr"/>
                      <a:r>
                        <a:rPr lang="en-GB" sz="1400" noProof="0" dirty="0">
                          <a:latin typeface="Arial" panose="020B0604020202020204" pitchFamily="34" charset="0"/>
                          <a:cs typeface="Arial" panose="020B0604020202020204" pitchFamily="34" charset="0"/>
                        </a:rPr>
                        <a:t>Docetaxel</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(N=45)</a:t>
                      </a:r>
                    </a:p>
                  </a:txBody>
                  <a:tcPr>
                    <a:solidFill>
                      <a:schemeClr val="accent6"/>
                    </a:solidFill>
                  </a:tcPr>
                </a:tc>
                <a:extLst>
                  <a:ext uri="{0D108BD9-81ED-4DB2-BD59-A6C34878D82A}">
                    <a16:rowId xmlns:a16="http://schemas.microsoft.com/office/drawing/2014/main" val="3155918797"/>
                  </a:ext>
                </a:extLst>
              </a:tr>
              <a:tr h="155478">
                <a:tc>
                  <a:txBody>
                    <a:bodyPr/>
                    <a:lstStyle/>
                    <a:p>
                      <a:r>
                        <a:rPr lang="en-GB" sz="1400" b="1" noProof="0" dirty="0">
                          <a:latin typeface="Arial" panose="020B0604020202020204" pitchFamily="34" charset="0"/>
                          <a:cs typeface="Arial" panose="020B0604020202020204" pitchFamily="34" charset="0"/>
                        </a:rPr>
                        <a:t>cORR, n (%) </a:t>
                      </a:r>
                      <a:br>
                        <a:rPr lang="en-GB" sz="1400" b="1" noProof="0" dirty="0">
                          <a:latin typeface="Arial" panose="020B0604020202020204" pitchFamily="34" charset="0"/>
                          <a:cs typeface="Arial" panose="020B0604020202020204" pitchFamily="34" charset="0"/>
                        </a:rPr>
                      </a:br>
                      <a:r>
                        <a:rPr lang="en-GB" sz="1400" b="1" noProof="0" dirty="0">
                          <a:latin typeface="Arial" panose="020B0604020202020204" pitchFamily="34" charset="0"/>
                          <a:cs typeface="Arial" panose="020B0604020202020204" pitchFamily="34" charset="0"/>
                        </a:rPr>
                        <a:t>  (95% CI)</a:t>
                      </a:r>
                    </a:p>
                  </a:txBody>
                  <a:tcPr/>
                </a:tc>
                <a:tc>
                  <a:txBody>
                    <a:bodyPr/>
                    <a:lstStyle/>
                    <a:p>
                      <a:pPr algn="ctr"/>
                      <a:r>
                        <a:rPr lang="en-GB" sz="1400" noProof="0" dirty="0">
                          <a:latin typeface="Arial" panose="020B0604020202020204" pitchFamily="34" charset="0"/>
                          <a:cs typeface="Arial" panose="020B0604020202020204" pitchFamily="34" charset="0"/>
                        </a:rPr>
                        <a:t>41 </a:t>
                      </a:r>
                      <a:r>
                        <a:rPr lang="en-GB" sz="1400" b="1" noProof="0" dirty="0">
                          <a:latin typeface="Arial" panose="020B0604020202020204" pitchFamily="34" charset="0"/>
                          <a:cs typeface="Arial" panose="020B0604020202020204" pitchFamily="34" charset="0"/>
                        </a:rPr>
                        <a:t>(45.1)</a:t>
                      </a:r>
                    </a:p>
                    <a:p>
                      <a:pPr algn="ctr"/>
                      <a:r>
                        <a:rPr lang="en-GB" sz="1400" noProof="0" dirty="0">
                          <a:latin typeface="Arial" panose="020B0604020202020204" pitchFamily="34" charset="0"/>
                          <a:cs typeface="Arial" panose="020B0604020202020204" pitchFamily="34" charset="0"/>
                        </a:rPr>
                        <a:t>(34.6, 55.8)</a:t>
                      </a:r>
                    </a:p>
                  </a:txBody>
                  <a:tcPr/>
                </a:tc>
                <a:tc>
                  <a:txBody>
                    <a:bodyPr/>
                    <a:lstStyle/>
                    <a:p>
                      <a:pPr algn="ctr"/>
                      <a:r>
                        <a:rPr lang="en-GB" sz="1400" noProof="0" dirty="0">
                          <a:latin typeface="Arial" panose="020B0604020202020204" pitchFamily="34" charset="0"/>
                          <a:cs typeface="Arial" panose="020B0604020202020204" pitchFamily="34" charset="0"/>
                        </a:rPr>
                        <a:t>7 </a:t>
                      </a:r>
                      <a:r>
                        <a:rPr lang="en-GB" sz="1400" b="1" noProof="0" dirty="0">
                          <a:latin typeface="Arial" panose="020B0604020202020204" pitchFamily="34" charset="0"/>
                          <a:cs typeface="Arial" panose="020B0604020202020204" pitchFamily="34" charset="0"/>
                        </a:rPr>
                        <a:t>(15.6)</a:t>
                      </a:r>
                    </a:p>
                    <a:p>
                      <a:pPr algn="ctr"/>
                      <a:r>
                        <a:rPr lang="en-GB" sz="1400" noProof="0" dirty="0">
                          <a:latin typeface="Arial" panose="020B0604020202020204" pitchFamily="34" charset="0"/>
                          <a:cs typeface="Arial" panose="020B0604020202020204" pitchFamily="34" charset="0"/>
                        </a:rPr>
                        <a:t>(6.5, 29.5)</a:t>
                      </a:r>
                    </a:p>
                  </a:txBody>
                  <a:tcPr/>
                </a:tc>
                <a:extLst>
                  <a:ext uri="{0D108BD9-81ED-4DB2-BD59-A6C34878D82A}">
                    <a16:rowId xmlns:a16="http://schemas.microsoft.com/office/drawing/2014/main" val="405270982"/>
                  </a:ext>
                </a:extLst>
              </a:tr>
              <a:tr h="0">
                <a:tc>
                  <a:txBody>
                    <a:bodyPr/>
                    <a:lstStyle/>
                    <a:p>
                      <a:pPr marL="0" indent="177800">
                        <a:tabLst/>
                      </a:pPr>
                      <a:r>
                        <a:rPr lang="en-GB" sz="1400" noProof="0" dirty="0">
                          <a:latin typeface="Arial" panose="020B0604020202020204" pitchFamily="34" charset="0"/>
                          <a:cs typeface="Arial" panose="020B0604020202020204" pitchFamily="34" charset="0"/>
                        </a:rPr>
                        <a:t>Difference (95% CI)</a:t>
                      </a:r>
                    </a:p>
                  </a:txBody>
                  <a:tcPr/>
                </a:tc>
                <a:tc gridSpan="2">
                  <a:txBody>
                    <a:bodyPr/>
                    <a:lstStyle/>
                    <a:p>
                      <a:pPr algn="ctr"/>
                      <a:r>
                        <a:rPr lang="en-GB" sz="1400" b="1" noProof="0" dirty="0">
                          <a:latin typeface="Arial" panose="020B0604020202020204" pitchFamily="34" charset="0"/>
                          <a:cs typeface="Arial" panose="020B0604020202020204" pitchFamily="34" charset="0"/>
                        </a:rPr>
                        <a:t>28.9 (14.5, 43.2)</a:t>
                      </a: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1655985"/>
                  </a:ext>
                </a:extLst>
              </a:tr>
              <a:tr h="0">
                <a:tc>
                  <a:txBody>
                    <a:bodyPr/>
                    <a:lstStyle/>
                    <a:p>
                      <a:pPr marL="0" indent="177800">
                        <a:tabLst/>
                      </a:pPr>
                      <a:r>
                        <a:rPr lang="en-GB" sz="1400" noProof="0" dirty="0">
                          <a:latin typeface="Arial" panose="020B0604020202020204" pitchFamily="34" charset="0"/>
                          <a:cs typeface="Arial" panose="020B0604020202020204" pitchFamily="34" charset="0"/>
                        </a:rPr>
                        <a:t>One-sided P-value</a:t>
                      </a:r>
                    </a:p>
                  </a:txBody>
                  <a:tcPr/>
                </a:tc>
                <a:tc gridSpan="2">
                  <a:txBody>
                    <a:bodyPr/>
                    <a:lstStyle/>
                    <a:p>
                      <a:pPr algn="ctr"/>
                      <a:r>
                        <a:rPr lang="en-GB" sz="1400" noProof="0" dirty="0">
                          <a:latin typeface="Arial" panose="020B0604020202020204" pitchFamily="34" charset="0"/>
                          <a:cs typeface="Arial" panose="020B0604020202020204" pitchFamily="34" charset="0"/>
                        </a:rPr>
                        <a:t>0.0004</a:t>
                      </a: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3389495"/>
                  </a:ext>
                </a:extLst>
              </a:tr>
              <a:tr h="219499">
                <a:tc>
                  <a:txBody>
                    <a:bodyPr/>
                    <a:lstStyle/>
                    <a:p>
                      <a:pPr marL="0" marR="0" lvl="0" indent="7938"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DCR, n (%) </a:t>
                      </a:r>
                      <a:br>
                        <a:rPr lang="en-GB" sz="1400" b="1" noProof="0" dirty="0">
                          <a:latin typeface="Arial" panose="020B0604020202020204" pitchFamily="34" charset="0"/>
                          <a:cs typeface="Arial" panose="020B0604020202020204" pitchFamily="34" charset="0"/>
                        </a:rPr>
                      </a:br>
                      <a:r>
                        <a:rPr lang="en-GB" sz="1400" b="1" noProof="0" dirty="0">
                          <a:latin typeface="Arial" panose="020B0604020202020204" pitchFamily="34" charset="0"/>
                          <a:cs typeface="Arial" panose="020B0604020202020204" pitchFamily="34" charset="0"/>
                        </a:rPr>
                        <a:t>  (95% CI)</a:t>
                      </a:r>
                    </a:p>
                  </a:txBody>
                  <a:tcPr/>
                </a:tc>
                <a:tc>
                  <a:txBody>
                    <a:bodyPr/>
                    <a:lstStyle/>
                    <a:p>
                      <a:pPr algn="ctr"/>
                      <a:r>
                        <a:rPr lang="en-GB" sz="1400" noProof="0" dirty="0">
                          <a:latin typeface="Arial" panose="020B0604020202020204" pitchFamily="34" charset="0"/>
                          <a:cs typeface="Arial" panose="020B0604020202020204" pitchFamily="34" charset="0"/>
                        </a:rPr>
                        <a:t>75 (82.4)</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(73.0, 89.6)</a:t>
                      </a:r>
                    </a:p>
                  </a:txBody>
                  <a:tcPr/>
                </a:tc>
                <a:tc>
                  <a:txBody>
                    <a:bodyPr/>
                    <a:lstStyle/>
                    <a:p>
                      <a:pPr algn="ctr"/>
                      <a:r>
                        <a:rPr lang="en-GB" sz="1400" noProof="0" dirty="0">
                          <a:latin typeface="Arial" panose="020B0604020202020204" pitchFamily="34" charset="0"/>
                          <a:cs typeface="Arial" panose="020B0604020202020204" pitchFamily="34" charset="0"/>
                        </a:rPr>
                        <a:t>27 (60.0)</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(44.3, 74.3)</a:t>
                      </a:r>
                    </a:p>
                  </a:txBody>
                  <a:tcPr/>
                </a:tc>
                <a:extLst>
                  <a:ext uri="{0D108BD9-81ED-4DB2-BD59-A6C34878D82A}">
                    <a16:rowId xmlns:a16="http://schemas.microsoft.com/office/drawing/2014/main" val="1837495374"/>
                  </a:ext>
                </a:extLst>
              </a:tr>
              <a:tr h="219499">
                <a:tc>
                  <a:txBody>
                    <a:bodyPr/>
                    <a:lstStyle/>
                    <a:p>
                      <a:pPr marL="0" marR="0" lvl="0" indent="177800" algn="l"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Difference (95% CI)</a:t>
                      </a:r>
                      <a:endParaRPr lang="en-GB" sz="1400" b="1" noProof="0" dirty="0">
                        <a:latin typeface="Arial" panose="020B0604020202020204" pitchFamily="34" charset="0"/>
                        <a:cs typeface="Arial" panose="020B0604020202020204" pitchFamily="34" charset="0"/>
                      </a:endParaRPr>
                    </a:p>
                  </a:txBody>
                  <a:tcPr/>
                </a:tc>
                <a:tc gridSpan="2">
                  <a:txBody>
                    <a:bodyPr/>
                    <a:lstStyle/>
                    <a:p>
                      <a:pPr algn="ctr"/>
                      <a:r>
                        <a:rPr lang="en-GB" sz="1400" noProof="0" dirty="0">
                          <a:latin typeface="Arial" panose="020B0604020202020204" pitchFamily="34" charset="0"/>
                          <a:cs typeface="Arial" panose="020B0604020202020204" pitchFamily="34" charset="0"/>
                        </a:rPr>
                        <a:t>22.3 (6.0, 38.7)</a:t>
                      </a: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6142884"/>
                  </a:ext>
                </a:extLst>
              </a:tr>
              <a:tr h="219499">
                <a:tc>
                  <a:txBody>
                    <a:bodyPr/>
                    <a:lstStyle/>
                    <a:p>
                      <a:pPr marL="0" marR="0" lvl="0" indent="7938"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DoR, n (%) </a:t>
                      </a:r>
                    </a:p>
                  </a:txBody>
                  <a:tcPr/>
                </a:tc>
                <a:tc>
                  <a:txBody>
                    <a:bodyPr/>
                    <a:lstStyle/>
                    <a:p>
                      <a:pPr algn="ctr"/>
                      <a:r>
                        <a:rPr lang="en-GB" sz="1400" noProof="0" dirty="0">
                          <a:latin typeface="Arial" panose="020B0604020202020204" pitchFamily="34" charset="0"/>
                          <a:cs typeface="Arial" panose="020B0604020202020204" pitchFamily="34" charset="0"/>
                        </a:rPr>
                        <a:t>26 (63.4)</a:t>
                      </a:r>
                    </a:p>
                  </a:txBody>
                  <a:tcPr/>
                </a:tc>
                <a:tc>
                  <a:txBody>
                    <a:bodyPr/>
                    <a:lstStyle/>
                    <a:p>
                      <a:pPr algn="ctr"/>
                      <a:r>
                        <a:rPr lang="en-GB" sz="1400" noProof="0" dirty="0">
                          <a:latin typeface="Arial" panose="020B0604020202020204" pitchFamily="34" charset="0"/>
                          <a:cs typeface="Arial" panose="020B0604020202020204" pitchFamily="34" charset="0"/>
                        </a:rPr>
                        <a:t>6 (85.7)</a:t>
                      </a:r>
                    </a:p>
                  </a:txBody>
                  <a:tcPr/>
                </a:tc>
                <a:extLst>
                  <a:ext uri="{0D108BD9-81ED-4DB2-BD59-A6C34878D82A}">
                    <a16:rowId xmlns:a16="http://schemas.microsoft.com/office/drawing/2014/main" val="2533513756"/>
                  </a:ext>
                </a:extLst>
              </a:tr>
              <a:tr h="219499">
                <a:tc>
                  <a:txBody>
                    <a:bodyPr/>
                    <a:lstStyle/>
                    <a:p>
                      <a:pPr marL="0" marR="0" lvl="0" indent="177800" algn="l" defTabSz="457200" rtl="0" eaLnBrk="1" fontAlgn="auto" latinLnBrk="0" hangingPunct="1">
                        <a:lnSpc>
                          <a:spcPct val="100000"/>
                        </a:lnSpc>
                        <a:spcBef>
                          <a:spcPts val="0"/>
                        </a:spcBef>
                        <a:spcAft>
                          <a:spcPts val="0"/>
                        </a:spcAft>
                        <a:buClrTx/>
                        <a:buSzTx/>
                        <a:buFontTx/>
                        <a:buNone/>
                        <a:tabLst/>
                        <a:defRPr/>
                      </a:pPr>
                      <a:r>
                        <a:rPr lang="en-GB" sz="1400" b="0" noProof="0" dirty="0">
                          <a:latin typeface="Arial" panose="020B0604020202020204" pitchFamily="34" charset="0"/>
                          <a:cs typeface="Arial" panose="020B0604020202020204" pitchFamily="34" charset="0"/>
                        </a:rPr>
                        <a:t>Median DoR, months</a:t>
                      </a:r>
                    </a:p>
                    <a:p>
                      <a:pPr marL="0" marR="0" lvl="0" indent="177800" algn="l" defTabSz="457200" rtl="0" eaLnBrk="1" fontAlgn="auto" latinLnBrk="0" hangingPunct="1">
                        <a:lnSpc>
                          <a:spcPct val="100000"/>
                        </a:lnSpc>
                        <a:spcBef>
                          <a:spcPts val="0"/>
                        </a:spcBef>
                        <a:spcAft>
                          <a:spcPts val="0"/>
                        </a:spcAft>
                        <a:buClrTx/>
                        <a:buSzTx/>
                        <a:buFontTx/>
                        <a:buNone/>
                        <a:tabLst/>
                        <a:defRPr/>
                      </a:pPr>
                      <a:r>
                        <a:rPr lang="en-GB" sz="1400" b="0" noProof="0" dirty="0">
                          <a:latin typeface="Arial" panose="020B0604020202020204" pitchFamily="34" charset="0"/>
                          <a:cs typeface="Arial" panose="020B0604020202020204" pitchFamily="34" charset="0"/>
                        </a:rPr>
                        <a:t>   (95% CI)</a:t>
                      </a:r>
                    </a:p>
                  </a:txBody>
                  <a:tcPr/>
                </a:tc>
                <a:tc>
                  <a:txBody>
                    <a:bodyPr/>
                    <a:lstStyle/>
                    <a:p>
                      <a:pPr algn="ctr"/>
                      <a:r>
                        <a:rPr lang="en-GB" sz="1400" b="1" noProof="0" dirty="0">
                          <a:latin typeface="Arial" panose="020B0604020202020204" pitchFamily="34" charset="0"/>
                          <a:cs typeface="Arial" panose="020B0604020202020204" pitchFamily="34" charset="0"/>
                        </a:rPr>
                        <a:t>7.0</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(5.4, 9.1)</a:t>
                      </a:r>
                    </a:p>
                  </a:txBody>
                  <a:tcPr/>
                </a:tc>
                <a:tc>
                  <a:txBody>
                    <a:bodyPr/>
                    <a:lstStyle/>
                    <a:p>
                      <a:pPr algn="ctr"/>
                      <a:r>
                        <a:rPr lang="en-GB" sz="1400" b="1" noProof="0" dirty="0">
                          <a:latin typeface="Arial" panose="020B0604020202020204" pitchFamily="34" charset="0"/>
                          <a:cs typeface="Arial" panose="020B0604020202020204" pitchFamily="34" charset="0"/>
                        </a:rPr>
                        <a:t>5.1</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(3.1, NE)</a:t>
                      </a:r>
                    </a:p>
                  </a:txBody>
                  <a:tcPr/>
                </a:tc>
                <a:extLst>
                  <a:ext uri="{0D108BD9-81ED-4DB2-BD59-A6C34878D82A}">
                    <a16:rowId xmlns:a16="http://schemas.microsoft.com/office/drawing/2014/main" val="3478122658"/>
                  </a:ext>
                </a:extLst>
              </a:tr>
            </a:tbl>
          </a:graphicData>
        </a:graphic>
      </p:graphicFrame>
      <p:grpSp>
        <p:nvGrpSpPr>
          <p:cNvPr id="3" name="Group 2">
            <a:extLst>
              <a:ext uri="{FF2B5EF4-FFF2-40B4-BE49-F238E27FC236}">
                <a16:creationId xmlns:a16="http://schemas.microsoft.com/office/drawing/2014/main" id="{F65B9B81-B1C2-539D-211F-44129F7967EF}"/>
              </a:ext>
            </a:extLst>
          </p:cNvPr>
          <p:cNvGrpSpPr/>
          <p:nvPr/>
        </p:nvGrpSpPr>
        <p:grpSpPr>
          <a:xfrm>
            <a:off x="6482443" y="1665161"/>
            <a:ext cx="5090356" cy="3291840"/>
            <a:chOff x="6482443" y="2545624"/>
            <a:chExt cx="5090356" cy="3291840"/>
          </a:xfrm>
        </p:grpSpPr>
        <p:sp>
          <p:nvSpPr>
            <p:cNvPr id="72" name="Rectangle 71">
              <a:extLst>
                <a:ext uri="{FF2B5EF4-FFF2-40B4-BE49-F238E27FC236}">
                  <a16:creationId xmlns:a16="http://schemas.microsoft.com/office/drawing/2014/main" id="{204DAFC2-9D76-4658-8237-CDB94F851137}"/>
                </a:ext>
              </a:extLst>
            </p:cNvPr>
            <p:cNvSpPr/>
            <p:nvPr/>
          </p:nvSpPr>
          <p:spPr>
            <a:xfrm>
              <a:off x="6482443" y="2545624"/>
              <a:ext cx="5090356" cy="329184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9" name="Rectangle 38">
              <a:extLst>
                <a:ext uri="{FF2B5EF4-FFF2-40B4-BE49-F238E27FC236}">
                  <a16:creationId xmlns:a16="http://schemas.microsoft.com/office/drawing/2014/main" id="{1F7E9BE3-2F10-18AC-86B0-55B25FC74BE5}"/>
                </a:ext>
              </a:extLst>
            </p:cNvPr>
            <p:cNvSpPr/>
            <p:nvPr/>
          </p:nvSpPr>
          <p:spPr>
            <a:xfrm>
              <a:off x="7604032" y="2996546"/>
              <a:ext cx="2301237"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0" name="Google Shape;392;p10">
              <a:extLst>
                <a:ext uri="{FF2B5EF4-FFF2-40B4-BE49-F238E27FC236}">
                  <a16:creationId xmlns:a16="http://schemas.microsoft.com/office/drawing/2014/main" id="{67FBC033-48BD-A41D-AFC2-2AA0F239FB7D}"/>
                </a:ext>
              </a:extLst>
            </p:cNvPr>
            <p:cNvSpPr/>
            <p:nvPr/>
          </p:nvSpPr>
          <p:spPr>
            <a:xfrm>
              <a:off x="6672064" y="3275818"/>
              <a:ext cx="72455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b="1" noProof="0" dirty="0">
                  <a:solidFill>
                    <a:schemeClr val="accent6"/>
                  </a:solidFill>
                  <a:latin typeface="Arial" panose="020B0604020202020204" pitchFamily="34" charset="0"/>
                  <a:ea typeface="Calibri"/>
                  <a:cs typeface="Arial" panose="020B0604020202020204" pitchFamily="34" charset="0"/>
                  <a:sym typeface="Calibri"/>
                </a:rPr>
                <a:t>Docetaxel</a:t>
              </a:r>
            </a:p>
          </p:txBody>
        </p:sp>
        <p:sp>
          <p:nvSpPr>
            <p:cNvPr id="41" name="Google Shape;392;p10">
              <a:extLst>
                <a:ext uri="{FF2B5EF4-FFF2-40B4-BE49-F238E27FC236}">
                  <a16:creationId xmlns:a16="http://schemas.microsoft.com/office/drawing/2014/main" id="{D446CF6C-BCD8-52F5-9B1D-FE2E53C4EABC}"/>
                </a:ext>
              </a:extLst>
            </p:cNvPr>
            <p:cNvSpPr/>
            <p:nvPr/>
          </p:nvSpPr>
          <p:spPr>
            <a:xfrm>
              <a:off x="6755421" y="3030327"/>
              <a:ext cx="641201"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b="1" noProof="0" dirty="0">
                  <a:solidFill>
                    <a:schemeClr val="accent1"/>
                  </a:solidFill>
                  <a:latin typeface="Arial" panose="020B0604020202020204" pitchFamily="34" charset="0"/>
                  <a:ea typeface="Calibri"/>
                  <a:cs typeface="Arial" panose="020B0604020202020204" pitchFamily="34" charset="0"/>
                  <a:sym typeface="Calibri"/>
                </a:rPr>
                <a:t>Sac-TMT</a:t>
              </a:r>
            </a:p>
          </p:txBody>
        </p:sp>
        <p:sp>
          <p:nvSpPr>
            <p:cNvPr id="42" name="Google Shape;392;p10">
              <a:extLst>
                <a:ext uri="{FF2B5EF4-FFF2-40B4-BE49-F238E27FC236}">
                  <a16:creationId xmlns:a16="http://schemas.microsoft.com/office/drawing/2014/main" id="{454D04F9-B623-903B-5537-390B014ED1E8}"/>
                </a:ext>
              </a:extLst>
            </p:cNvPr>
            <p:cNvSpPr/>
            <p:nvPr/>
          </p:nvSpPr>
          <p:spPr>
            <a:xfrm>
              <a:off x="7604032" y="2789730"/>
              <a:ext cx="940963"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200" b="1" noProof="0" dirty="0">
                  <a:solidFill>
                    <a:schemeClr val="tx1">
                      <a:lumMod val="75000"/>
                      <a:lumOff val="25000"/>
                    </a:schemeClr>
                  </a:solidFill>
                  <a:latin typeface="Arial" panose="020B0604020202020204" pitchFamily="34" charset="0"/>
                  <a:ea typeface="Calibri"/>
                  <a:cs typeface="Arial" panose="020B0604020202020204" pitchFamily="34" charset="0"/>
                  <a:sym typeface="Calibri"/>
                </a:rPr>
                <a:t>PFS by BIRC</a:t>
              </a:r>
            </a:p>
          </p:txBody>
        </p:sp>
        <p:sp>
          <p:nvSpPr>
            <p:cNvPr id="43" name="Google Shape;392;p10">
              <a:extLst>
                <a:ext uri="{FF2B5EF4-FFF2-40B4-BE49-F238E27FC236}">
                  <a16:creationId xmlns:a16="http://schemas.microsoft.com/office/drawing/2014/main" id="{F8F39EB8-ED6D-6005-97CD-37AC0CF13215}"/>
                </a:ext>
              </a:extLst>
            </p:cNvPr>
            <p:cNvSpPr/>
            <p:nvPr/>
          </p:nvSpPr>
          <p:spPr>
            <a:xfrm>
              <a:off x="7640204" y="3516642"/>
              <a:ext cx="2228174"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tx1">
                      <a:lumMod val="75000"/>
                      <a:lumOff val="25000"/>
                    </a:schemeClr>
                  </a:solidFill>
                  <a:latin typeface="Arial" panose="020B0604020202020204" pitchFamily="34" charset="0"/>
                  <a:ea typeface="Calibri"/>
                  <a:cs typeface="Arial" panose="020B0604020202020204" pitchFamily="34" charset="0"/>
                  <a:sym typeface="Calibri"/>
                </a:rPr>
                <a:t>HR: 0.30, 95% CI: 0.20-0.46, p&lt;0.0001</a:t>
              </a:r>
            </a:p>
          </p:txBody>
        </p:sp>
        <p:sp>
          <p:nvSpPr>
            <p:cNvPr id="44" name="Google Shape;392;p10">
              <a:extLst>
                <a:ext uri="{FF2B5EF4-FFF2-40B4-BE49-F238E27FC236}">
                  <a16:creationId xmlns:a16="http://schemas.microsoft.com/office/drawing/2014/main" id="{4DCC2CC7-CC9C-C399-2347-2E1574BAB1ED}"/>
                </a:ext>
              </a:extLst>
            </p:cNvPr>
            <p:cNvSpPr/>
            <p:nvPr/>
          </p:nvSpPr>
          <p:spPr>
            <a:xfrm>
              <a:off x="9412846" y="3045716"/>
              <a:ext cx="389530"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000" noProof="0" dirty="0">
                  <a:solidFill>
                    <a:schemeClr val="bg1"/>
                  </a:solidFill>
                  <a:latin typeface="Arial" panose="020B0604020202020204" pitchFamily="34" charset="0"/>
                  <a:ea typeface="Calibri"/>
                  <a:cs typeface="Arial" panose="020B0604020202020204" pitchFamily="34" charset="0"/>
                  <a:sym typeface="Calibri"/>
                </a:rPr>
                <a:t>6.9 mo</a:t>
              </a:r>
            </a:p>
          </p:txBody>
        </p:sp>
        <p:sp>
          <p:nvSpPr>
            <p:cNvPr id="45" name="Rectangle 44">
              <a:extLst>
                <a:ext uri="{FF2B5EF4-FFF2-40B4-BE49-F238E27FC236}">
                  <a16:creationId xmlns:a16="http://schemas.microsoft.com/office/drawing/2014/main" id="{6B293FCD-61E3-67EE-7B4D-6619318E8743}"/>
                </a:ext>
              </a:extLst>
            </p:cNvPr>
            <p:cNvSpPr/>
            <p:nvPr/>
          </p:nvSpPr>
          <p:spPr>
            <a:xfrm>
              <a:off x="7604032" y="3247371"/>
              <a:ext cx="672462" cy="252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7" name="Google Shape;392;p10">
              <a:extLst>
                <a:ext uri="{FF2B5EF4-FFF2-40B4-BE49-F238E27FC236}">
                  <a16:creationId xmlns:a16="http://schemas.microsoft.com/office/drawing/2014/main" id="{4BCB5C92-C64F-9C8F-FC83-D62D97272B3F}"/>
                </a:ext>
              </a:extLst>
            </p:cNvPr>
            <p:cNvSpPr/>
            <p:nvPr/>
          </p:nvSpPr>
          <p:spPr>
            <a:xfrm>
              <a:off x="7798507" y="3296541"/>
              <a:ext cx="389530"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000" noProof="0" dirty="0">
                  <a:solidFill>
                    <a:schemeClr val="bg1"/>
                  </a:solidFill>
                  <a:latin typeface="Arial" panose="020B0604020202020204" pitchFamily="34" charset="0"/>
                  <a:ea typeface="Calibri"/>
                  <a:cs typeface="Arial" panose="020B0604020202020204" pitchFamily="34" charset="0"/>
                  <a:sym typeface="Calibri"/>
                </a:rPr>
                <a:t>2.8 mo</a:t>
              </a:r>
            </a:p>
          </p:txBody>
        </p:sp>
        <p:sp>
          <p:nvSpPr>
            <p:cNvPr id="48" name="Google Shape;392;p10">
              <a:extLst>
                <a:ext uri="{FF2B5EF4-FFF2-40B4-BE49-F238E27FC236}">
                  <a16:creationId xmlns:a16="http://schemas.microsoft.com/office/drawing/2014/main" id="{B58CC182-2854-0015-5785-DD8BBFD48943}"/>
                </a:ext>
              </a:extLst>
            </p:cNvPr>
            <p:cNvSpPr/>
            <p:nvPr/>
          </p:nvSpPr>
          <p:spPr>
            <a:xfrm rot="16200000">
              <a:off x="7322283" y="3164581"/>
              <a:ext cx="440826"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tx1">
                      <a:lumMod val="75000"/>
                      <a:lumOff val="25000"/>
                    </a:schemeClr>
                  </a:solidFill>
                  <a:latin typeface="Arial" panose="020B0604020202020204" pitchFamily="34" charset="0"/>
                  <a:ea typeface="Calibri"/>
                  <a:cs typeface="Arial" panose="020B0604020202020204" pitchFamily="34" charset="0"/>
                  <a:sym typeface="Calibri"/>
                </a:rPr>
                <a:t>Median</a:t>
              </a:r>
            </a:p>
          </p:txBody>
        </p:sp>
        <p:sp>
          <p:nvSpPr>
            <p:cNvPr id="49" name="Rectangle 48">
              <a:extLst>
                <a:ext uri="{FF2B5EF4-FFF2-40B4-BE49-F238E27FC236}">
                  <a16:creationId xmlns:a16="http://schemas.microsoft.com/office/drawing/2014/main" id="{78BC68E4-30A0-1E77-204E-E89119972310}"/>
                </a:ext>
              </a:extLst>
            </p:cNvPr>
            <p:cNvSpPr/>
            <p:nvPr/>
          </p:nvSpPr>
          <p:spPr>
            <a:xfrm>
              <a:off x="7604032" y="4066067"/>
              <a:ext cx="3549919"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0" name="Google Shape;392;p10">
              <a:extLst>
                <a:ext uri="{FF2B5EF4-FFF2-40B4-BE49-F238E27FC236}">
                  <a16:creationId xmlns:a16="http://schemas.microsoft.com/office/drawing/2014/main" id="{12F96BF2-622B-734B-40B0-09C39AD74A20}"/>
                </a:ext>
              </a:extLst>
            </p:cNvPr>
            <p:cNvSpPr/>
            <p:nvPr/>
          </p:nvSpPr>
          <p:spPr>
            <a:xfrm>
              <a:off x="6672064" y="4345339"/>
              <a:ext cx="72455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b="1" noProof="0" dirty="0">
                  <a:solidFill>
                    <a:schemeClr val="accent6"/>
                  </a:solidFill>
                  <a:latin typeface="Arial" panose="020B0604020202020204" pitchFamily="34" charset="0"/>
                  <a:ea typeface="Calibri"/>
                  <a:cs typeface="Arial" panose="020B0604020202020204" pitchFamily="34" charset="0"/>
                  <a:sym typeface="Calibri"/>
                </a:rPr>
                <a:t>Docetaxel</a:t>
              </a:r>
            </a:p>
          </p:txBody>
        </p:sp>
        <p:sp>
          <p:nvSpPr>
            <p:cNvPr id="51" name="Google Shape;392;p10">
              <a:extLst>
                <a:ext uri="{FF2B5EF4-FFF2-40B4-BE49-F238E27FC236}">
                  <a16:creationId xmlns:a16="http://schemas.microsoft.com/office/drawing/2014/main" id="{641C4C88-24D7-DA89-82A3-D3289BC5B10C}"/>
                </a:ext>
              </a:extLst>
            </p:cNvPr>
            <p:cNvSpPr/>
            <p:nvPr/>
          </p:nvSpPr>
          <p:spPr>
            <a:xfrm>
              <a:off x="6755421" y="4099848"/>
              <a:ext cx="641201"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b="1" noProof="0" dirty="0">
                  <a:solidFill>
                    <a:schemeClr val="accent1"/>
                  </a:solidFill>
                  <a:latin typeface="Arial" panose="020B0604020202020204" pitchFamily="34" charset="0"/>
                  <a:ea typeface="Calibri"/>
                  <a:cs typeface="Arial" panose="020B0604020202020204" pitchFamily="34" charset="0"/>
                  <a:sym typeface="Calibri"/>
                </a:rPr>
                <a:t>Sac-TMT</a:t>
              </a:r>
            </a:p>
          </p:txBody>
        </p:sp>
        <p:sp>
          <p:nvSpPr>
            <p:cNvPr id="52" name="Google Shape;392;p10">
              <a:extLst>
                <a:ext uri="{FF2B5EF4-FFF2-40B4-BE49-F238E27FC236}">
                  <a16:creationId xmlns:a16="http://schemas.microsoft.com/office/drawing/2014/main" id="{A61929A1-E93B-A263-1052-74575C63FD9A}"/>
                </a:ext>
              </a:extLst>
            </p:cNvPr>
            <p:cNvSpPr/>
            <p:nvPr/>
          </p:nvSpPr>
          <p:spPr>
            <a:xfrm>
              <a:off x="7640204" y="4586163"/>
              <a:ext cx="2234586"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tx1">
                      <a:lumMod val="75000"/>
                      <a:lumOff val="25000"/>
                    </a:schemeClr>
                  </a:solidFill>
                  <a:latin typeface="Arial" panose="020B0604020202020204" pitchFamily="34" charset="0"/>
                  <a:ea typeface="Calibri"/>
                  <a:cs typeface="Arial" panose="020B0604020202020204" pitchFamily="34" charset="0"/>
                  <a:sym typeface="Calibri"/>
                </a:rPr>
                <a:t>HR: 0.49, 95% CI: 0.27-0.88, p=0.0070</a:t>
              </a:r>
            </a:p>
          </p:txBody>
        </p:sp>
        <p:sp>
          <p:nvSpPr>
            <p:cNvPr id="54" name="Rectangle 53">
              <a:extLst>
                <a:ext uri="{FF2B5EF4-FFF2-40B4-BE49-F238E27FC236}">
                  <a16:creationId xmlns:a16="http://schemas.microsoft.com/office/drawing/2014/main" id="{06A1E43B-2546-7E9C-2131-BC91927C4F54}"/>
                </a:ext>
              </a:extLst>
            </p:cNvPr>
            <p:cNvSpPr/>
            <p:nvPr/>
          </p:nvSpPr>
          <p:spPr>
            <a:xfrm>
              <a:off x="7604032" y="4316892"/>
              <a:ext cx="3549600" cy="252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5" name="Google Shape;392;p10">
              <a:extLst>
                <a:ext uri="{FF2B5EF4-FFF2-40B4-BE49-F238E27FC236}">
                  <a16:creationId xmlns:a16="http://schemas.microsoft.com/office/drawing/2014/main" id="{E5B4FAA0-E0E3-29DD-1F36-47534DC23714}"/>
                </a:ext>
              </a:extLst>
            </p:cNvPr>
            <p:cNvSpPr/>
            <p:nvPr/>
          </p:nvSpPr>
          <p:spPr>
            <a:xfrm>
              <a:off x="10349246" y="4366062"/>
              <a:ext cx="694101"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000" noProof="0" dirty="0">
                  <a:solidFill>
                    <a:schemeClr val="bg1"/>
                  </a:solidFill>
                  <a:latin typeface="Arial" panose="020B0604020202020204" pitchFamily="34" charset="0"/>
                  <a:ea typeface="Calibri"/>
                  <a:cs typeface="Arial" panose="020B0604020202020204" pitchFamily="34" charset="0"/>
                  <a:sym typeface="Calibri"/>
                </a:rPr>
                <a:t>Not reached</a:t>
              </a:r>
            </a:p>
          </p:txBody>
        </p:sp>
        <p:sp>
          <p:nvSpPr>
            <p:cNvPr id="56" name="Google Shape;392;p10">
              <a:extLst>
                <a:ext uri="{FF2B5EF4-FFF2-40B4-BE49-F238E27FC236}">
                  <a16:creationId xmlns:a16="http://schemas.microsoft.com/office/drawing/2014/main" id="{67CE7DE8-2B4E-B548-4C71-E2CE71E8CCD7}"/>
                </a:ext>
              </a:extLst>
            </p:cNvPr>
            <p:cNvSpPr/>
            <p:nvPr/>
          </p:nvSpPr>
          <p:spPr>
            <a:xfrm rot="16200000">
              <a:off x="7322283" y="4234102"/>
              <a:ext cx="440826"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tx1">
                      <a:lumMod val="75000"/>
                      <a:lumOff val="25000"/>
                    </a:schemeClr>
                  </a:solidFill>
                  <a:latin typeface="Arial" panose="020B0604020202020204" pitchFamily="34" charset="0"/>
                  <a:ea typeface="Calibri"/>
                  <a:cs typeface="Arial" panose="020B0604020202020204" pitchFamily="34" charset="0"/>
                  <a:sym typeface="Calibri"/>
                </a:rPr>
                <a:t>Median</a:t>
              </a:r>
            </a:p>
          </p:txBody>
        </p:sp>
        <p:sp>
          <p:nvSpPr>
            <p:cNvPr id="57" name="Google Shape;392;p10">
              <a:extLst>
                <a:ext uri="{FF2B5EF4-FFF2-40B4-BE49-F238E27FC236}">
                  <a16:creationId xmlns:a16="http://schemas.microsoft.com/office/drawing/2014/main" id="{D27F4F50-41D6-F3BC-E6F5-E104080445C3}"/>
                </a:ext>
              </a:extLst>
            </p:cNvPr>
            <p:cNvSpPr/>
            <p:nvPr/>
          </p:nvSpPr>
          <p:spPr>
            <a:xfrm>
              <a:off x="10349246" y="4115237"/>
              <a:ext cx="694101"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000" noProof="0" dirty="0">
                  <a:solidFill>
                    <a:schemeClr val="bg1"/>
                  </a:solidFill>
                  <a:latin typeface="Arial" panose="020B0604020202020204" pitchFamily="34" charset="0"/>
                  <a:ea typeface="Calibri"/>
                  <a:cs typeface="Arial" panose="020B0604020202020204" pitchFamily="34" charset="0"/>
                  <a:sym typeface="Calibri"/>
                </a:rPr>
                <a:t>Not reached</a:t>
              </a:r>
            </a:p>
          </p:txBody>
        </p:sp>
        <p:sp>
          <p:nvSpPr>
            <p:cNvPr id="58" name="Google Shape;392;p10">
              <a:extLst>
                <a:ext uri="{FF2B5EF4-FFF2-40B4-BE49-F238E27FC236}">
                  <a16:creationId xmlns:a16="http://schemas.microsoft.com/office/drawing/2014/main" id="{537F50C8-F806-AAB0-40C3-8EC809EAB0F2}"/>
                </a:ext>
              </a:extLst>
            </p:cNvPr>
            <p:cNvSpPr/>
            <p:nvPr/>
          </p:nvSpPr>
          <p:spPr>
            <a:xfrm>
              <a:off x="7604032" y="3859658"/>
              <a:ext cx="22281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200" b="1" noProof="0" dirty="0">
                  <a:solidFill>
                    <a:schemeClr val="tx1">
                      <a:lumMod val="75000"/>
                      <a:lumOff val="25000"/>
                    </a:schemeClr>
                  </a:solidFill>
                  <a:latin typeface="Arial" panose="020B0604020202020204" pitchFamily="34" charset="0"/>
                  <a:ea typeface="Calibri"/>
                  <a:cs typeface="Arial" panose="020B0604020202020204" pitchFamily="34" charset="0"/>
                  <a:sym typeface="Calibri"/>
                </a:rPr>
                <a:t>OS</a:t>
              </a:r>
            </a:p>
          </p:txBody>
        </p:sp>
        <p:sp>
          <p:nvSpPr>
            <p:cNvPr id="59" name="Right Arrow 58">
              <a:extLst>
                <a:ext uri="{FF2B5EF4-FFF2-40B4-BE49-F238E27FC236}">
                  <a16:creationId xmlns:a16="http://schemas.microsoft.com/office/drawing/2014/main" id="{841DFF3D-897E-34A1-BE76-3AAF5BCA11A7}"/>
                </a:ext>
              </a:extLst>
            </p:cNvPr>
            <p:cNvSpPr/>
            <p:nvPr/>
          </p:nvSpPr>
          <p:spPr>
            <a:xfrm>
              <a:off x="11205985" y="4071875"/>
              <a:ext cx="210327" cy="240383"/>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solidFill>
                </a:ln>
              </a:endParaRPr>
            </a:p>
          </p:txBody>
        </p:sp>
        <p:sp>
          <p:nvSpPr>
            <p:cNvPr id="60" name="Right Arrow 59">
              <a:extLst>
                <a:ext uri="{FF2B5EF4-FFF2-40B4-BE49-F238E27FC236}">
                  <a16:creationId xmlns:a16="http://schemas.microsoft.com/office/drawing/2014/main" id="{B65F3DA6-BC0B-3F22-8FCC-35001B6CA30B}"/>
                </a:ext>
              </a:extLst>
            </p:cNvPr>
            <p:cNvSpPr/>
            <p:nvPr/>
          </p:nvSpPr>
          <p:spPr>
            <a:xfrm>
              <a:off x="11205985" y="4332225"/>
              <a:ext cx="210327" cy="240383"/>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solidFill>
                </a:ln>
              </a:endParaRPr>
            </a:p>
          </p:txBody>
        </p:sp>
        <p:sp>
          <p:nvSpPr>
            <p:cNvPr id="61" name="Rectangle 60">
              <a:extLst>
                <a:ext uri="{FF2B5EF4-FFF2-40B4-BE49-F238E27FC236}">
                  <a16:creationId xmlns:a16="http://schemas.microsoft.com/office/drawing/2014/main" id="{F067F064-C5F7-74D0-19A9-AB686ACCA86E}"/>
                </a:ext>
              </a:extLst>
            </p:cNvPr>
            <p:cNvSpPr/>
            <p:nvPr/>
          </p:nvSpPr>
          <p:spPr>
            <a:xfrm>
              <a:off x="7604032" y="5102931"/>
              <a:ext cx="3549919"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2" name="Google Shape;392;p10">
              <a:extLst>
                <a:ext uri="{FF2B5EF4-FFF2-40B4-BE49-F238E27FC236}">
                  <a16:creationId xmlns:a16="http://schemas.microsoft.com/office/drawing/2014/main" id="{659B264D-4C79-2783-D841-451756651211}"/>
                </a:ext>
              </a:extLst>
            </p:cNvPr>
            <p:cNvSpPr/>
            <p:nvPr/>
          </p:nvSpPr>
          <p:spPr>
            <a:xfrm>
              <a:off x="6672064" y="5382203"/>
              <a:ext cx="72455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b="1" noProof="0" dirty="0">
                  <a:solidFill>
                    <a:schemeClr val="accent6"/>
                  </a:solidFill>
                  <a:latin typeface="Arial" panose="020B0604020202020204" pitchFamily="34" charset="0"/>
                  <a:ea typeface="Calibri"/>
                  <a:cs typeface="Arial" panose="020B0604020202020204" pitchFamily="34" charset="0"/>
                  <a:sym typeface="Calibri"/>
                </a:rPr>
                <a:t>Docetaxel</a:t>
              </a:r>
            </a:p>
          </p:txBody>
        </p:sp>
        <p:sp>
          <p:nvSpPr>
            <p:cNvPr id="63" name="Google Shape;392;p10">
              <a:extLst>
                <a:ext uri="{FF2B5EF4-FFF2-40B4-BE49-F238E27FC236}">
                  <a16:creationId xmlns:a16="http://schemas.microsoft.com/office/drawing/2014/main" id="{7F3F56DA-46EA-FCF3-1305-1809A42ECAC0}"/>
                </a:ext>
              </a:extLst>
            </p:cNvPr>
            <p:cNvSpPr/>
            <p:nvPr/>
          </p:nvSpPr>
          <p:spPr>
            <a:xfrm>
              <a:off x="6755421" y="5136712"/>
              <a:ext cx="641201"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b="1" noProof="0" dirty="0">
                  <a:solidFill>
                    <a:schemeClr val="accent1"/>
                  </a:solidFill>
                  <a:latin typeface="Arial" panose="020B0604020202020204" pitchFamily="34" charset="0"/>
                  <a:ea typeface="Calibri"/>
                  <a:cs typeface="Arial" panose="020B0604020202020204" pitchFamily="34" charset="0"/>
                  <a:sym typeface="Calibri"/>
                </a:rPr>
                <a:t>Sac-TMT</a:t>
              </a:r>
            </a:p>
          </p:txBody>
        </p:sp>
        <p:sp>
          <p:nvSpPr>
            <p:cNvPr id="64" name="Google Shape;392;p10">
              <a:extLst>
                <a:ext uri="{FF2B5EF4-FFF2-40B4-BE49-F238E27FC236}">
                  <a16:creationId xmlns:a16="http://schemas.microsoft.com/office/drawing/2014/main" id="{28BCC2C9-9ADF-0AB5-CC5D-A6EF2A2BADF4}"/>
                </a:ext>
              </a:extLst>
            </p:cNvPr>
            <p:cNvSpPr/>
            <p:nvPr/>
          </p:nvSpPr>
          <p:spPr>
            <a:xfrm>
              <a:off x="7640204" y="5623027"/>
              <a:ext cx="1615827"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tx1">
                      <a:lumMod val="75000"/>
                      <a:lumOff val="25000"/>
                    </a:schemeClr>
                  </a:solidFill>
                  <a:latin typeface="Arial" panose="020B0604020202020204" pitchFamily="34" charset="0"/>
                  <a:ea typeface="Calibri"/>
                  <a:cs typeface="Arial" panose="020B0604020202020204" pitchFamily="34" charset="0"/>
                  <a:sym typeface="Calibri"/>
                </a:rPr>
                <a:t>HR: 0.36, 95% CI: 0.20-0.66</a:t>
              </a:r>
            </a:p>
          </p:txBody>
        </p:sp>
        <p:sp>
          <p:nvSpPr>
            <p:cNvPr id="65" name="Rectangle 64">
              <a:extLst>
                <a:ext uri="{FF2B5EF4-FFF2-40B4-BE49-F238E27FC236}">
                  <a16:creationId xmlns:a16="http://schemas.microsoft.com/office/drawing/2014/main" id="{8398D512-4D40-2A8A-2862-92F8657074CA}"/>
                </a:ext>
              </a:extLst>
            </p:cNvPr>
            <p:cNvSpPr/>
            <p:nvPr/>
          </p:nvSpPr>
          <p:spPr>
            <a:xfrm>
              <a:off x="7604031" y="5353756"/>
              <a:ext cx="2964813" cy="252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6" name="Google Shape;392;p10">
              <a:extLst>
                <a:ext uri="{FF2B5EF4-FFF2-40B4-BE49-F238E27FC236}">
                  <a16:creationId xmlns:a16="http://schemas.microsoft.com/office/drawing/2014/main" id="{1EA8BBE3-1E8E-03B1-6005-7992CF5D0256}"/>
                </a:ext>
              </a:extLst>
            </p:cNvPr>
            <p:cNvSpPr/>
            <p:nvPr/>
          </p:nvSpPr>
          <p:spPr>
            <a:xfrm>
              <a:off x="10104072" y="5402926"/>
              <a:ext cx="389530"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000" noProof="0" dirty="0">
                  <a:solidFill>
                    <a:schemeClr val="bg1"/>
                  </a:solidFill>
                  <a:latin typeface="Arial" panose="020B0604020202020204" pitchFamily="34" charset="0"/>
                  <a:ea typeface="Calibri"/>
                  <a:cs typeface="Arial" panose="020B0604020202020204" pitchFamily="34" charset="0"/>
                  <a:sym typeface="Calibri"/>
                </a:rPr>
                <a:t>9.3 mo</a:t>
              </a:r>
            </a:p>
          </p:txBody>
        </p:sp>
        <p:sp>
          <p:nvSpPr>
            <p:cNvPr id="67" name="Google Shape;392;p10">
              <a:extLst>
                <a:ext uri="{FF2B5EF4-FFF2-40B4-BE49-F238E27FC236}">
                  <a16:creationId xmlns:a16="http://schemas.microsoft.com/office/drawing/2014/main" id="{DD035760-9E38-6815-B496-ADC6CA305462}"/>
                </a:ext>
              </a:extLst>
            </p:cNvPr>
            <p:cNvSpPr/>
            <p:nvPr/>
          </p:nvSpPr>
          <p:spPr>
            <a:xfrm rot="16200000">
              <a:off x="7322283" y="5270966"/>
              <a:ext cx="440826"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tx1">
                      <a:lumMod val="75000"/>
                      <a:lumOff val="25000"/>
                    </a:schemeClr>
                  </a:solidFill>
                  <a:latin typeface="Arial" panose="020B0604020202020204" pitchFamily="34" charset="0"/>
                  <a:ea typeface="Calibri"/>
                  <a:cs typeface="Arial" panose="020B0604020202020204" pitchFamily="34" charset="0"/>
                  <a:sym typeface="Calibri"/>
                </a:rPr>
                <a:t>Median</a:t>
              </a:r>
            </a:p>
          </p:txBody>
        </p:sp>
        <p:sp>
          <p:nvSpPr>
            <p:cNvPr id="68" name="Google Shape;392;p10">
              <a:extLst>
                <a:ext uri="{FF2B5EF4-FFF2-40B4-BE49-F238E27FC236}">
                  <a16:creationId xmlns:a16="http://schemas.microsoft.com/office/drawing/2014/main" id="{6D6A74F2-AD55-2EA1-F78C-A020C4A0C2D8}"/>
                </a:ext>
              </a:extLst>
            </p:cNvPr>
            <p:cNvSpPr/>
            <p:nvPr/>
          </p:nvSpPr>
          <p:spPr>
            <a:xfrm>
              <a:off x="10349246" y="5152101"/>
              <a:ext cx="694101"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000" noProof="0" dirty="0">
                  <a:solidFill>
                    <a:schemeClr val="bg1"/>
                  </a:solidFill>
                  <a:latin typeface="Arial" panose="020B0604020202020204" pitchFamily="34" charset="0"/>
                  <a:ea typeface="Calibri"/>
                  <a:cs typeface="Arial" panose="020B0604020202020204" pitchFamily="34" charset="0"/>
                  <a:sym typeface="Calibri"/>
                </a:rPr>
                <a:t>Not reached</a:t>
              </a:r>
            </a:p>
          </p:txBody>
        </p:sp>
        <p:sp>
          <p:nvSpPr>
            <p:cNvPr id="69" name="Google Shape;392;p10">
              <a:extLst>
                <a:ext uri="{FF2B5EF4-FFF2-40B4-BE49-F238E27FC236}">
                  <a16:creationId xmlns:a16="http://schemas.microsoft.com/office/drawing/2014/main" id="{CB3061A5-E1D2-B7CA-CC98-2BCCECB45905}"/>
                </a:ext>
              </a:extLst>
            </p:cNvPr>
            <p:cNvSpPr/>
            <p:nvPr/>
          </p:nvSpPr>
          <p:spPr>
            <a:xfrm>
              <a:off x="7604032" y="4896522"/>
              <a:ext cx="1944443"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200" b="1" noProof="0" dirty="0">
                  <a:solidFill>
                    <a:schemeClr val="tx1">
                      <a:lumMod val="75000"/>
                      <a:lumOff val="25000"/>
                    </a:schemeClr>
                  </a:solidFill>
                  <a:latin typeface="Arial" panose="020B0604020202020204" pitchFamily="34" charset="0"/>
                  <a:ea typeface="Calibri"/>
                  <a:cs typeface="Arial" panose="020B0604020202020204" pitchFamily="34" charset="0"/>
                  <a:sym typeface="Calibri"/>
                </a:rPr>
                <a:t>RPSFT model adjusted OS</a:t>
              </a:r>
            </a:p>
          </p:txBody>
        </p:sp>
        <p:sp>
          <p:nvSpPr>
            <p:cNvPr id="70" name="Right Arrow 69">
              <a:extLst>
                <a:ext uri="{FF2B5EF4-FFF2-40B4-BE49-F238E27FC236}">
                  <a16:creationId xmlns:a16="http://schemas.microsoft.com/office/drawing/2014/main" id="{78E2AC82-C45A-A67B-157C-B96585F2C7A4}"/>
                </a:ext>
              </a:extLst>
            </p:cNvPr>
            <p:cNvSpPr/>
            <p:nvPr/>
          </p:nvSpPr>
          <p:spPr>
            <a:xfrm>
              <a:off x="11205985" y="5108739"/>
              <a:ext cx="210327" cy="240383"/>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accent1"/>
                  </a:solidFill>
                </a:ln>
              </a:endParaRPr>
            </a:p>
          </p:txBody>
        </p:sp>
        <p:cxnSp>
          <p:nvCxnSpPr>
            <p:cNvPr id="75" name="Straight Connector 74">
              <a:extLst>
                <a:ext uri="{FF2B5EF4-FFF2-40B4-BE49-F238E27FC236}">
                  <a16:creationId xmlns:a16="http://schemas.microsoft.com/office/drawing/2014/main" id="{B071207B-9424-B87C-193A-F0ABB0A439B1}"/>
                </a:ext>
              </a:extLst>
            </p:cNvPr>
            <p:cNvCxnSpPr/>
            <p:nvPr/>
          </p:nvCxnSpPr>
          <p:spPr>
            <a:xfrm>
              <a:off x="6672064" y="3762977"/>
              <a:ext cx="4774265"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0ADB74F-558F-174E-2D6E-8C37179BB482}"/>
                </a:ext>
              </a:extLst>
            </p:cNvPr>
            <p:cNvCxnSpPr/>
            <p:nvPr/>
          </p:nvCxnSpPr>
          <p:spPr>
            <a:xfrm>
              <a:off x="6672064" y="4808006"/>
              <a:ext cx="4774265"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7586198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10F5-3BF7-270B-1107-75605A1F446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BC39710-5C29-E653-22FC-F96A2DB5EAD5}"/>
              </a:ext>
            </a:extLst>
          </p:cNvPr>
          <p:cNvSpPr>
            <a:spLocks noGrp="1"/>
          </p:cNvSpPr>
          <p:nvPr>
            <p:ph sz="quarter" idx="12"/>
          </p:nvPr>
        </p:nvSpPr>
        <p:spPr>
          <a:xfrm>
            <a:off x="638687" y="901417"/>
            <a:ext cx="10963275" cy="959430"/>
          </a:xfrm>
        </p:spPr>
        <p:txBody>
          <a:bodyPr>
            <a:noAutofit/>
          </a:bodyPr>
          <a:lstStyle/>
          <a:p>
            <a:r>
              <a:rPr lang="en-GB" sz="1800" noProof="0" dirty="0">
                <a:solidFill>
                  <a:schemeClr val="tx2"/>
                </a:solidFill>
              </a:rPr>
              <a:t>Grade ≥3 TRAEs occurred in 56.0% of pts in sac-TMT group vs 71.7% in docetaxel group, and treatment-related SAEs were 16.5% vs 41.3% </a:t>
            </a:r>
          </a:p>
        </p:txBody>
      </p:sp>
      <p:sp>
        <p:nvSpPr>
          <p:cNvPr id="6" name="Title 5">
            <a:extLst>
              <a:ext uri="{FF2B5EF4-FFF2-40B4-BE49-F238E27FC236}">
                <a16:creationId xmlns:a16="http://schemas.microsoft.com/office/drawing/2014/main" id="{4E44A307-8EBA-FB5F-4DAF-D6386FBCE8EE}"/>
              </a:ext>
            </a:extLst>
          </p:cNvPr>
          <p:cNvSpPr>
            <a:spLocks noGrp="1"/>
          </p:cNvSpPr>
          <p:nvPr>
            <p:ph type="title"/>
          </p:nvPr>
        </p:nvSpPr>
        <p:spPr>
          <a:xfrm>
            <a:off x="619201" y="259200"/>
            <a:ext cx="10963199" cy="649520"/>
          </a:xfrm>
        </p:spPr>
        <p:txBody>
          <a:bodyPr/>
          <a:lstStyle/>
          <a:p>
            <a:r>
              <a:rPr lang="en-GB" noProof="0" dirty="0"/>
              <a:t>O</a:t>
            </a:r>
            <a:r>
              <a:rPr lang="en-GB" cap="none" noProof="0" dirty="0"/>
              <a:t>pti</a:t>
            </a:r>
            <a:r>
              <a:rPr lang="en-GB" noProof="0" dirty="0"/>
              <a:t>trop-l</a:t>
            </a:r>
            <a:r>
              <a:rPr lang="en-GB" cap="none" noProof="0" dirty="0"/>
              <a:t>ung</a:t>
            </a:r>
            <a:r>
              <a:rPr lang="en-GB" noProof="0" dirty="0"/>
              <a:t>03: safety results</a:t>
            </a:r>
          </a:p>
        </p:txBody>
      </p:sp>
      <p:sp>
        <p:nvSpPr>
          <p:cNvPr id="8" name="Content Placeholder 7">
            <a:extLst>
              <a:ext uri="{FF2B5EF4-FFF2-40B4-BE49-F238E27FC236}">
                <a16:creationId xmlns:a16="http://schemas.microsoft.com/office/drawing/2014/main" id="{56078546-08F3-716D-7D16-8389CC555411}"/>
              </a:ext>
            </a:extLst>
          </p:cNvPr>
          <p:cNvSpPr>
            <a:spLocks noGrp="1"/>
          </p:cNvSpPr>
          <p:nvPr>
            <p:ph sz="quarter" idx="15"/>
          </p:nvPr>
        </p:nvSpPr>
        <p:spPr>
          <a:xfrm>
            <a:off x="620183" y="6356351"/>
            <a:ext cx="10180339" cy="365125"/>
          </a:xfrm>
        </p:spPr>
        <p:txBody>
          <a:bodyPr anchor="b" anchorCtr="0"/>
          <a:lstStyle/>
          <a:p>
            <a:r>
              <a:rPr lang="en-GB" kern="100" noProof="0" dirty="0">
                <a:solidFill>
                  <a:schemeClr val="tx2"/>
                </a:solidFill>
                <a:ea typeface="Calibri" panose="020F0502020204030204" pitchFamily="34" charset="0"/>
              </a:rPr>
              <a:t>ILD, interstitial lung disease; LYM, lymphocytes; PLT, platelets; pts, patients; </a:t>
            </a:r>
            <a:r>
              <a:rPr lang="en-GB" sz="1200" noProof="0" dirty="0">
                <a:solidFill>
                  <a:schemeClr val="tx2"/>
                </a:solidFill>
              </a:rPr>
              <a:t>sac-TMT, sacituzumab </a:t>
            </a:r>
            <a:r>
              <a:rPr lang="en-GB" noProof="0" dirty="0">
                <a:solidFill>
                  <a:schemeClr val="tx2"/>
                </a:solidFill>
              </a:rPr>
              <a:t>t</a:t>
            </a:r>
            <a:r>
              <a:rPr lang="en-GB" sz="1200" noProof="0" dirty="0">
                <a:solidFill>
                  <a:schemeClr val="tx2"/>
                </a:solidFill>
              </a:rPr>
              <a:t>irumotecan; SAE, serious adverse event; </a:t>
            </a:r>
            <a:r>
              <a:rPr lang="en-GB" kern="100" noProof="0" dirty="0">
                <a:solidFill>
                  <a:schemeClr val="tx2"/>
                </a:solidFill>
                <a:ea typeface="Calibri" panose="020F0502020204030204" pitchFamily="34" charset="0"/>
              </a:rPr>
              <a:t>TRAE, treatment-related adverse event; WBC, white blood cell</a:t>
            </a:r>
          </a:p>
          <a:p>
            <a:r>
              <a:rPr lang="en-GB" noProof="0" dirty="0">
                <a:solidFill>
                  <a:schemeClr val="tx2"/>
                </a:solidFill>
              </a:rPr>
              <a:t>Zhang L, et al. J Clin Oncol 2025;43(suppl 16). Abstr 8507 (ASCO 2025, oral presentation)</a:t>
            </a:r>
            <a:endParaRPr lang="en-GB" kern="100" noProof="0" dirty="0">
              <a:solidFill>
                <a:schemeClr val="tx2"/>
              </a:solidFill>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6A3C9BE5-E7F3-0B3F-AA62-62C3F4EDA0F6}"/>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21</a:t>
            </a:fld>
            <a:endParaRPr lang="en-GB" noProof="0" dirty="0"/>
          </a:p>
        </p:txBody>
      </p:sp>
      <p:sp>
        <p:nvSpPr>
          <p:cNvPr id="9" name="TextBox 8">
            <a:extLst>
              <a:ext uri="{FF2B5EF4-FFF2-40B4-BE49-F238E27FC236}">
                <a16:creationId xmlns:a16="http://schemas.microsoft.com/office/drawing/2014/main" id="{FDFC915C-81DA-88FC-B3A4-6DC8F3E5A248}"/>
              </a:ext>
            </a:extLst>
          </p:cNvPr>
          <p:cNvSpPr txBox="1"/>
          <p:nvPr/>
        </p:nvSpPr>
        <p:spPr>
          <a:xfrm>
            <a:off x="7680176" y="4883305"/>
            <a:ext cx="3096344" cy="584775"/>
          </a:xfrm>
          <a:prstGeom prst="rect">
            <a:avLst/>
          </a:prstGeom>
          <a:noFill/>
        </p:spPr>
        <p:txBody>
          <a:bodyPr wrap="square">
            <a:spAutoFit/>
          </a:bodyPr>
          <a:lstStyle/>
          <a:p>
            <a:r>
              <a:rPr lang="en-GB" sz="1600" noProof="0" dirty="0">
                <a:solidFill>
                  <a:schemeClr val="tx2"/>
                </a:solidFill>
                <a:latin typeface="Arial" panose="020B0604020202020204" pitchFamily="34" charset="0"/>
                <a:cs typeface="Arial" panose="020B0604020202020204" pitchFamily="34" charset="0"/>
              </a:rPr>
              <a:t>No cases of ILD were reported in sac-TMT group</a:t>
            </a:r>
            <a:endParaRPr lang="en-GB" sz="1600" noProof="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206AB6C-BC16-3847-0D54-039B4525D9E4}"/>
              </a:ext>
            </a:extLst>
          </p:cNvPr>
          <p:cNvSpPr txBox="1"/>
          <p:nvPr/>
        </p:nvSpPr>
        <p:spPr>
          <a:xfrm>
            <a:off x="619201" y="1562958"/>
            <a:ext cx="2314608" cy="369332"/>
          </a:xfrm>
          <a:prstGeom prst="rect">
            <a:avLst/>
          </a:prstGeom>
          <a:noFill/>
        </p:spPr>
        <p:txBody>
          <a:bodyPr wrap="none" lIns="0" rtlCol="0">
            <a:spAutoFit/>
          </a:bodyPr>
          <a:lstStyle/>
          <a:p>
            <a:r>
              <a:rPr lang="en-GB" b="1" spc="100" noProof="0" dirty="0">
                <a:solidFill>
                  <a:schemeClr val="accent1"/>
                </a:solidFill>
                <a:latin typeface="Arial" panose="020B0604020202020204" pitchFamily="34" charset="0"/>
                <a:ea typeface="Aileron" charset="0"/>
                <a:cs typeface="Arial" panose="020B0604020202020204" pitchFamily="34" charset="0"/>
              </a:rPr>
              <a:t>COMMON TRAEs</a:t>
            </a:r>
            <a:r>
              <a:rPr lang="en-GB" b="1" spc="100" baseline="30000" noProof="0" dirty="0">
                <a:solidFill>
                  <a:schemeClr val="accent1"/>
                </a:solidFill>
                <a:latin typeface="Arial" panose="020B0604020202020204" pitchFamily="34" charset="0"/>
                <a:ea typeface="Aileron" charset="0"/>
                <a:cs typeface="Arial" panose="020B0604020202020204" pitchFamily="34" charset="0"/>
              </a:rPr>
              <a:t>a</a:t>
            </a:r>
            <a:r>
              <a:rPr lang="en-GB" b="1" spc="100" noProof="0" dirty="0">
                <a:solidFill>
                  <a:schemeClr val="accent1"/>
                </a:solidFill>
                <a:latin typeface="Arial" panose="020B0604020202020204" pitchFamily="34" charset="0"/>
                <a:ea typeface="Aileron" charset="0"/>
                <a:cs typeface="Arial" panose="020B0604020202020204" pitchFamily="34" charset="0"/>
              </a:rPr>
              <a:t> </a:t>
            </a:r>
          </a:p>
        </p:txBody>
      </p:sp>
      <p:sp>
        <p:nvSpPr>
          <p:cNvPr id="15" name="Google Shape;392;p10">
            <a:extLst>
              <a:ext uri="{FF2B5EF4-FFF2-40B4-BE49-F238E27FC236}">
                <a16:creationId xmlns:a16="http://schemas.microsoft.com/office/drawing/2014/main" id="{4E4417CD-338B-50E6-9082-2DE8231F60D1}"/>
              </a:ext>
            </a:extLst>
          </p:cNvPr>
          <p:cNvSpPr/>
          <p:nvPr/>
        </p:nvSpPr>
        <p:spPr>
          <a:xfrm>
            <a:off x="1057156" y="2052127"/>
            <a:ext cx="1558119" cy="3554819"/>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lnSpc>
                <a:spcPct val="165000"/>
              </a:lnSpc>
            </a:pPr>
            <a:r>
              <a:rPr lang="en-GB" sz="1000" noProof="0" dirty="0">
                <a:latin typeface="Arial" panose="020B0604020202020204" pitchFamily="34" charset="0"/>
                <a:ea typeface="Calibri"/>
                <a:cs typeface="Arial" panose="020B0604020202020204" pitchFamily="34" charset="0"/>
                <a:sym typeface="Calibri"/>
              </a:rPr>
              <a:t>Anaemia</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WBC decreased</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Neutrophil count decreased</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Stomatitis</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Alopecia</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PLT decreased</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Asthenia</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Weight decreased</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Nausea</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LYM decreased</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Hypoalbuminaemia</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Hypokalaemia</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Pneumonia</a:t>
            </a:r>
          </a:p>
          <a:p>
            <a:pPr algn="r">
              <a:lnSpc>
                <a:spcPct val="165000"/>
              </a:lnSpc>
            </a:pPr>
            <a:r>
              <a:rPr lang="en-GB" sz="1000" noProof="0" dirty="0">
                <a:latin typeface="Arial" panose="020B0604020202020204" pitchFamily="34" charset="0"/>
                <a:ea typeface="Calibri"/>
                <a:cs typeface="Arial" panose="020B0604020202020204" pitchFamily="34" charset="0"/>
                <a:sym typeface="Calibri"/>
              </a:rPr>
              <a:t>Febrile neutropenia</a:t>
            </a:r>
          </a:p>
        </p:txBody>
      </p:sp>
      <p:graphicFrame>
        <p:nvGraphicFramePr>
          <p:cNvPr id="16" name="Chart 15">
            <a:extLst>
              <a:ext uri="{FF2B5EF4-FFF2-40B4-BE49-F238E27FC236}">
                <a16:creationId xmlns:a16="http://schemas.microsoft.com/office/drawing/2014/main" id="{588FC785-71DE-1E86-8766-54077232181E}"/>
              </a:ext>
            </a:extLst>
          </p:cNvPr>
          <p:cNvGraphicFramePr/>
          <p:nvPr>
            <p:extLst>
              <p:ext uri="{D42A27DB-BD31-4B8C-83A1-F6EECF244321}">
                <p14:modId xmlns:p14="http://schemas.microsoft.com/office/powerpoint/2010/main" val="4070260666"/>
              </p:ext>
            </p:extLst>
          </p:nvPr>
        </p:nvGraphicFramePr>
        <p:xfrm>
          <a:off x="6087866" y="1916832"/>
          <a:ext cx="3947253" cy="3959894"/>
        </p:xfrm>
        <a:graphic>
          <a:graphicData uri="http://schemas.openxmlformats.org/drawingml/2006/chart">
            <c:chart xmlns:c="http://schemas.openxmlformats.org/drawingml/2006/chart" xmlns:r="http://schemas.openxmlformats.org/officeDocument/2006/relationships" r:id="rId2"/>
          </a:graphicData>
        </a:graphic>
      </p:graphicFrame>
      <p:sp>
        <p:nvSpPr>
          <p:cNvPr id="17" name="Google Shape;392;p10">
            <a:extLst>
              <a:ext uri="{FF2B5EF4-FFF2-40B4-BE49-F238E27FC236}">
                <a16:creationId xmlns:a16="http://schemas.microsoft.com/office/drawing/2014/main" id="{5DF637E0-F373-5945-9AD3-47F0DD41AA0A}"/>
              </a:ext>
            </a:extLst>
          </p:cNvPr>
          <p:cNvSpPr/>
          <p:nvPr/>
        </p:nvSpPr>
        <p:spPr>
          <a:xfrm>
            <a:off x="9010299" y="3896779"/>
            <a:ext cx="1232710" cy="769441"/>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noProof="0" dirty="0">
                <a:latin typeface="Arial" panose="020B0604020202020204" pitchFamily="34" charset="0"/>
                <a:ea typeface="Calibri"/>
                <a:cs typeface="Arial" panose="020B0604020202020204" pitchFamily="34" charset="0"/>
                <a:sym typeface="Calibri"/>
              </a:rPr>
              <a:t>Sac-TMT, any grade</a:t>
            </a:r>
          </a:p>
          <a:p>
            <a:pPr>
              <a:spcAft>
                <a:spcPts val="300"/>
              </a:spcAft>
            </a:pPr>
            <a:r>
              <a:rPr lang="en-GB" sz="1000" noProof="0" dirty="0">
                <a:latin typeface="Arial" panose="020B0604020202020204" pitchFamily="34" charset="0"/>
                <a:ea typeface="Calibri"/>
                <a:cs typeface="Arial" panose="020B0604020202020204" pitchFamily="34" charset="0"/>
                <a:sym typeface="Calibri"/>
              </a:rPr>
              <a:t>Docetaxel, any grade</a:t>
            </a:r>
          </a:p>
          <a:p>
            <a:pPr>
              <a:spcAft>
                <a:spcPts val="300"/>
              </a:spcAft>
            </a:pPr>
            <a:r>
              <a:rPr lang="en-GB" sz="1000" noProof="0" dirty="0">
                <a:latin typeface="Arial" panose="020B0604020202020204" pitchFamily="34" charset="0"/>
                <a:ea typeface="Calibri"/>
                <a:cs typeface="Arial" panose="020B0604020202020204" pitchFamily="34" charset="0"/>
                <a:sym typeface="Calibri"/>
              </a:rPr>
              <a:t>Sac-TMT, Grades ≥3</a:t>
            </a:r>
          </a:p>
          <a:p>
            <a:pPr>
              <a:spcAft>
                <a:spcPts val="300"/>
              </a:spcAft>
            </a:pPr>
            <a:r>
              <a:rPr lang="en-GB" sz="1000" noProof="0" dirty="0">
                <a:latin typeface="Arial" panose="020B0604020202020204" pitchFamily="34" charset="0"/>
                <a:ea typeface="Calibri"/>
                <a:cs typeface="Arial" panose="020B0604020202020204" pitchFamily="34" charset="0"/>
                <a:sym typeface="Calibri"/>
              </a:rPr>
              <a:t>Docetaxel, Grades ≥3</a:t>
            </a:r>
          </a:p>
        </p:txBody>
      </p:sp>
      <p:sp>
        <p:nvSpPr>
          <p:cNvPr id="18" name="Rectangle 17">
            <a:extLst>
              <a:ext uri="{FF2B5EF4-FFF2-40B4-BE49-F238E27FC236}">
                <a16:creationId xmlns:a16="http://schemas.microsoft.com/office/drawing/2014/main" id="{0872A394-B374-0D7C-FE2F-E4F5EA339AF8}"/>
              </a:ext>
            </a:extLst>
          </p:cNvPr>
          <p:cNvSpPr/>
          <p:nvPr/>
        </p:nvSpPr>
        <p:spPr>
          <a:xfrm>
            <a:off x="8806666" y="3909898"/>
            <a:ext cx="143122" cy="13040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 name="Google Shape;392;p10">
            <a:extLst>
              <a:ext uri="{FF2B5EF4-FFF2-40B4-BE49-F238E27FC236}">
                <a16:creationId xmlns:a16="http://schemas.microsoft.com/office/drawing/2014/main" id="{D7B3453E-7DF0-9ECB-F2FD-D43CF0A4EE7A}"/>
              </a:ext>
            </a:extLst>
          </p:cNvPr>
          <p:cNvSpPr/>
          <p:nvPr/>
        </p:nvSpPr>
        <p:spPr>
          <a:xfrm>
            <a:off x="6496911" y="5171416"/>
            <a:ext cx="49693" cy="146194"/>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4</a:t>
            </a:r>
          </a:p>
        </p:txBody>
      </p:sp>
      <p:sp>
        <p:nvSpPr>
          <p:cNvPr id="21" name="Rectangle 20">
            <a:extLst>
              <a:ext uri="{FF2B5EF4-FFF2-40B4-BE49-F238E27FC236}">
                <a16:creationId xmlns:a16="http://schemas.microsoft.com/office/drawing/2014/main" id="{92E381F6-5B31-0F48-1ED6-743D54247EB8}"/>
              </a:ext>
            </a:extLst>
          </p:cNvPr>
          <p:cNvSpPr/>
          <p:nvPr/>
        </p:nvSpPr>
        <p:spPr>
          <a:xfrm>
            <a:off x="8806666" y="4098281"/>
            <a:ext cx="143122" cy="130409"/>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 name="Rectangle 21">
            <a:extLst>
              <a:ext uri="{FF2B5EF4-FFF2-40B4-BE49-F238E27FC236}">
                <a16:creationId xmlns:a16="http://schemas.microsoft.com/office/drawing/2014/main" id="{9836F757-1EB0-D33C-5A64-89034B19CB52}"/>
              </a:ext>
            </a:extLst>
          </p:cNvPr>
          <p:cNvSpPr/>
          <p:nvPr/>
        </p:nvSpPr>
        <p:spPr>
          <a:xfrm>
            <a:off x="8806666" y="4286664"/>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 name="Rectangle 22">
            <a:extLst>
              <a:ext uri="{FF2B5EF4-FFF2-40B4-BE49-F238E27FC236}">
                <a16:creationId xmlns:a16="http://schemas.microsoft.com/office/drawing/2014/main" id="{2F16A912-580B-0C9E-E3C0-3EF6B62E8CC5}"/>
              </a:ext>
            </a:extLst>
          </p:cNvPr>
          <p:cNvSpPr/>
          <p:nvPr/>
        </p:nvSpPr>
        <p:spPr>
          <a:xfrm>
            <a:off x="8806666" y="4475048"/>
            <a:ext cx="143122" cy="1304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0" name="Google Shape;392;p10">
            <a:extLst>
              <a:ext uri="{FF2B5EF4-FFF2-40B4-BE49-F238E27FC236}">
                <a16:creationId xmlns:a16="http://schemas.microsoft.com/office/drawing/2014/main" id="{19D5D4B2-8982-4817-4320-45F0999E2E66}"/>
              </a:ext>
            </a:extLst>
          </p:cNvPr>
          <p:cNvSpPr/>
          <p:nvPr/>
        </p:nvSpPr>
        <p:spPr>
          <a:xfrm>
            <a:off x="5879976" y="5831910"/>
            <a:ext cx="785471"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200" b="1" noProof="0" dirty="0">
                <a:latin typeface="Arial" panose="020B0604020202020204" pitchFamily="34" charset="0"/>
                <a:ea typeface="Calibri"/>
                <a:cs typeface="Arial" panose="020B0604020202020204" pitchFamily="34" charset="0"/>
                <a:sym typeface="Calibri"/>
              </a:rPr>
              <a:t>TRAEs (%)</a:t>
            </a:r>
          </a:p>
        </p:txBody>
      </p:sp>
      <p:grpSp>
        <p:nvGrpSpPr>
          <p:cNvPr id="49" name="Group 48">
            <a:extLst>
              <a:ext uri="{FF2B5EF4-FFF2-40B4-BE49-F238E27FC236}">
                <a16:creationId xmlns:a16="http://schemas.microsoft.com/office/drawing/2014/main" id="{CA1001EE-9F98-DC20-B330-5CFE4188620A}"/>
              </a:ext>
            </a:extLst>
          </p:cNvPr>
          <p:cNvGrpSpPr/>
          <p:nvPr/>
        </p:nvGrpSpPr>
        <p:grpSpPr>
          <a:xfrm>
            <a:off x="2539455" y="1920623"/>
            <a:ext cx="4034779" cy="3959894"/>
            <a:chOff x="2437260" y="2043142"/>
            <a:chExt cx="4034779" cy="3959894"/>
          </a:xfrm>
        </p:grpSpPr>
        <p:graphicFrame>
          <p:nvGraphicFramePr>
            <p:cNvPr id="41" name="Chart 40">
              <a:extLst>
                <a:ext uri="{FF2B5EF4-FFF2-40B4-BE49-F238E27FC236}">
                  <a16:creationId xmlns:a16="http://schemas.microsoft.com/office/drawing/2014/main" id="{01A8FAFF-2F72-7211-CFCB-ED3209E9A1BF}"/>
                </a:ext>
              </a:extLst>
            </p:cNvPr>
            <p:cNvGraphicFramePr/>
            <p:nvPr>
              <p:extLst>
                <p:ext uri="{D42A27DB-BD31-4B8C-83A1-F6EECF244321}">
                  <p14:modId xmlns:p14="http://schemas.microsoft.com/office/powerpoint/2010/main" val="3188888458"/>
                </p:ext>
              </p:extLst>
            </p:nvPr>
          </p:nvGraphicFramePr>
          <p:xfrm>
            <a:off x="2437260" y="2043142"/>
            <a:ext cx="3947253" cy="3959894"/>
          </p:xfrm>
          <a:graphic>
            <a:graphicData uri="http://schemas.openxmlformats.org/drawingml/2006/chart">
              <c:chart xmlns:c="http://schemas.openxmlformats.org/drawingml/2006/chart" xmlns:r="http://schemas.openxmlformats.org/officeDocument/2006/relationships" r:id="rId3"/>
            </a:graphicData>
          </a:graphic>
        </p:graphicFrame>
        <p:sp>
          <p:nvSpPr>
            <p:cNvPr id="42" name="Google Shape;392;p10">
              <a:extLst>
                <a:ext uri="{FF2B5EF4-FFF2-40B4-BE49-F238E27FC236}">
                  <a16:creationId xmlns:a16="http://schemas.microsoft.com/office/drawing/2014/main" id="{08040D60-7932-C5D1-09BE-3F5474313DC6}"/>
                </a:ext>
              </a:extLst>
            </p:cNvPr>
            <p:cNvSpPr/>
            <p:nvPr/>
          </p:nvSpPr>
          <p:spPr>
            <a:xfrm>
              <a:off x="6103419" y="5282383"/>
              <a:ext cx="49693" cy="146194"/>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1</a:t>
              </a:r>
            </a:p>
          </p:txBody>
        </p:sp>
        <p:sp>
          <p:nvSpPr>
            <p:cNvPr id="43" name="Google Shape;392;p10">
              <a:extLst>
                <a:ext uri="{FF2B5EF4-FFF2-40B4-BE49-F238E27FC236}">
                  <a16:creationId xmlns:a16="http://schemas.microsoft.com/office/drawing/2014/main" id="{A657C73C-7B9A-7841-2E51-CA2A0C961CF3}"/>
                </a:ext>
              </a:extLst>
            </p:cNvPr>
            <p:cNvSpPr/>
            <p:nvPr/>
          </p:nvSpPr>
          <p:spPr>
            <a:xfrm>
              <a:off x="6054384" y="4028629"/>
              <a:ext cx="49693" cy="146194"/>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1</a:t>
              </a:r>
            </a:p>
          </p:txBody>
        </p:sp>
        <p:sp>
          <p:nvSpPr>
            <p:cNvPr id="44" name="Google Shape;392;p10">
              <a:extLst>
                <a:ext uri="{FF2B5EF4-FFF2-40B4-BE49-F238E27FC236}">
                  <a16:creationId xmlns:a16="http://schemas.microsoft.com/office/drawing/2014/main" id="{BAB8A286-DE1E-2EC2-B843-0C1C5564EF37}"/>
                </a:ext>
              </a:extLst>
            </p:cNvPr>
            <p:cNvSpPr/>
            <p:nvPr/>
          </p:nvSpPr>
          <p:spPr>
            <a:xfrm>
              <a:off x="6155928" y="5775146"/>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0</a:t>
              </a:r>
            </a:p>
          </p:txBody>
        </p:sp>
        <p:sp>
          <p:nvSpPr>
            <p:cNvPr id="45" name="Google Shape;392;p10">
              <a:extLst>
                <a:ext uri="{FF2B5EF4-FFF2-40B4-BE49-F238E27FC236}">
                  <a16:creationId xmlns:a16="http://schemas.microsoft.com/office/drawing/2014/main" id="{F9909B9D-D5A8-E1B7-EE1B-043A193055EB}"/>
                </a:ext>
              </a:extLst>
            </p:cNvPr>
            <p:cNvSpPr/>
            <p:nvPr/>
          </p:nvSpPr>
          <p:spPr>
            <a:xfrm>
              <a:off x="5257403" y="5775146"/>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20</a:t>
              </a:r>
            </a:p>
          </p:txBody>
        </p:sp>
        <p:sp>
          <p:nvSpPr>
            <p:cNvPr id="46" name="Google Shape;392;p10">
              <a:extLst>
                <a:ext uri="{FF2B5EF4-FFF2-40B4-BE49-F238E27FC236}">
                  <a16:creationId xmlns:a16="http://schemas.microsoft.com/office/drawing/2014/main" id="{157C077C-E7B1-38E0-C928-A9DD14EF95CC}"/>
                </a:ext>
              </a:extLst>
            </p:cNvPr>
            <p:cNvSpPr/>
            <p:nvPr/>
          </p:nvSpPr>
          <p:spPr>
            <a:xfrm>
              <a:off x="4377928" y="5775146"/>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40</a:t>
              </a:r>
            </a:p>
          </p:txBody>
        </p:sp>
        <p:sp>
          <p:nvSpPr>
            <p:cNvPr id="47" name="Google Shape;392;p10">
              <a:extLst>
                <a:ext uri="{FF2B5EF4-FFF2-40B4-BE49-F238E27FC236}">
                  <a16:creationId xmlns:a16="http://schemas.microsoft.com/office/drawing/2014/main" id="{F23227AF-5811-3EAF-40A4-BDAE173DBE76}"/>
                </a:ext>
              </a:extLst>
            </p:cNvPr>
            <p:cNvSpPr/>
            <p:nvPr/>
          </p:nvSpPr>
          <p:spPr>
            <a:xfrm>
              <a:off x="3485753" y="5775146"/>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60</a:t>
              </a:r>
            </a:p>
          </p:txBody>
        </p:sp>
        <p:sp>
          <p:nvSpPr>
            <p:cNvPr id="48" name="Google Shape;392;p10">
              <a:extLst>
                <a:ext uri="{FF2B5EF4-FFF2-40B4-BE49-F238E27FC236}">
                  <a16:creationId xmlns:a16="http://schemas.microsoft.com/office/drawing/2014/main" id="{D80CD803-F8F6-DA95-B0BD-8D247F49134A}"/>
                </a:ext>
              </a:extLst>
            </p:cNvPr>
            <p:cNvSpPr/>
            <p:nvPr/>
          </p:nvSpPr>
          <p:spPr>
            <a:xfrm>
              <a:off x="2599928" y="5775146"/>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80</a:t>
              </a:r>
            </a:p>
          </p:txBody>
        </p:sp>
      </p:grpSp>
    </p:spTree>
    <p:extLst>
      <p:ext uri="{BB962C8B-B14F-4D97-AF65-F5344CB8AC3E}">
        <p14:creationId xmlns:p14="http://schemas.microsoft.com/office/powerpoint/2010/main" val="256697631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1519A-0068-A4FB-7EBC-D05F64363C7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B4E3927-B66B-3F10-9ADC-8FBABD0A5FE6}"/>
              </a:ext>
            </a:extLst>
          </p:cNvPr>
          <p:cNvSpPr>
            <a:spLocks noGrp="1"/>
          </p:cNvSpPr>
          <p:nvPr>
            <p:ph sz="quarter" idx="12"/>
          </p:nvPr>
        </p:nvSpPr>
        <p:spPr>
          <a:xfrm>
            <a:off x="614026" y="1195208"/>
            <a:ext cx="10963275" cy="1945760"/>
          </a:xfrm>
        </p:spPr>
        <p:txBody>
          <a:bodyPr>
            <a:noAutofit/>
          </a:bodyPr>
          <a:lstStyle/>
          <a:p>
            <a:r>
              <a:rPr lang="en-GB" sz="1800" noProof="0" dirty="0">
                <a:solidFill>
                  <a:schemeClr val="tx2"/>
                </a:solidFill>
              </a:rPr>
              <a:t>Sac-TMT demonstrated statistically significant and clinically meaningful improvements in ORR, PFS and OS compared to docetaxel, in pts with previously treated advanced </a:t>
            </a:r>
            <a:r>
              <a:rPr lang="en-GB" sz="1800" i="1" noProof="0" dirty="0">
                <a:solidFill>
                  <a:schemeClr val="tx2"/>
                </a:solidFill>
              </a:rPr>
              <a:t>EGFR-</a:t>
            </a:r>
            <a:r>
              <a:rPr lang="en-GB" sz="1800" noProof="0" dirty="0">
                <a:solidFill>
                  <a:schemeClr val="tx2"/>
                </a:solidFill>
              </a:rPr>
              <a:t>mutant NSCLC </a:t>
            </a:r>
          </a:p>
          <a:p>
            <a:r>
              <a:rPr lang="en-GB" sz="1800" noProof="0" dirty="0">
                <a:solidFill>
                  <a:schemeClr val="tx2"/>
                </a:solidFill>
              </a:rPr>
              <a:t>Sac-TMT had a manageable safety profile with no unexpected safety signals identified</a:t>
            </a:r>
          </a:p>
          <a:p>
            <a:r>
              <a:rPr lang="en-GB" sz="1800" noProof="0" dirty="0">
                <a:solidFill>
                  <a:schemeClr val="tx2"/>
                </a:solidFill>
              </a:rPr>
              <a:t>These results highlight significant survival benefits and suggest that sac-TMT could emerge as a new standard of care for this population</a:t>
            </a:r>
          </a:p>
        </p:txBody>
      </p:sp>
      <p:sp>
        <p:nvSpPr>
          <p:cNvPr id="6" name="Title 5">
            <a:extLst>
              <a:ext uri="{FF2B5EF4-FFF2-40B4-BE49-F238E27FC236}">
                <a16:creationId xmlns:a16="http://schemas.microsoft.com/office/drawing/2014/main" id="{0BD29E54-662B-BA5E-5240-14C6AE58C07D}"/>
              </a:ext>
            </a:extLst>
          </p:cNvPr>
          <p:cNvSpPr>
            <a:spLocks noGrp="1"/>
          </p:cNvSpPr>
          <p:nvPr>
            <p:ph type="title"/>
          </p:nvPr>
        </p:nvSpPr>
        <p:spPr>
          <a:xfrm>
            <a:off x="619201" y="259200"/>
            <a:ext cx="10963199" cy="864000"/>
          </a:xfrm>
        </p:spPr>
        <p:txBody>
          <a:bodyPr/>
          <a:lstStyle/>
          <a:p>
            <a:r>
              <a:rPr lang="en-GB" noProof="0" dirty="0"/>
              <a:t>O</a:t>
            </a:r>
            <a:r>
              <a:rPr lang="en-GB" cap="none" noProof="0" dirty="0"/>
              <a:t>pti</a:t>
            </a:r>
            <a:r>
              <a:rPr lang="en-GB" noProof="0" dirty="0"/>
              <a:t>trop-l</a:t>
            </a:r>
            <a:r>
              <a:rPr lang="en-GB" cap="none" noProof="0" dirty="0"/>
              <a:t>ung</a:t>
            </a:r>
            <a:r>
              <a:rPr lang="en-GB" noProof="0" dirty="0"/>
              <a:t>03: summary</a:t>
            </a:r>
          </a:p>
        </p:txBody>
      </p:sp>
      <p:sp>
        <p:nvSpPr>
          <p:cNvPr id="8" name="Content Placeholder 7">
            <a:extLst>
              <a:ext uri="{FF2B5EF4-FFF2-40B4-BE49-F238E27FC236}">
                <a16:creationId xmlns:a16="http://schemas.microsoft.com/office/drawing/2014/main" id="{2E7AFF68-D0FB-1377-D6E6-F5E554802AB8}"/>
              </a:ext>
            </a:extLst>
          </p:cNvPr>
          <p:cNvSpPr>
            <a:spLocks noGrp="1"/>
          </p:cNvSpPr>
          <p:nvPr>
            <p:ph sz="quarter" idx="15"/>
          </p:nvPr>
        </p:nvSpPr>
        <p:spPr>
          <a:xfrm>
            <a:off x="620183" y="6356351"/>
            <a:ext cx="10444369" cy="365125"/>
          </a:xfrm>
        </p:spPr>
        <p:txBody>
          <a:bodyPr anchor="b" anchorCtr="0"/>
          <a:lstStyle/>
          <a:p>
            <a:r>
              <a:rPr lang="en-GB" sz="1200" noProof="0" dirty="0">
                <a:solidFill>
                  <a:schemeClr val="tx2"/>
                </a:solidFill>
              </a:rPr>
              <a:t>NMPA, </a:t>
            </a:r>
            <a:r>
              <a:rPr lang="en-GB" b="0" i="0" noProof="0" dirty="0">
                <a:solidFill>
                  <a:schemeClr val="tx2"/>
                </a:solidFill>
                <a:effectLst/>
                <a:latin typeface="Roboto" panose="02000000000000000000" pitchFamily="2" charset="0"/>
              </a:rPr>
              <a:t>National Medical </a:t>
            </a:r>
            <a:r>
              <a:rPr lang="en-GB" b="0" i="0" spc="0" noProof="0" dirty="0">
                <a:solidFill>
                  <a:schemeClr val="tx2"/>
                </a:solidFill>
                <a:effectLst/>
                <a:latin typeface="Roboto" panose="02000000000000000000" pitchFamily="2" charset="0"/>
              </a:rPr>
              <a:t>Products Administration; </a:t>
            </a:r>
            <a:r>
              <a:rPr lang="en-GB" sz="1200" spc="0" noProof="0" dirty="0">
                <a:solidFill>
                  <a:schemeClr val="tx2"/>
                </a:solidFill>
              </a:rPr>
              <a:t>NSCLC, non-small cell lung cancer; ORR</a:t>
            </a:r>
            <a:r>
              <a:rPr lang="en-GB" sz="1200" noProof="0" dirty="0">
                <a:solidFill>
                  <a:schemeClr val="tx2"/>
                </a:solidFill>
              </a:rPr>
              <a:t>, objective response rate; OS, overall survival; PFS, progression-free survival; pts, patients; sac-TMT, sacituzumab </a:t>
            </a:r>
            <a:r>
              <a:rPr lang="en-GB" noProof="0" dirty="0">
                <a:solidFill>
                  <a:schemeClr val="tx2"/>
                </a:solidFill>
              </a:rPr>
              <a:t>t</a:t>
            </a:r>
            <a:r>
              <a:rPr lang="en-GB" sz="1200" noProof="0" dirty="0">
                <a:solidFill>
                  <a:schemeClr val="tx2"/>
                </a:solidFill>
              </a:rPr>
              <a:t>irumotecan; TKI, tyrosine kinase inhibitor</a:t>
            </a:r>
            <a:endParaRPr lang="en-GB" sz="1200" kern="100" noProof="0" dirty="0">
              <a:solidFill>
                <a:schemeClr val="tx2"/>
              </a:solidFill>
              <a:ea typeface="Calibri" panose="020F0502020204030204" pitchFamily="34" charset="0"/>
            </a:endParaRPr>
          </a:p>
          <a:p>
            <a:r>
              <a:rPr lang="en-GB" noProof="0" dirty="0">
                <a:solidFill>
                  <a:schemeClr val="tx2"/>
                </a:solidFill>
              </a:rPr>
              <a:t>Zhang L, et al. J Clin Oncol 2025;43(suppl 16). Abstr 8507 (ASCO 2025, oral presentation)</a:t>
            </a:r>
            <a:endParaRPr lang="en-GB" kern="100" noProof="0" dirty="0">
              <a:solidFill>
                <a:schemeClr val="tx2"/>
              </a:solidFill>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A4204DEF-673D-705A-85F2-C8AB3A05C55B}"/>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22</a:t>
            </a:fld>
            <a:endParaRPr lang="en-GB" noProof="0" dirty="0"/>
          </a:p>
        </p:txBody>
      </p:sp>
      <p:sp>
        <p:nvSpPr>
          <p:cNvPr id="3" name="TextBox 2">
            <a:extLst>
              <a:ext uri="{FF2B5EF4-FFF2-40B4-BE49-F238E27FC236}">
                <a16:creationId xmlns:a16="http://schemas.microsoft.com/office/drawing/2014/main" id="{0F940968-F935-4173-DFA6-3ACDCD56BC7B}"/>
              </a:ext>
            </a:extLst>
          </p:cNvPr>
          <p:cNvSpPr txBox="1"/>
          <p:nvPr/>
        </p:nvSpPr>
        <p:spPr>
          <a:xfrm>
            <a:off x="945868" y="3542610"/>
            <a:ext cx="10636532" cy="1479993"/>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65125" indent="-365125">
              <a:spcBef>
                <a:spcPts val="600"/>
              </a:spcBef>
              <a:buClr>
                <a:schemeClr val="accent1"/>
              </a:buClr>
              <a:buFont typeface="Arial" panose="020B0604020202020204" pitchFamily="34" charset="0"/>
              <a:buChar char="•"/>
            </a:pPr>
            <a:r>
              <a:rPr lang="en-GB" sz="1800" b="0" i="0" noProof="0" dirty="0">
                <a:solidFill>
                  <a:srgbClr val="000000"/>
                </a:solidFill>
                <a:effectLst/>
                <a:latin typeface="Arial" panose="020B0604020202020204" pitchFamily="34" charset="0"/>
                <a:cs typeface="Arial" panose="020B0604020202020204" pitchFamily="34" charset="0"/>
              </a:rPr>
              <a:t>Sac-TMT improved PFS and OS compared to docetaxel in relapsed </a:t>
            </a:r>
            <a:r>
              <a:rPr lang="en-GB" sz="1800" b="0" i="1" noProof="0" dirty="0">
                <a:solidFill>
                  <a:srgbClr val="000000"/>
                </a:solidFill>
                <a:effectLst/>
                <a:latin typeface="Arial" panose="020B0604020202020204" pitchFamily="34" charset="0"/>
                <a:cs typeface="Arial" panose="020B0604020202020204" pitchFamily="34" charset="0"/>
              </a:rPr>
              <a:t>EGFR-</a:t>
            </a:r>
            <a:r>
              <a:rPr lang="en-GB" sz="1800" b="0" i="0" noProof="0" dirty="0">
                <a:solidFill>
                  <a:srgbClr val="000000"/>
                </a:solidFill>
                <a:effectLst/>
                <a:latin typeface="Arial" panose="020B0604020202020204" pitchFamily="34" charset="0"/>
                <a:cs typeface="Arial" panose="020B0604020202020204" pitchFamily="34" charset="0"/>
              </a:rPr>
              <a:t>mutant NSCLC post TKI and platinum-based chemotherapy</a:t>
            </a:r>
          </a:p>
          <a:p>
            <a:pPr marL="365125" indent="-365125">
              <a:spcBef>
                <a:spcPts val="600"/>
              </a:spcBef>
              <a:buClr>
                <a:schemeClr val="accent1"/>
              </a:buClr>
              <a:buFont typeface="Arial" panose="020B0604020202020204" pitchFamily="34" charset="0"/>
              <a:buChar char="•"/>
            </a:pPr>
            <a:r>
              <a:rPr lang="en-GB" noProof="0" dirty="0">
                <a:solidFill>
                  <a:srgbClr val="000000"/>
                </a:solidFill>
                <a:latin typeface="Arial" panose="020B0604020202020204" pitchFamily="34" charset="0"/>
                <a:cs typeface="Arial" panose="020B0604020202020204" pitchFamily="34" charset="0"/>
              </a:rPr>
              <a:t>Sac-TMT has recently been approved by the China NMPA based on these results</a:t>
            </a:r>
          </a:p>
        </p:txBody>
      </p:sp>
    </p:spTree>
    <p:extLst>
      <p:ext uri="{BB962C8B-B14F-4D97-AF65-F5344CB8AC3E}">
        <p14:creationId xmlns:p14="http://schemas.microsoft.com/office/powerpoint/2010/main" val="414059203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Autofit/>
          </a:bodyPr>
          <a:lstStyle/>
          <a:p>
            <a:r>
              <a:rPr lang="en-GB" noProof="0" dirty="0">
                <a:effectLst/>
                <a:ea typeface="Aptos" panose="020B0004020202020204" pitchFamily="34" charset="0"/>
              </a:rPr>
              <a:t>Patritumab deruxtecan in resistant </a:t>
            </a:r>
            <a:r>
              <a:rPr lang="en-GB" i="1" noProof="0" dirty="0">
                <a:effectLst/>
                <a:ea typeface="Aptos" panose="020B0004020202020204" pitchFamily="34" charset="0"/>
              </a:rPr>
              <a:t>EGFR</a:t>
            </a:r>
            <a:r>
              <a:rPr lang="en-GB" noProof="0" dirty="0">
                <a:effectLst/>
                <a:ea typeface="Aptos" panose="020B0004020202020204" pitchFamily="34" charset="0"/>
              </a:rPr>
              <a:t>-mutated advanced NSCLC after a third-generation EGFR TKI: The Phase 3 HERTHENA-</a:t>
            </a:r>
            <a:r>
              <a:rPr lang="en-GB" cap="none" noProof="0" dirty="0">
                <a:effectLst/>
                <a:ea typeface="Aptos" panose="020B0004020202020204" pitchFamily="34" charset="0"/>
              </a:rPr>
              <a:t>Lung</a:t>
            </a:r>
            <a:r>
              <a:rPr lang="en-GB" noProof="0" dirty="0">
                <a:effectLst/>
                <a:ea typeface="Aptos" panose="020B0004020202020204" pitchFamily="34" charset="0"/>
              </a:rPr>
              <a:t>02 study</a:t>
            </a:r>
            <a:endParaRPr lang="en-GB" noProof="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b="1" kern="100" noProof="0" dirty="0">
                <a:ea typeface="Calibri" panose="020F0502020204030204" pitchFamily="34" charset="0"/>
              </a:rPr>
              <a:t>Mok T</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8506, ASCO 2025 </a:t>
            </a:r>
            <a:endParaRPr lang="en-GB" b="1" kern="100" noProof="0" dirty="0">
              <a:effectLst/>
              <a:ea typeface="Calibri" panose="020F0502020204030204" pitchFamily="34" charset="0"/>
            </a:endParaRPr>
          </a:p>
          <a:p>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23</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 TKI, tyrosine kinase inhibitor</a:t>
            </a:r>
          </a:p>
        </p:txBody>
      </p:sp>
    </p:spTree>
    <p:extLst>
      <p:ext uri="{BB962C8B-B14F-4D97-AF65-F5344CB8AC3E}">
        <p14:creationId xmlns:p14="http://schemas.microsoft.com/office/powerpoint/2010/main" val="1008807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09600" y="1123199"/>
            <a:ext cx="10963275" cy="2006027"/>
          </a:xfrm>
        </p:spPr>
        <p:txBody>
          <a:bodyPr>
            <a:noAutofit/>
          </a:bodyPr>
          <a:lstStyle/>
          <a:p>
            <a:r>
              <a:rPr lang="en-GB" sz="1600" noProof="0" dirty="0">
                <a:solidFill>
                  <a:schemeClr val="tx2"/>
                </a:solidFill>
              </a:rPr>
              <a:t>After disease progression on a 3rd-generation (3G) EGFR-TKI for advanced </a:t>
            </a:r>
            <a:r>
              <a:rPr lang="en-GB" sz="1600" i="1" noProof="0" dirty="0">
                <a:solidFill>
                  <a:schemeClr val="tx2"/>
                </a:solidFill>
              </a:rPr>
              <a:t>EGFR</a:t>
            </a:r>
            <a:r>
              <a:rPr lang="en-GB" sz="1600" noProof="0" dirty="0">
                <a:solidFill>
                  <a:schemeClr val="tx2"/>
                </a:solidFill>
              </a:rPr>
              <a:t>m NSCLC, available therapies provide limited efficacy</a:t>
            </a:r>
            <a:r>
              <a:rPr lang="en-GB" sz="1600" baseline="30000" noProof="0" dirty="0">
                <a:solidFill>
                  <a:schemeClr val="tx2"/>
                </a:solidFill>
              </a:rPr>
              <a:t>1</a:t>
            </a:r>
          </a:p>
          <a:p>
            <a:r>
              <a:rPr lang="en-GB" sz="1600" noProof="0" dirty="0">
                <a:solidFill>
                  <a:schemeClr val="tx2"/>
                </a:solidFill>
              </a:rPr>
              <a:t>HER3-DXd, an ADC consisting of a fully human mAb to HER3 attached to a topoisomerase I inhibitor payload </a:t>
            </a:r>
            <a:br>
              <a:rPr lang="en-GB" sz="1600" noProof="0" dirty="0">
                <a:solidFill>
                  <a:schemeClr val="tx2"/>
                </a:solidFill>
              </a:rPr>
            </a:br>
            <a:r>
              <a:rPr lang="en-GB" sz="1600" noProof="0" dirty="0">
                <a:solidFill>
                  <a:schemeClr val="tx2"/>
                </a:solidFill>
              </a:rPr>
              <a:t>via a stable tetrapeptide-based cleavable linker, showed promising efficacy in HERTHENA-Lung01</a:t>
            </a:r>
            <a:r>
              <a:rPr lang="en-GB" sz="1600" baseline="30000" noProof="0" dirty="0">
                <a:solidFill>
                  <a:schemeClr val="tx2"/>
                </a:solidFill>
              </a:rPr>
              <a:t>2</a:t>
            </a:r>
          </a:p>
          <a:p>
            <a:r>
              <a:rPr lang="en-GB" sz="1600" noProof="0" dirty="0">
                <a:solidFill>
                  <a:schemeClr val="tx2"/>
                </a:solidFill>
              </a:rPr>
              <a:t>HERTHENA-Lung02 (NCT05338970) is a phase 3, randomised, open-label study of HER3-DXd vs platinum-based chemotherapy (PBC) in patients with advanced </a:t>
            </a:r>
            <a:r>
              <a:rPr lang="en-GB" sz="1600" i="1" noProof="0" dirty="0">
                <a:solidFill>
                  <a:schemeClr val="tx2"/>
                </a:solidFill>
              </a:rPr>
              <a:t>EGFR</a:t>
            </a:r>
            <a:r>
              <a:rPr lang="en-GB" sz="1600" noProof="0" dirty="0">
                <a:solidFill>
                  <a:schemeClr val="tx2"/>
                </a:solidFill>
              </a:rPr>
              <a:t>m (Ex19del or L858R) NSCLC following disease progression </a:t>
            </a:r>
            <a:br>
              <a:rPr lang="en-GB" sz="1600" noProof="0" dirty="0">
                <a:solidFill>
                  <a:schemeClr val="tx2"/>
                </a:solidFill>
              </a:rPr>
            </a:br>
            <a:r>
              <a:rPr lang="en-GB" sz="1600" noProof="0" dirty="0">
                <a:solidFill>
                  <a:schemeClr val="tx2"/>
                </a:solidFill>
              </a:rPr>
              <a:t>on a 3G EGFR-TKI</a:t>
            </a:r>
            <a:r>
              <a:rPr lang="en-GB" sz="1600" baseline="30000" noProof="0" dirty="0">
                <a:solidFill>
                  <a:schemeClr val="tx2"/>
                </a:solidFill>
              </a:rPr>
              <a:t>1</a:t>
            </a:r>
            <a:r>
              <a:rPr lang="en-GB" sz="1600" noProof="0" dirty="0">
                <a:solidFill>
                  <a:schemeClr val="tx2"/>
                </a:solidFill>
              </a:rPr>
              <a:t> </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Herthena-l</a:t>
            </a:r>
            <a:r>
              <a:rPr lang="en-GB" cap="none" noProof="0" dirty="0"/>
              <a:t>ung</a:t>
            </a:r>
            <a:r>
              <a:rPr lang="en-GB" noProof="0" dirty="0"/>
              <a:t>02: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sz="1050" baseline="30000" noProof="0" dirty="0">
                <a:solidFill>
                  <a:schemeClr val="tx2"/>
                </a:solidFill>
                <a:latin typeface="Arial" panose="020B0604020202020204" pitchFamily="34" charset="0"/>
                <a:ea typeface="Aileron" charset="0"/>
                <a:cs typeface="Arial" panose="020B0604020202020204" pitchFamily="34" charset="0"/>
              </a:rPr>
              <a:t>a </a:t>
            </a:r>
            <a:r>
              <a:rPr lang="en-GB" sz="1050" noProof="0" dirty="0">
                <a:solidFill>
                  <a:schemeClr val="tx2"/>
                </a:solidFill>
                <a:latin typeface="Arial" panose="020B0604020202020204" pitchFamily="34" charset="0"/>
                <a:ea typeface="Aileron" charset="0"/>
                <a:cs typeface="Arial" panose="020B0604020202020204" pitchFamily="34" charset="0"/>
              </a:rPr>
              <a:t>No limit to the number of cycles of pemetrexed (maintenance as per label); </a:t>
            </a:r>
            <a:r>
              <a:rPr lang="en-GB" sz="1050" baseline="30000" noProof="0" dirty="0">
                <a:solidFill>
                  <a:schemeClr val="tx2"/>
                </a:solidFill>
                <a:latin typeface="Arial" panose="020B0604020202020204" pitchFamily="34" charset="0"/>
                <a:ea typeface="Aileron" charset="0"/>
                <a:cs typeface="Arial" panose="020B0604020202020204" pitchFamily="34" charset="0"/>
              </a:rPr>
              <a:t>b </a:t>
            </a:r>
            <a:r>
              <a:rPr lang="en-GB" sz="1050" noProof="0" dirty="0">
                <a:solidFill>
                  <a:schemeClr val="tx2"/>
                </a:solidFill>
                <a:latin typeface="Arial" panose="020B0604020202020204" pitchFamily="34" charset="0"/>
                <a:ea typeface="Aileron" charset="0"/>
                <a:cs typeface="Arial" panose="020B0604020202020204" pitchFamily="34" charset="0"/>
              </a:rPr>
              <a:t>Brain imaging assessed by BICR according to CNS RECIST criteria</a:t>
            </a:r>
          </a:p>
          <a:p>
            <a:r>
              <a:rPr lang="en-GB" sz="1050" kern="100" noProof="0" dirty="0">
                <a:solidFill>
                  <a:schemeClr val="tx2"/>
                </a:solidFill>
                <a:ea typeface="Calibri" panose="020F0502020204030204" pitchFamily="34" charset="0"/>
              </a:rPr>
              <a:t>ADC, antibody-drug conjugate; AUC5, area under the curve of 5 mg/mL</a:t>
            </a:r>
            <a:r>
              <a:rPr lang="en-GB" sz="1050" noProof="0" dirty="0">
                <a:solidFill>
                  <a:schemeClr val="tx2"/>
                </a:solidFill>
              </a:rPr>
              <a:t>·</a:t>
            </a:r>
            <a:r>
              <a:rPr lang="en-GB" sz="1050" kern="100" noProof="0" dirty="0">
                <a:solidFill>
                  <a:schemeClr val="tx2"/>
                </a:solidFill>
                <a:ea typeface="Calibri" panose="020F0502020204030204" pitchFamily="34" charset="0"/>
              </a:rPr>
              <a:t>min; BICR, blinded independent central review; CNS, central nervous system; EGFRm, EGFR mutation; Ex19del, exon 19 deletion; HER3‑DXd, patritumab deruxtecan; IV, intravenous; mAb, monoclonal antibody; NSCLC, non-small cell lung cancer; OS, overall survival; PBC, platinum-based chemotherapy; PFS, progression-free survival; Q3W, every 3 weeks; R, randomisation; RECIST, Response Evaluation Criteria in Solid Tumours; TKI, tyrosine kinase inhibitor</a:t>
            </a:r>
          </a:p>
          <a:p>
            <a:r>
              <a:rPr lang="en-GB" sz="1050" kern="100" noProof="0" dirty="0">
                <a:solidFill>
                  <a:schemeClr val="tx2"/>
                </a:solidFill>
                <a:ea typeface="Calibri" panose="020F0502020204030204" pitchFamily="34" charset="0"/>
              </a:rPr>
              <a:t>1. Mok T</a:t>
            </a:r>
            <a:r>
              <a:rPr lang="en-GB" sz="1050" kern="100" noProof="0" dirty="0">
                <a:solidFill>
                  <a:schemeClr val="tx2"/>
                </a:solidFill>
                <a:effectLst/>
                <a:ea typeface="Calibri" panose="020F0502020204030204" pitchFamily="34" charset="0"/>
              </a:rPr>
              <a:t>, et al. </a:t>
            </a:r>
            <a:r>
              <a:rPr lang="en-GB" sz="1050" noProof="0" dirty="0">
                <a:solidFill>
                  <a:schemeClr val="tx2"/>
                </a:solidFill>
              </a:rPr>
              <a:t>J Clin Oncol. 2025;43(suppl 16). Abstr 8506 (</a:t>
            </a:r>
            <a:r>
              <a:rPr lang="en-GB" sz="1050" kern="100" noProof="0" dirty="0">
                <a:solidFill>
                  <a:schemeClr val="tx2"/>
                </a:solidFill>
                <a:ea typeface="Calibri" panose="020F0502020204030204" pitchFamily="34" charset="0"/>
              </a:rPr>
              <a:t>ASCO 2025, oral presentation)</a:t>
            </a:r>
            <a:r>
              <a:rPr lang="en-GB" sz="1050" kern="100" dirty="0">
                <a:solidFill>
                  <a:schemeClr val="tx2"/>
                </a:solidFill>
                <a:ea typeface="Calibri" panose="020F0502020204030204" pitchFamily="34" charset="0"/>
              </a:rPr>
              <a:t>; 2. Yu HA, et al. J Clin Oncol 2023;41:5363-75</a:t>
            </a:r>
            <a:endParaRPr lang="en-GB" sz="1050" kern="100" noProof="0" dirty="0">
              <a:solidFill>
                <a:schemeClr val="tx2"/>
              </a:solidFill>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24</a:t>
            </a:fld>
            <a:endParaRPr lang="en-GB" noProof="0" dirty="0"/>
          </a:p>
        </p:txBody>
      </p:sp>
      <p:cxnSp>
        <p:nvCxnSpPr>
          <p:cNvPr id="3" name="Straight Connector 2">
            <a:extLst>
              <a:ext uri="{FF2B5EF4-FFF2-40B4-BE49-F238E27FC236}">
                <a16:creationId xmlns:a16="http://schemas.microsoft.com/office/drawing/2014/main" id="{33CE1871-8457-1B5F-36BE-F0732F25396B}"/>
              </a:ext>
            </a:extLst>
          </p:cNvPr>
          <p:cNvCxnSpPr>
            <a:cxnSpLocks/>
          </p:cNvCxnSpPr>
          <p:nvPr/>
        </p:nvCxnSpPr>
        <p:spPr>
          <a:xfrm>
            <a:off x="3892494" y="3920093"/>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F8E972C-FA67-FD54-483F-1B771DCF6DAE}"/>
              </a:ext>
            </a:extLst>
          </p:cNvPr>
          <p:cNvCxnSpPr>
            <a:cxnSpLocks/>
          </p:cNvCxnSpPr>
          <p:nvPr/>
        </p:nvCxnSpPr>
        <p:spPr>
          <a:xfrm>
            <a:off x="3892494" y="4970003"/>
            <a:ext cx="36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9FD5A44-5301-33D1-A18D-F13AF093A727}"/>
              </a:ext>
            </a:extLst>
          </p:cNvPr>
          <p:cNvSpPr txBox="1"/>
          <p:nvPr/>
        </p:nvSpPr>
        <p:spPr>
          <a:xfrm>
            <a:off x="3658516" y="3262737"/>
            <a:ext cx="3423922" cy="131574"/>
          </a:xfrm>
          <a:prstGeom prst="rect">
            <a:avLst/>
          </a:prstGeom>
          <a:noFill/>
        </p:spPr>
        <p:txBody>
          <a:bodyPr wrap="square" lIns="0" tIns="0" rIns="0" bIns="0" rtlCol="0">
            <a:spAutoFit/>
          </a:bodyPr>
          <a:lstStyle/>
          <a:p>
            <a:pPr>
              <a:lnSpc>
                <a:spcPct val="95000"/>
              </a:lnSpc>
              <a:buClr>
                <a:schemeClr val="accent1"/>
              </a:buClr>
            </a:pPr>
            <a:r>
              <a:rPr lang="en-GB" sz="900" b="1" noProof="0" dirty="0">
                <a:solidFill>
                  <a:schemeClr val="tx1"/>
                </a:solidFill>
                <a:latin typeface="Arial" panose="020B0604020202020204" pitchFamily="34" charset="0"/>
                <a:cs typeface="Arial" panose="020B0604020202020204" pitchFamily="34" charset="0"/>
              </a:rPr>
              <a:t>586 patients; study start date, 08 July 2022</a:t>
            </a:r>
            <a:endParaRPr lang="en-GB" sz="900" noProof="0" dirty="0">
              <a:solidFill>
                <a:schemeClr val="tx1"/>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1B8CE65C-39AC-E9CB-4E7B-A5181F068E5C}"/>
              </a:ext>
            </a:extLst>
          </p:cNvPr>
          <p:cNvCxnSpPr>
            <a:cxnSpLocks/>
          </p:cNvCxnSpPr>
          <p:nvPr/>
        </p:nvCxnSpPr>
        <p:spPr>
          <a:xfrm flipV="1">
            <a:off x="3892494" y="3912204"/>
            <a:ext cx="0" cy="107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5C7E249-1F17-841D-4B29-83DF3CA9DDC1}"/>
              </a:ext>
            </a:extLst>
          </p:cNvPr>
          <p:cNvCxnSpPr>
            <a:cxnSpLocks/>
          </p:cNvCxnSpPr>
          <p:nvPr/>
        </p:nvCxnSpPr>
        <p:spPr>
          <a:xfrm>
            <a:off x="2411252" y="4448256"/>
            <a:ext cx="1247264"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1A741EAC-4224-17C3-C701-3F5490A8BFC4}"/>
              </a:ext>
            </a:extLst>
          </p:cNvPr>
          <p:cNvSpPr/>
          <p:nvPr/>
        </p:nvSpPr>
        <p:spPr>
          <a:xfrm>
            <a:off x="3658516" y="4214278"/>
            <a:ext cx="467956" cy="467956"/>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20" name="Rounded Rectangle 19">
            <a:extLst>
              <a:ext uri="{FF2B5EF4-FFF2-40B4-BE49-F238E27FC236}">
                <a16:creationId xmlns:a16="http://schemas.microsoft.com/office/drawing/2014/main" id="{BB10E7F9-1B14-2F9D-954D-B201E8B4659C}"/>
              </a:ext>
            </a:extLst>
          </p:cNvPr>
          <p:cNvSpPr/>
          <p:nvPr/>
        </p:nvSpPr>
        <p:spPr>
          <a:xfrm>
            <a:off x="619126" y="3262796"/>
            <a:ext cx="2782270" cy="2314655"/>
          </a:xfrm>
          <a:prstGeom prst="roundRect">
            <a:avLst>
              <a:gd name="adj" fmla="val 7816"/>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Select eligibility criteria:</a:t>
            </a:r>
          </a:p>
          <a:p>
            <a:pPr marL="133350" indent="-133350">
              <a:lnSpc>
                <a:spcPct val="95000"/>
              </a:lnSpc>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Advanced non-squamous NSCLC with an </a:t>
            </a:r>
            <a:r>
              <a:rPr lang="en-GB" sz="1000" i="1" noProof="0" dirty="0">
                <a:solidFill>
                  <a:schemeClr val="tx1"/>
                </a:solidFill>
                <a:latin typeface="Arial" panose="020B0604020202020204" pitchFamily="34" charset="0"/>
                <a:cs typeface="Arial" panose="020B0604020202020204" pitchFamily="34" charset="0"/>
              </a:rPr>
              <a:t>EGFR</a:t>
            </a:r>
            <a:r>
              <a:rPr lang="en-GB" sz="1000" noProof="0" dirty="0">
                <a:solidFill>
                  <a:schemeClr val="tx1"/>
                </a:solidFill>
                <a:latin typeface="Arial" panose="020B0604020202020204" pitchFamily="34" charset="0"/>
                <a:cs typeface="Arial" panose="020B0604020202020204" pitchFamily="34" charset="0"/>
              </a:rPr>
              <a:t>-activating mutation (exon 19 deletion or L858R)</a:t>
            </a:r>
          </a:p>
          <a:p>
            <a:pPr marL="133350" indent="-133350">
              <a:lnSpc>
                <a:spcPct val="95000"/>
              </a:lnSpc>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1 or 2 prior line(s) of an approved EGFR-TKI (must include a third-generation EGFR-TKI)</a:t>
            </a:r>
          </a:p>
          <a:p>
            <a:pPr marL="447675" lvl="1" indent="-179388">
              <a:lnSpc>
                <a:spcPct val="95000"/>
              </a:lnSpc>
              <a:buClr>
                <a:schemeClr val="accent1"/>
              </a:buClr>
              <a:buFont typeface="System Font Regular"/>
              <a:buChar char="–"/>
            </a:pPr>
            <a:r>
              <a:rPr lang="en-GB" sz="900" noProof="0" dirty="0">
                <a:solidFill>
                  <a:schemeClr val="tx1"/>
                </a:solidFill>
                <a:latin typeface="Arial" panose="020B0604020202020204" pitchFamily="34" charset="0"/>
                <a:cs typeface="Arial" panose="020B0604020202020204" pitchFamily="34" charset="0"/>
              </a:rPr>
              <a:t>Non-osimertinib third-generation TKIs ≤20% in each arm</a:t>
            </a:r>
          </a:p>
          <a:p>
            <a:pPr marL="133350" indent="-133350">
              <a:lnSpc>
                <a:spcPct val="95000"/>
              </a:lnSpc>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Disease progression while or after receiving a third-generation EGFR-TKI</a:t>
            </a:r>
          </a:p>
          <a:p>
            <a:pPr marL="133350" indent="-133350">
              <a:lnSpc>
                <a:spcPct val="95000"/>
              </a:lnSpc>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Stable brain metastases (asymptomatic and not requiring corticosteroids or anticonvulsants) were permitted</a:t>
            </a:r>
          </a:p>
        </p:txBody>
      </p:sp>
      <p:sp>
        <p:nvSpPr>
          <p:cNvPr id="23" name="Rounded Rectangle 22">
            <a:extLst>
              <a:ext uri="{FF2B5EF4-FFF2-40B4-BE49-F238E27FC236}">
                <a16:creationId xmlns:a16="http://schemas.microsoft.com/office/drawing/2014/main" id="{3BB5448A-D770-00DD-BADF-D346A62364BE}"/>
              </a:ext>
            </a:extLst>
          </p:cNvPr>
          <p:cNvSpPr/>
          <p:nvPr/>
        </p:nvSpPr>
        <p:spPr>
          <a:xfrm>
            <a:off x="4260064" y="3506094"/>
            <a:ext cx="1980000" cy="827999"/>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100" b="1" noProof="0" dirty="0">
                <a:solidFill>
                  <a:schemeClr val="bg1"/>
                </a:solidFill>
                <a:latin typeface="Arial" panose="020B0604020202020204" pitchFamily="34" charset="0"/>
                <a:cs typeface="Arial" panose="020B0604020202020204" pitchFamily="34" charset="0"/>
              </a:rPr>
              <a:t>HER3-DXd (N=293)</a:t>
            </a:r>
          </a:p>
          <a:p>
            <a:pPr algn="ctr">
              <a:buClr>
                <a:schemeClr val="accent1"/>
              </a:buClr>
            </a:pPr>
            <a:r>
              <a:rPr lang="en-GB" sz="1100" noProof="0" dirty="0" err="1">
                <a:solidFill>
                  <a:schemeClr val="bg1"/>
                </a:solidFill>
                <a:latin typeface="Arial" panose="020B0604020202020204" pitchFamily="34" charset="0"/>
                <a:cs typeface="Arial" panose="020B0604020202020204" pitchFamily="34" charset="0"/>
              </a:rPr>
              <a:t>Patritumab</a:t>
            </a:r>
            <a:r>
              <a:rPr lang="en-GB" sz="1100" noProof="0" dirty="0">
                <a:solidFill>
                  <a:schemeClr val="bg1"/>
                </a:solidFill>
                <a:latin typeface="Arial" panose="020B0604020202020204" pitchFamily="34" charset="0"/>
                <a:cs typeface="Arial" panose="020B0604020202020204" pitchFamily="34" charset="0"/>
              </a:rPr>
              <a:t> deruxtecan</a:t>
            </a:r>
            <a:br>
              <a:rPr lang="en-GB" sz="1100" noProof="0" dirty="0">
                <a:solidFill>
                  <a:schemeClr val="bg1"/>
                </a:solidFill>
                <a:latin typeface="Arial" panose="020B0604020202020204" pitchFamily="34" charset="0"/>
                <a:cs typeface="Arial" panose="020B0604020202020204" pitchFamily="34" charset="0"/>
              </a:rPr>
            </a:br>
            <a:r>
              <a:rPr lang="en-GB" sz="1100" noProof="0" dirty="0">
                <a:solidFill>
                  <a:schemeClr val="bg1"/>
                </a:solidFill>
                <a:latin typeface="Arial" panose="020B0604020202020204" pitchFamily="34" charset="0"/>
                <a:cs typeface="Arial" panose="020B0604020202020204" pitchFamily="34" charset="0"/>
              </a:rPr>
              <a:t>5.6 mg/kg IV Q3W</a:t>
            </a:r>
          </a:p>
        </p:txBody>
      </p:sp>
      <p:sp>
        <p:nvSpPr>
          <p:cNvPr id="26" name="Rounded Rectangle 25">
            <a:extLst>
              <a:ext uri="{FF2B5EF4-FFF2-40B4-BE49-F238E27FC236}">
                <a16:creationId xmlns:a16="http://schemas.microsoft.com/office/drawing/2014/main" id="{15A2DDFD-8FA1-E21E-C387-8E9C0F13168B}"/>
              </a:ext>
            </a:extLst>
          </p:cNvPr>
          <p:cNvSpPr/>
          <p:nvPr/>
        </p:nvSpPr>
        <p:spPr>
          <a:xfrm>
            <a:off x="8711294" y="3129226"/>
            <a:ext cx="2915144" cy="1674117"/>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Primary endpoint:</a:t>
            </a:r>
          </a:p>
          <a:p>
            <a:pPr marL="184150" indent="-184150">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 (by BICR per RECIST v1.1)</a:t>
            </a:r>
            <a:br>
              <a:rPr lang="en-GB" sz="1000" noProof="0" dirty="0">
                <a:solidFill>
                  <a:schemeClr val="tx1"/>
                </a:solidFill>
                <a:latin typeface="Arial" panose="020B0604020202020204" pitchFamily="34" charset="0"/>
                <a:cs typeface="Arial" panose="020B0604020202020204" pitchFamily="34" charset="0"/>
              </a:rPr>
            </a:br>
            <a:endParaRPr lang="en-GB" sz="500" noProof="0" dirty="0">
              <a:solidFill>
                <a:schemeClr val="tx1"/>
              </a:solidFill>
              <a:latin typeface="Arial" panose="020B0604020202020204" pitchFamily="34" charset="0"/>
              <a:cs typeface="Arial" panose="020B0604020202020204" pitchFamily="34" charset="0"/>
            </a:endParaRPr>
          </a:p>
          <a:p>
            <a:pPr>
              <a:spcBef>
                <a:spcPts val="300"/>
              </a:spcBef>
              <a:spcAft>
                <a:spcPts val="3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100"/>
              </a:spcAft>
              <a:buClr>
                <a:schemeClr val="accent1"/>
              </a:buClr>
              <a:buFont typeface="Arial" panose="020B0604020202020204" pitchFamily="34" charset="0"/>
              <a:buChar char="•"/>
            </a:pPr>
            <a:r>
              <a:rPr lang="en-GB" sz="900" noProof="0" dirty="0">
                <a:solidFill>
                  <a:schemeClr val="tx1"/>
                </a:solidFill>
                <a:latin typeface="Arial" panose="020B0604020202020204" pitchFamily="34" charset="0"/>
                <a:cs typeface="Arial" panose="020B0604020202020204" pitchFamily="34" charset="0"/>
              </a:rPr>
              <a:t>Key secondary: OS</a:t>
            </a:r>
          </a:p>
          <a:p>
            <a:pPr marL="184150" indent="-184150">
              <a:spcAft>
                <a:spcPts val="100"/>
              </a:spcAft>
              <a:buClr>
                <a:schemeClr val="accent1"/>
              </a:buClr>
              <a:buFont typeface="Arial" panose="020B0604020202020204" pitchFamily="34" charset="0"/>
              <a:buChar char="•"/>
            </a:pPr>
            <a:r>
              <a:rPr lang="en-GB" sz="900" noProof="0" dirty="0">
                <a:solidFill>
                  <a:schemeClr val="tx1"/>
                </a:solidFill>
                <a:latin typeface="Arial" panose="020B0604020202020204" pitchFamily="34" charset="0"/>
                <a:cs typeface="Arial" panose="020B0604020202020204" pitchFamily="34" charset="0"/>
              </a:rPr>
              <a:t>Other secondary:</a:t>
            </a:r>
          </a:p>
          <a:p>
            <a:pPr marL="447675" lvl="1" indent="-179388">
              <a:lnSpc>
                <a:spcPct val="90000"/>
              </a:lnSpc>
              <a:spcAft>
                <a:spcPts val="100"/>
              </a:spcAft>
              <a:buClr>
                <a:schemeClr val="accent1"/>
              </a:buClr>
              <a:buFont typeface="System Font Regular"/>
              <a:buChar char="–"/>
            </a:pPr>
            <a:r>
              <a:rPr lang="en-GB" sz="800" noProof="0" dirty="0">
                <a:solidFill>
                  <a:schemeClr val="tx1"/>
                </a:solidFill>
                <a:latin typeface="Arial" panose="020B0604020202020204" pitchFamily="34" charset="0"/>
                <a:cs typeface="Arial" panose="020B0604020202020204" pitchFamily="34" charset="0"/>
              </a:rPr>
              <a:t>Safety</a:t>
            </a:r>
          </a:p>
          <a:p>
            <a:pPr marL="447675" lvl="1" indent="-179388">
              <a:lnSpc>
                <a:spcPct val="90000"/>
              </a:lnSpc>
              <a:spcAft>
                <a:spcPts val="100"/>
              </a:spcAft>
              <a:buClr>
                <a:schemeClr val="accent1"/>
              </a:buClr>
              <a:buFont typeface="System Font Regular"/>
              <a:buChar char="–"/>
            </a:pPr>
            <a:r>
              <a:rPr lang="en-GB" sz="800" noProof="0" dirty="0">
                <a:solidFill>
                  <a:schemeClr val="tx1"/>
                </a:solidFill>
                <a:latin typeface="Arial" panose="020B0604020202020204" pitchFamily="34" charset="0"/>
                <a:cs typeface="Arial" panose="020B0604020202020204" pitchFamily="34" charset="0"/>
              </a:rPr>
              <a:t>Intracranial PFS in patients with baseline brain metastases (by CNS BICR per CNS RECIST)</a:t>
            </a:r>
            <a:r>
              <a:rPr lang="en-GB" sz="800" baseline="30000" noProof="0" dirty="0">
                <a:solidFill>
                  <a:schemeClr val="tx1"/>
                </a:solidFill>
                <a:latin typeface="Arial" panose="020B0604020202020204" pitchFamily="34" charset="0"/>
                <a:cs typeface="Arial" panose="020B0604020202020204" pitchFamily="34" charset="0"/>
              </a:rPr>
              <a:t>b</a:t>
            </a:r>
          </a:p>
          <a:p>
            <a:pPr marL="447675" lvl="1" indent="-179388">
              <a:lnSpc>
                <a:spcPct val="90000"/>
              </a:lnSpc>
              <a:spcAft>
                <a:spcPts val="100"/>
              </a:spcAft>
              <a:buClr>
                <a:schemeClr val="accent1"/>
              </a:buClr>
              <a:buFont typeface="System Font Regular"/>
              <a:buChar char="–"/>
            </a:pPr>
            <a:r>
              <a:rPr lang="en-GB" sz="800" noProof="0" dirty="0">
                <a:solidFill>
                  <a:schemeClr val="tx1"/>
                </a:solidFill>
                <a:latin typeface="Arial" panose="020B0604020202020204" pitchFamily="34" charset="0"/>
                <a:cs typeface="Arial" panose="020B0604020202020204" pitchFamily="34" charset="0"/>
              </a:rPr>
              <a:t>HER3 protein expression and its relationship with efficacy</a:t>
            </a:r>
          </a:p>
        </p:txBody>
      </p:sp>
      <p:sp>
        <p:nvSpPr>
          <p:cNvPr id="29" name="Rounded Rectangle 28">
            <a:extLst>
              <a:ext uri="{FF2B5EF4-FFF2-40B4-BE49-F238E27FC236}">
                <a16:creationId xmlns:a16="http://schemas.microsoft.com/office/drawing/2014/main" id="{5BCC7B30-0673-D71B-FAB0-759CA31010A1}"/>
              </a:ext>
            </a:extLst>
          </p:cNvPr>
          <p:cNvSpPr/>
          <p:nvPr/>
        </p:nvSpPr>
        <p:spPr>
          <a:xfrm>
            <a:off x="4260064" y="4545217"/>
            <a:ext cx="1980000" cy="827999"/>
          </a:xfrm>
          <a:prstGeom prst="roundRect">
            <a:avLst>
              <a:gd name="adj" fmla="val 16894"/>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PBC (N=293)</a:t>
            </a:r>
          </a:p>
          <a:p>
            <a:pPr algn="ctr">
              <a:lnSpc>
                <a:spcPct val="90000"/>
              </a:lnSpc>
              <a:buClr>
                <a:schemeClr val="accent1"/>
              </a:buClr>
            </a:pPr>
            <a:r>
              <a:rPr lang="en-GB" sz="1000" noProof="0" dirty="0">
                <a:solidFill>
                  <a:schemeClr val="bg1"/>
                </a:solidFill>
                <a:latin typeface="Arial" panose="020B0604020202020204" pitchFamily="34" charset="0"/>
                <a:cs typeface="Arial" panose="020B0604020202020204" pitchFamily="34" charset="0"/>
              </a:rPr>
              <a:t>Cisplatin 75 mg/m</a:t>
            </a:r>
            <a:r>
              <a:rPr lang="en-GB" sz="1000" baseline="30000" noProof="0" dirty="0">
                <a:solidFill>
                  <a:schemeClr val="bg1"/>
                </a:solidFill>
                <a:latin typeface="Arial" panose="020B0604020202020204" pitchFamily="34" charset="0"/>
                <a:cs typeface="Arial" panose="020B0604020202020204" pitchFamily="34" charset="0"/>
              </a:rPr>
              <a:t>2</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or carboplatin AUC5</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Q3W (× 4 cycles)</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 Pemetrexed 500 mg/m</a:t>
            </a:r>
            <a:r>
              <a:rPr lang="en-GB" sz="1000" baseline="30000" noProof="0" dirty="0">
                <a:solidFill>
                  <a:schemeClr val="bg1"/>
                </a:solidFill>
                <a:latin typeface="Arial" panose="020B0604020202020204" pitchFamily="34" charset="0"/>
                <a:cs typeface="Arial" panose="020B0604020202020204" pitchFamily="34" charset="0"/>
              </a:rPr>
              <a:t>2</a:t>
            </a:r>
            <a:r>
              <a:rPr lang="en-GB" sz="1000" noProof="0" dirty="0">
                <a:solidFill>
                  <a:schemeClr val="bg1"/>
                </a:solidFill>
                <a:latin typeface="Arial" panose="020B0604020202020204" pitchFamily="34" charset="0"/>
                <a:cs typeface="Arial" panose="020B0604020202020204" pitchFamily="34" charset="0"/>
              </a:rPr>
              <a:t> Q3W</a:t>
            </a:r>
            <a:r>
              <a:rPr lang="en-GB" sz="1000" baseline="30000" noProof="0" dirty="0">
                <a:solidFill>
                  <a:schemeClr val="bg1"/>
                </a:solidFill>
                <a:latin typeface="Arial" panose="020B0604020202020204" pitchFamily="34" charset="0"/>
                <a:cs typeface="Arial" panose="020B0604020202020204" pitchFamily="34" charset="0"/>
              </a:rPr>
              <a:t>a</a:t>
            </a:r>
          </a:p>
        </p:txBody>
      </p:sp>
      <p:sp>
        <p:nvSpPr>
          <p:cNvPr id="30" name="TextBox 29">
            <a:extLst>
              <a:ext uri="{FF2B5EF4-FFF2-40B4-BE49-F238E27FC236}">
                <a16:creationId xmlns:a16="http://schemas.microsoft.com/office/drawing/2014/main" id="{96290EF4-120E-C753-0525-16F95D57F47E}"/>
              </a:ext>
            </a:extLst>
          </p:cNvPr>
          <p:cNvSpPr txBox="1"/>
          <p:nvPr/>
        </p:nvSpPr>
        <p:spPr>
          <a:xfrm>
            <a:off x="4728382" y="4370047"/>
            <a:ext cx="1115365" cy="131574"/>
          </a:xfrm>
          <a:prstGeom prst="rect">
            <a:avLst/>
          </a:prstGeom>
          <a:noFill/>
        </p:spPr>
        <p:txBody>
          <a:bodyPr wrap="square" lIns="0" tIns="0" rIns="0" bIns="0" rtlCol="0">
            <a:spAutoFit/>
          </a:bodyPr>
          <a:lstStyle/>
          <a:p>
            <a:pPr algn="ctr">
              <a:lnSpc>
                <a:spcPct val="95000"/>
              </a:lnSpc>
              <a:buClr>
                <a:schemeClr val="accent1"/>
              </a:buClr>
            </a:pPr>
            <a:r>
              <a:rPr lang="en-GB" sz="900" b="1" noProof="0" dirty="0">
                <a:solidFill>
                  <a:schemeClr val="tx1"/>
                </a:solidFill>
                <a:latin typeface="Arial" panose="020B0604020202020204" pitchFamily="34" charset="0"/>
                <a:cs typeface="Arial" panose="020B0604020202020204" pitchFamily="34" charset="0"/>
              </a:rPr>
              <a:t>No crossover</a:t>
            </a:r>
            <a:endParaRPr lang="en-GB" sz="900" noProof="0" dirty="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61E922C-C6E2-A4A0-360B-5716C469A9A2}"/>
              </a:ext>
            </a:extLst>
          </p:cNvPr>
          <p:cNvSpPr txBox="1"/>
          <p:nvPr/>
        </p:nvSpPr>
        <p:spPr>
          <a:xfrm>
            <a:off x="6312024" y="4592423"/>
            <a:ext cx="1115365" cy="233910"/>
          </a:xfrm>
          <a:prstGeom prst="rect">
            <a:avLst/>
          </a:prstGeom>
          <a:noFill/>
        </p:spPr>
        <p:txBody>
          <a:bodyPr wrap="square" lIns="0" tIns="0" rIns="0" bIns="0" rtlCol="0">
            <a:spAutoFit/>
          </a:bodyPr>
          <a:lstStyle/>
          <a:p>
            <a:pPr algn="ctr">
              <a:lnSpc>
                <a:spcPct val="95000"/>
              </a:lnSpc>
              <a:buClr>
                <a:schemeClr val="accent1"/>
              </a:buClr>
            </a:pPr>
            <a:r>
              <a:rPr lang="en-GB" sz="800" noProof="0" dirty="0">
                <a:solidFill>
                  <a:schemeClr val="tx1"/>
                </a:solidFill>
                <a:latin typeface="Arial" panose="020B0604020202020204" pitchFamily="34" charset="0"/>
                <a:cs typeface="Arial" panose="020B0604020202020204" pitchFamily="34" charset="0"/>
              </a:rPr>
              <a:t>2</a:t>
            </a:r>
            <a:r>
              <a:rPr lang="en-GB" sz="800" baseline="30000" noProof="0" dirty="0">
                <a:solidFill>
                  <a:schemeClr val="tx1"/>
                </a:solidFill>
                <a:latin typeface="Arial" panose="020B0604020202020204" pitchFamily="34" charset="0"/>
                <a:cs typeface="Arial" panose="020B0604020202020204" pitchFamily="34" charset="0"/>
              </a:rPr>
              <a:t>nd</a:t>
            </a:r>
            <a:r>
              <a:rPr lang="en-GB" sz="800" noProof="0" dirty="0">
                <a:solidFill>
                  <a:schemeClr val="tx1"/>
                </a:solidFill>
                <a:latin typeface="Arial" panose="020B0604020202020204" pitchFamily="34" charset="0"/>
                <a:cs typeface="Arial" panose="020B0604020202020204" pitchFamily="34" charset="0"/>
              </a:rPr>
              <a:t> interim</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analysis for OS</a:t>
            </a:r>
          </a:p>
        </p:txBody>
      </p:sp>
      <p:sp>
        <p:nvSpPr>
          <p:cNvPr id="32" name="TextBox 31">
            <a:extLst>
              <a:ext uri="{FF2B5EF4-FFF2-40B4-BE49-F238E27FC236}">
                <a16:creationId xmlns:a16="http://schemas.microsoft.com/office/drawing/2014/main" id="{FF00BE1C-C826-3DDC-4C07-AE3AFD982E85}"/>
              </a:ext>
            </a:extLst>
          </p:cNvPr>
          <p:cNvSpPr txBox="1"/>
          <p:nvPr/>
        </p:nvSpPr>
        <p:spPr>
          <a:xfrm>
            <a:off x="7110502" y="4592423"/>
            <a:ext cx="1115365" cy="233910"/>
          </a:xfrm>
          <a:prstGeom prst="rect">
            <a:avLst/>
          </a:prstGeom>
          <a:noFill/>
        </p:spPr>
        <p:txBody>
          <a:bodyPr wrap="square" lIns="0" tIns="0" rIns="0" bIns="0" rtlCol="0">
            <a:spAutoFit/>
          </a:bodyPr>
          <a:lstStyle/>
          <a:p>
            <a:pPr algn="ctr">
              <a:lnSpc>
                <a:spcPct val="95000"/>
              </a:lnSpc>
              <a:buClr>
                <a:schemeClr val="accent1"/>
              </a:buClr>
            </a:pPr>
            <a:r>
              <a:rPr lang="en-GB" sz="800" noProof="0" dirty="0">
                <a:solidFill>
                  <a:schemeClr val="tx1"/>
                </a:solidFill>
                <a:latin typeface="Arial" panose="020B0604020202020204" pitchFamily="34" charset="0"/>
                <a:cs typeface="Arial" panose="020B0604020202020204" pitchFamily="34" charset="0"/>
              </a:rPr>
              <a:t>3</a:t>
            </a:r>
            <a:r>
              <a:rPr lang="en-GB" sz="800" baseline="30000" noProof="0" dirty="0">
                <a:solidFill>
                  <a:schemeClr val="tx1"/>
                </a:solidFill>
                <a:latin typeface="Arial" panose="020B0604020202020204" pitchFamily="34" charset="0"/>
                <a:cs typeface="Arial" panose="020B0604020202020204" pitchFamily="34" charset="0"/>
              </a:rPr>
              <a:t>rd</a:t>
            </a:r>
            <a:r>
              <a:rPr lang="en-GB" sz="800" noProof="0" dirty="0">
                <a:solidFill>
                  <a:schemeClr val="tx1"/>
                </a:solidFill>
                <a:latin typeface="Arial" panose="020B0604020202020204" pitchFamily="34" charset="0"/>
                <a:cs typeface="Arial" panose="020B0604020202020204" pitchFamily="34" charset="0"/>
              </a:rPr>
              <a:t> interim</a:t>
            </a:r>
            <a:br>
              <a:rPr lang="en-GB" sz="800" noProof="0" dirty="0">
                <a:solidFill>
                  <a:schemeClr val="tx1"/>
                </a:solidFill>
                <a:latin typeface="Arial" panose="020B0604020202020204" pitchFamily="34" charset="0"/>
                <a:cs typeface="Arial" panose="020B0604020202020204" pitchFamily="34" charset="0"/>
              </a:rPr>
            </a:br>
            <a:r>
              <a:rPr lang="en-GB" sz="800" noProof="0" dirty="0">
                <a:solidFill>
                  <a:schemeClr val="tx1"/>
                </a:solidFill>
                <a:latin typeface="Arial" panose="020B0604020202020204" pitchFamily="34" charset="0"/>
                <a:cs typeface="Arial" panose="020B0604020202020204" pitchFamily="34" charset="0"/>
              </a:rPr>
              <a:t>analysis for OS</a:t>
            </a:r>
          </a:p>
        </p:txBody>
      </p:sp>
      <p:sp>
        <p:nvSpPr>
          <p:cNvPr id="33" name="Rounded Rectangle 32">
            <a:extLst>
              <a:ext uri="{FF2B5EF4-FFF2-40B4-BE49-F238E27FC236}">
                <a16:creationId xmlns:a16="http://schemas.microsoft.com/office/drawing/2014/main" id="{FB6E74B8-7C09-0183-757A-7D26865EE148}"/>
              </a:ext>
            </a:extLst>
          </p:cNvPr>
          <p:cNvSpPr/>
          <p:nvPr/>
        </p:nvSpPr>
        <p:spPr>
          <a:xfrm>
            <a:off x="8087182" y="4252913"/>
            <a:ext cx="445606" cy="306246"/>
          </a:xfrm>
          <a:prstGeom prst="roundRect">
            <a:avLst>
              <a:gd name="adj" fmla="val 0"/>
            </a:avLst>
          </a:prstGeom>
          <a:solidFill>
            <a:schemeClr val="accent5">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800" b="1" noProof="0" dirty="0">
                <a:solidFill>
                  <a:schemeClr val="tx1"/>
                </a:solidFill>
                <a:latin typeface="Arial" panose="020B0604020202020204" pitchFamily="34" charset="0"/>
                <a:cs typeface="Arial" panose="020B0604020202020204" pitchFamily="34" charset="0"/>
              </a:rPr>
              <a:t>End of</a:t>
            </a:r>
            <a:br>
              <a:rPr lang="en-GB" sz="800" b="1" noProof="0" dirty="0">
                <a:solidFill>
                  <a:schemeClr val="tx1"/>
                </a:solidFill>
                <a:latin typeface="Arial" panose="020B0604020202020204" pitchFamily="34" charset="0"/>
                <a:cs typeface="Arial" panose="020B0604020202020204" pitchFamily="34" charset="0"/>
              </a:rPr>
            </a:br>
            <a:r>
              <a:rPr lang="en-GB" sz="800" b="1" noProof="0" dirty="0">
                <a:solidFill>
                  <a:schemeClr val="tx1"/>
                </a:solidFill>
                <a:latin typeface="Arial" panose="020B0604020202020204" pitchFamily="34" charset="0"/>
                <a:cs typeface="Arial" panose="020B0604020202020204" pitchFamily="34" charset="0"/>
              </a:rPr>
              <a:t>study</a:t>
            </a:r>
          </a:p>
        </p:txBody>
      </p:sp>
      <p:sp>
        <p:nvSpPr>
          <p:cNvPr id="34" name="Up-down Arrow 33">
            <a:extLst>
              <a:ext uri="{FF2B5EF4-FFF2-40B4-BE49-F238E27FC236}">
                <a16:creationId xmlns:a16="http://schemas.microsoft.com/office/drawing/2014/main" id="{FF57C56F-5C87-4C5C-BD10-F20241AD0B13}"/>
              </a:ext>
            </a:extLst>
          </p:cNvPr>
          <p:cNvSpPr/>
          <p:nvPr/>
        </p:nvSpPr>
        <p:spPr>
          <a:xfrm>
            <a:off x="6761694" y="4260518"/>
            <a:ext cx="216024" cy="331772"/>
          </a:xfrm>
          <a:prstGeom prst="upDownArrow">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5" name="Rounded Rectangle 34">
            <a:extLst>
              <a:ext uri="{FF2B5EF4-FFF2-40B4-BE49-F238E27FC236}">
                <a16:creationId xmlns:a16="http://schemas.microsoft.com/office/drawing/2014/main" id="{48B8334D-CAE6-2D11-B43C-A9BB0A3246C7}"/>
              </a:ext>
            </a:extLst>
          </p:cNvPr>
          <p:cNvSpPr/>
          <p:nvPr/>
        </p:nvSpPr>
        <p:spPr>
          <a:xfrm>
            <a:off x="6353268" y="3826841"/>
            <a:ext cx="1032876" cy="417462"/>
          </a:xfrm>
          <a:prstGeom prst="roundRect">
            <a:avLst>
              <a:gd name="adj" fmla="val 0"/>
            </a:avLst>
          </a:prstGeom>
          <a:solidFill>
            <a:schemeClr val="tx2">
              <a:lumMod val="40000"/>
              <a:lumOff val="6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buClr>
                <a:schemeClr val="accent1"/>
              </a:buClr>
            </a:pPr>
            <a:r>
              <a:rPr lang="en-GB" sz="800" b="1" noProof="0" dirty="0">
                <a:solidFill>
                  <a:schemeClr val="tx1"/>
                </a:solidFill>
                <a:latin typeface="Arial" panose="020B0604020202020204" pitchFamily="34" charset="0"/>
                <a:cs typeface="Arial" panose="020B0604020202020204" pitchFamily="34" charset="0"/>
              </a:rPr>
              <a:t>Primary analysis </a:t>
            </a:r>
            <a:br>
              <a:rPr lang="en-GB" sz="800" b="1" noProof="0" dirty="0">
                <a:solidFill>
                  <a:schemeClr val="tx1"/>
                </a:solidFill>
                <a:latin typeface="Arial" panose="020B0604020202020204" pitchFamily="34" charset="0"/>
                <a:cs typeface="Arial" panose="020B0604020202020204" pitchFamily="34" charset="0"/>
              </a:rPr>
            </a:br>
            <a:r>
              <a:rPr lang="en-GB" sz="800" b="1" noProof="0" dirty="0">
                <a:solidFill>
                  <a:schemeClr val="tx1"/>
                </a:solidFill>
                <a:latin typeface="Arial" panose="020B0604020202020204" pitchFamily="34" charset="0"/>
                <a:cs typeface="Arial" panose="020B0604020202020204" pitchFamily="34" charset="0"/>
              </a:rPr>
              <a:t>of PFS</a:t>
            </a:r>
            <a:br>
              <a:rPr lang="en-GB" sz="800" b="1" noProof="0" dirty="0">
                <a:solidFill>
                  <a:schemeClr val="tx1"/>
                </a:solidFill>
                <a:latin typeface="Arial" panose="020B0604020202020204" pitchFamily="34" charset="0"/>
                <a:cs typeface="Arial" panose="020B0604020202020204" pitchFamily="34" charset="0"/>
              </a:rPr>
            </a:br>
            <a:r>
              <a:rPr lang="en-GB" sz="800" b="1" noProof="0" dirty="0">
                <a:solidFill>
                  <a:schemeClr val="tx1"/>
                </a:solidFill>
                <a:latin typeface="Arial" panose="020B0604020202020204" pitchFamily="34" charset="0"/>
                <a:cs typeface="Arial" panose="020B0604020202020204" pitchFamily="34" charset="0"/>
              </a:rPr>
              <a:t>(primary endpoint)</a:t>
            </a:r>
          </a:p>
        </p:txBody>
      </p:sp>
      <p:cxnSp>
        <p:nvCxnSpPr>
          <p:cNvPr id="38" name="Straight Connector 37">
            <a:extLst>
              <a:ext uri="{FF2B5EF4-FFF2-40B4-BE49-F238E27FC236}">
                <a16:creationId xmlns:a16="http://schemas.microsoft.com/office/drawing/2014/main" id="{1841CAB6-3FCC-97CF-1CF4-B1CA21D7F152}"/>
              </a:ext>
            </a:extLst>
          </p:cNvPr>
          <p:cNvCxnSpPr>
            <a:cxnSpLocks/>
          </p:cNvCxnSpPr>
          <p:nvPr/>
        </p:nvCxnSpPr>
        <p:spPr>
          <a:xfrm>
            <a:off x="6240016" y="4439655"/>
            <a:ext cx="474217"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4D72DD5-9185-C9B3-C123-2924B7C3CF7A}"/>
              </a:ext>
            </a:extLst>
          </p:cNvPr>
          <p:cNvCxnSpPr>
            <a:cxnSpLocks/>
          </p:cNvCxnSpPr>
          <p:nvPr/>
        </p:nvCxnSpPr>
        <p:spPr>
          <a:xfrm>
            <a:off x="6916033" y="4420123"/>
            <a:ext cx="1152000" cy="0"/>
          </a:xfrm>
          <a:prstGeom prst="line">
            <a:avLst/>
          </a:prstGeom>
          <a:ln w="25400">
            <a:solidFill>
              <a:schemeClr val="accent6"/>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0ED08299-BF18-48E0-404A-9C27432C64AE}"/>
              </a:ext>
            </a:extLst>
          </p:cNvPr>
          <p:cNvSpPr txBox="1"/>
          <p:nvPr/>
        </p:nvSpPr>
        <p:spPr>
          <a:xfrm>
            <a:off x="8826698" y="4891100"/>
            <a:ext cx="2624672" cy="698140"/>
          </a:xfrm>
          <a:prstGeom prst="rect">
            <a:avLst/>
          </a:prstGeom>
          <a:noFill/>
        </p:spPr>
        <p:txBody>
          <a:bodyPr wrap="square" lIns="0" tIns="0" rIns="0" bIns="0" rtlCol="0">
            <a:spAutoFit/>
          </a:bodyPr>
          <a:lstStyle/>
          <a:p>
            <a:pPr>
              <a:lnSpc>
                <a:spcPct val="95000"/>
              </a:lnSpc>
              <a:spcAft>
                <a:spcPts val="200"/>
              </a:spcAft>
              <a:buClr>
                <a:schemeClr val="accent1"/>
              </a:buClr>
            </a:pPr>
            <a:r>
              <a:rPr lang="en-GB" sz="1000" b="1" noProof="0" dirty="0">
                <a:solidFill>
                  <a:schemeClr val="accent1"/>
                </a:solidFill>
                <a:latin typeface="Arial" panose="020B0604020202020204" pitchFamily="34" charset="0"/>
                <a:cs typeface="Arial" panose="020B0604020202020204" pitchFamily="34" charset="0"/>
              </a:rPr>
              <a:t>Stratification factors:</a:t>
            </a:r>
          </a:p>
          <a:p>
            <a:pPr marL="133350" indent="-133350">
              <a:lnSpc>
                <a:spcPct val="95000"/>
              </a:lnSpc>
              <a:buClr>
                <a:schemeClr val="accent1"/>
              </a:buClr>
              <a:buFont typeface="Arial" panose="020B0604020202020204" pitchFamily="34" charset="0"/>
              <a:buChar char="•"/>
            </a:pPr>
            <a:r>
              <a:rPr lang="en-GB" sz="900" noProof="0" dirty="0">
                <a:solidFill>
                  <a:schemeClr val="tx1"/>
                </a:solidFill>
                <a:latin typeface="Arial" panose="020B0604020202020204" pitchFamily="34" charset="0"/>
                <a:cs typeface="Arial" panose="020B0604020202020204" pitchFamily="34" charset="0"/>
              </a:rPr>
              <a:t>Third generation EGFR-TKI (osimertinib, other)</a:t>
            </a:r>
          </a:p>
          <a:p>
            <a:pPr marL="133350" indent="-133350">
              <a:lnSpc>
                <a:spcPct val="95000"/>
              </a:lnSpc>
              <a:buClr>
                <a:schemeClr val="accent1"/>
              </a:buClr>
              <a:buFont typeface="Arial" panose="020B0604020202020204" pitchFamily="34" charset="0"/>
              <a:buChar char="•"/>
            </a:pPr>
            <a:r>
              <a:rPr lang="en-GB" sz="900" noProof="0" dirty="0">
                <a:latin typeface="Arial" panose="020B0604020202020204" pitchFamily="34" charset="0"/>
                <a:cs typeface="Arial" panose="020B0604020202020204" pitchFamily="34" charset="0"/>
              </a:rPr>
              <a:t>Line of third generation EGFR-TKI (first, second)</a:t>
            </a:r>
          </a:p>
          <a:p>
            <a:pPr marL="133350" indent="-133350">
              <a:lnSpc>
                <a:spcPct val="95000"/>
              </a:lnSpc>
              <a:buClr>
                <a:schemeClr val="accent1"/>
              </a:buClr>
              <a:buFont typeface="Arial" panose="020B0604020202020204" pitchFamily="34" charset="0"/>
              <a:buChar char="•"/>
            </a:pPr>
            <a:r>
              <a:rPr lang="en-GB" sz="900" noProof="0" dirty="0">
                <a:solidFill>
                  <a:schemeClr val="tx1"/>
                </a:solidFill>
                <a:latin typeface="Arial" panose="020B0604020202020204" pitchFamily="34" charset="0"/>
                <a:cs typeface="Arial" panose="020B0604020202020204" pitchFamily="34" charset="0"/>
              </a:rPr>
              <a:t>Region (Asia, </a:t>
            </a:r>
            <a:r>
              <a:rPr lang="en-GB" sz="900" noProof="0" dirty="0">
                <a:latin typeface="Arial" panose="020B0604020202020204" pitchFamily="34" charset="0"/>
                <a:cs typeface="Arial" panose="020B0604020202020204" pitchFamily="34" charset="0"/>
              </a:rPr>
              <a:t>Non-Asia)</a:t>
            </a:r>
          </a:p>
          <a:p>
            <a:pPr marL="133350" indent="-133350">
              <a:lnSpc>
                <a:spcPct val="95000"/>
              </a:lnSpc>
              <a:buClr>
                <a:schemeClr val="accent1"/>
              </a:buClr>
              <a:buFont typeface="Arial" panose="020B0604020202020204" pitchFamily="34" charset="0"/>
              <a:buChar char="•"/>
            </a:pPr>
            <a:r>
              <a:rPr lang="en-GB" sz="900" noProof="0" dirty="0">
                <a:solidFill>
                  <a:schemeClr val="tx1"/>
                </a:solidFill>
                <a:latin typeface="Arial" panose="020B0604020202020204" pitchFamily="34" charset="0"/>
                <a:cs typeface="Arial" panose="020B0604020202020204" pitchFamily="34" charset="0"/>
              </a:rPr>
              <a:t>Presence of stable brain metastases (yes, no)</a:t>
            </a:r>
          </a:p>
        </p:txBody>
      </p:sp>
      <p:sp>
        <p:nvSpPr>
          <p:cNvPr id="37" name="Down Arrow 36">
            <a:extLst>
              <a:ext uri="{FF2B5EF4-FFF2-40B4-BE49-F238E27FC236}">
                <a16:creationId xmlns:a16="http://schemas.microsoft.com/office/drawing/2014/main" id="{3698B4D6-7D10-0FF1-7ACA-2B23CEBF144A}"/>
              </a:ext>
            </a:extLst>
          </p:cNvPr>
          <p:cNvSpPr/>
          <p:nvPr/>
        </p:nvSpPr>
        <p:spPr>
          <a:xfrm>
            <a:off x="7559559" y="4406900"/>
            <a:ext cx="217251" cy="161964"/>
          </a:xfrm>
          <a:prstGeom prst="down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88115990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B0CCE-862C-F0B4-CF2F-D0EEC58CCB68}"/>
            </a:ext>
          </a:extLst>
        </p:cNvPr>
        <p:cNvGrpSpPr/>
        <p:nvPr/>
      </p:nvGrpSpPr>
      <p:grpSpPr>
        <a:xfrm>
          <a:off x="0" y="0"/>
          <a:ext cx="0" cy="0"/>
          <a:chOff x="0" y="0"/>
          <a:chExt cx="0" cy="0"/>
        </a:xfrm>
      </p:grpSpPr>
      <p:cxnSp>
        <p:nvCxnSpPr>
          <p:cNvPr id="546" name="Straight Connector 545">
            <a:extLst>
              <a:ext uri="{FF2B5EF4-FFF2-40B4-BE49-F238E27FC236}">
                <a16:creationId xmlns:a16="http://schemas.microsoft.com/office/drawing/2014/main" id="{E81C9FF9-C9AF-EBF0-AAA4-7BA8A198EA36}"/>
              </a:ext>
            </a:extLst>
          </p:cNvPr>
          <p:cNvCxnSpPr>
            <a:cxnSpLocks/>
          </p:cNvCxnSpPr>
          <p:nvPr/>
        </p:nvCxnSpPr>
        <p:spPr>
          <a:xfrm>
            <a:off x="9495920" y="3926661"/>
            <a:ext cx="0" cy="874800"/>
          </a:xfrm>
          <a:prstGeom prst="line">
            <a:avLst/>
          </a:prstGeom>
          <a:ln w="12700">
            <a:solidFill>
              <a:schemeClr val="accent6">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8E0F9C41-8189-6B93-82D3-7ABD803FCCE0}"/>
              </a:ext>
            </a:extLst>
          </p:cNvPr>
          <p:cNvSpPr>
            <a:spLocks noGrp="1"/>
          </p:cNvSpPr>
          <p:nvPr>
            <p:ph type="title"/>
          </p:nvPr>
        </p:nvSpPr>
        <p:spPr>
          <a:xfrm>
            <a:off x="619201" y="259200"/>
            <a:ext cx="10963199" cy="864000"/>
          </a:xfrm>
        </p:spPr>
        <p:txBody>
          <a:bodyPr/>
          <a:lstStyle/>
          <a:p>
            <a:r>
              <a:rPr lang="en-GB" noProof="0" dirty="0"/>
              <a:t>Herthena-l</a:t>
            </a:r>
            <a:r>
              <a:rPr lang="en-GB" cap="none" noProof="0" dirty="0"/>
              <a:t>ung</a:t>
            </a:r>
            <a:r>
              <a:rPr lang="en-GB" noProof="0" dirty="0"/>
              <a:t>02: efficacy results</a:t>
            </a:r>
          </a:p>
        </p:txBody>
      </p:sp>
      <p:sp>
        <p:nvSpPr>
          <p:cNvPr id="11" name="Content Placeholder 10">
            <a:extLst>
              <a:ext uri="{FF2B5EF4-FFF2-40B4-BE49-F238E27FC236}">
                <a16:creationId xmlns:a16="http://schemas.microsoft.com/office/drawing/2014/main" id="{D1B1840B-13BF-E035-660A-03598A8CD07B}"/>
              </a:ext>
            </a:extLst>
          </p:cNvPr>
          <p:cNvSpPr>
            <a:spLocks noGrp="1"/>
          </p:cNvSpPr>
          <p:nvPr>
            <p:ph sz="quarter" idx="15"/>
          </p:nvPr>
        </p:nvSpPr>
        <p:spPr>
          <a:xfrm>
            <a:off x="620183" y="6356351"/>
            <a:ext cx="10786219" cy="365125"/>
          </a:xfrm>
        </p:spPr>
        <p:txBody>
          <a:bodyPr anchor="b"/>
          <a:lstStyle/>
          <a:p>
            <a:r>
              <a:rPr lang="en-GB" kern="100" noProof="0" dirty="0">
                <a:solidFill>
                  <a:schemeClr val="tx2"/>
                </a:solidFill>
                <a:ea typeface="Calibri" panose="020F0502020204030204" pitchFamily="34" charset="0"/>
              </a:rPr>
              <a:t>BICR, blinded independent central review; CI, confidence interval; DCO, data cut-off; DoR, duration of response; HER3‑DXd, patritumab deruxtecan; HR, hazard ratio; mo, months; ORR, overall response rate; OS, overall survival; PBC, platinum-based chemotherapy; PFS, progression-free survival; RECIST, Response Evaluation Criteria in Solid Tumours</a:t>
            </a:r>
          </a:p>
          <a:p>
            <a:r>
              <a:rPr lang="en-GB" kern="100" noProof="0" dirty="0">
                <a:solidFill>
                  <a:schemeClr val="tx2"/>
                </a:solidFill>
                <a:ea typeface="Calibri" panose="020F0502020204030204" pitchFamily="34" charset="0"/>
              </a:rPr>
              <a:t>Mok T, et al. </a:t>
            </a:r>
            <a:r>
              <a:rPr lang="en-GB" noProof="0" dirty="0">
                <a:solidFill>
                  <a:schemeClr val="tx2"/>
                </a:solidFill>
              </a:rPr>
              <a:t>J Clin Oncol. 2025;43(suppl 16). Abstr 8506 (</a:t>
            </a:r>
            <a:r>
              <a:rPr lang="en-GB" kern="100" noProof="0" dirty="0">
                <a:solidFill>
                  <a:schemeClr val="tx2"/>
                </a:solidFill>
                <a:ea typeface="Calibri" panose="020F0502020204030204" pitchFamily="34" charset="0"/>
              </a:rPr>
              <a:t>ASCO 2025, oral presentation)</a:t>
            </a:r>
          </a:p>
        </p:txBody>
      </p:sp>
      <p:sp>
        <p:nvSpPr>
          <p:cNvPr id="2" name="Slide Number Placeholder 1">
            <a:extLst>
              <a:ext uri="{FF2B5EF4-FFF2-40B4-BE49-F238E27FC236}">
                <a16:creationId xmlns:a16="http://schemas.microsoft.com/office/drawing/2014/main" id="{EDABB883-8457-CB27-BE0F-81FBE98E9D73}"/>
              </a:ext>
            </a:extLst>
          </p:cNvPr>
          <p:cNvSpPr>
            <a:spLocks noGrp="1"/>
          </p:cNvSpPr>
          <p:nvPr>
            <p:ph type="sldNum" sz="quarter" idx="4"/>
          </p:nvPr>
        </p:nvSpPr>
        <p:spPr/>
        <p:txBody>
          <a:bodyPr/>
          <a:lstStyle/>
          <a:p>
            <a:fld id="{FCE43C0F-8A7B-3A4B-9DB5-B3472E36E833}" type="slidenum">
              <a:rPr lang="en-GB" noProof="0" smtClean="0"/>
              <a:pPr/>
              <a:t>25</a:t>
            </a:fld>
            <a:endParaRPr lang="en-GB" noProof="0" dirty="0"/>
          </a:p>
        </p:txBody>
      </p:sp>
      <p:sp>
        <p:nvSpPr>
          <p:cNvPr id="10" name="TextBox 9">
            <a:extLst>
              <a:ext uri="{FF2B5EF4-FFF2-40B4-BE49-F238E27FC236}">
                <a16:creationId xmlns:a16="http://schemas.microsoft.com/office/drawing/2014/main" id="{15EBD256-E503-7B2C-98F8-4F14F52A2F95}"/>
              </a:ext>
            </a:extLst>
          </p:cNvPr>
          <p:cNvSpPr txBox="1"/>
          <p:nvPr/>
        </p:nvSpPr>
        <p:spPr>
          <a:xfrm>
            <a:off x="6157170" y="2204864"/>
            <a:ext cx="2503442" cy="584775"/>
          </a:xfrm>
          <a:prstGeom prst="rect">
            <a:avLst/>
          </a:prstGeom>
          <a:noFill/>
        </p:spPr>
        <p:txBody>
          <a:bodyPr wrap="none"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OVERALL SURVIVAL </a:t>
            </a:r>
          </a:p>
          <a:p>
            <a:r>
              <a:rPr lang="en-GB" sz="1600" b="1" spc="100" noProof="0" dirty="0">
                <a:solidFill>
                  <a:schemeClr val="accent1"/>
                </a:solidFill>
                <a:latin typeface="Arial" panose="020B0604020202020204" pitchFamily="34" charset="0"/>
                <a:ea typeface="Aileron" charset="0"/>
                <a:cs typeface="Arial" panose="020B0604020202020204" pitchFamily="34" charset="0"/>
              </a:rPr>
              <a:t>(3</a:t>
            </a:r>
            <a:r>
              <a:rPr lang="en-GB" sz="1600" b="1" spc="100" baseline="30000" noProof="0" dirty="0">
                <a:solidFill>
                  <a:schemeClr val="accent1"/>
                </a:solidFill>
                <a:latin typeface="Arial" panose="020B0604020202020204" pitchFamily="34" charset="0"/>
                <a:ea typeface="Aileron" charset="0"/>
                <a:cs typeface="Arial" panose="020B0604020202020204" pitchFamily="34" charset="0"/>
              </a:rPr>
              <a:t>rd</a:t>
            </a:r>
            <a:r>
              <a:rPr lang="en-GB" sz="1600" b="1" spc="100" noProof="0" dirty="0">
                <a:solidFill>
                  <a:schemeClr val="accent1"/>
                </a:solidFill>
                <a:latin typeface="Arial" panose="020B0604020202020204" pitchFamily="34" charset="0"/>
                <a:ea typeface="Aileron" charset="0"/>
                <a:cs typeface="Arial" panose="020B0604020202020204" pitchFamily="34" charset="0"/>
              </a:rPr>
              <a:t> Interim Analysis)</a:t>
            </a:r>
          </a:p>
        </p:txBody>
      </p:sp>
      <p:sp>
        <p:nvSpPr>
          <p:cNvPr id="12" name="TextBox 11">
            <a:extLst>
              <a:ext uri="{FF2B5EF4-FFF2-40B4-BE49-F238E27FC236}">
                <a16:creationId xmlns:a16="http://schemas.microsoft.com/office/drawing/2014/main" id="{E05B832D-0B0B-2612-4D7E-13AF5E77B1E6}"/>
              </a:ext>
            </a:extLst>
          </p:cNvPr>
          <p:cNvSpPr txBox="1"/>
          <p:nvPr/>
        </p:nvSpPr>
        <p:spPr>
          <a:xfrm>
            <a:off x="5983399" y="5507340"/>
            <a:ext cx="5949064" cy="415498"/>
          </a:xfrm>
          <a:prstGeom prst="rect">
            <a:avLst/>
          </a:prstGeom>
          <a:noFill/>
        </p:spPr>
        <p:txBody>
          <a:bodyPr wrap="none" rtlCol="0">
            <a:spAutoFit/>
          </a:bodyPr>
          <a:lstStyle/>
          <a:p>
            <a:r>
              <a:rPr lang="en-GB" sz="1050" noProof="0" dirty="0">
                <a:solidFill>
                  <a:srgbClr val="505050"/>
                </a:solidFill>
                <a:latin typeface="Arial" panose="020B0604020202020204" pitchFamily="34" charset="0"/>
                <a:ea typeface="Aileron" charset="0"/>
                <a:cs typeface="Arial" panose="020B0604020202020204" pitchFamily="34" charset="0"/>
              </a:rPr>
              <a:t>DCO: Feb 28 2025</a:t>
            </a:r>
          </a:p>
          <a:p>
            <a:r>
              <a:rPr lang="en-GB" sz="1050" noProof="0" dirty="0">
                <a:solidFill>
                  <a:srgbClr val="505050"/>
                </a:solidFill>
                <a:latin typeface="Arial" panose="020B0604020202020204" pitchFamily="34" charset="0"/>
                <a:ea typeface="Aileron" charset="0"/>
                <a:cs typeface="Arial" panose="020B0604020202020204" pitchFamily="34" charset="0"/>
              </a:rPr>
              <a:t>Median follow-up: </a:t>
            </a:r>
            <a:r>
              <a:rPr lang="en-GB" sz="1050" noProof="0" dirty="0">
                <a:latin typeface="Arial" panose="020B0604020202020204" pitchFamily="34" charset="0"/>
                <a:ea typeface="Aileron" charset="0"/>
                <a:cs typeface="Arial" panose="020B0604020202020204" pitchFamily="34" charset="0"/>
              </a:rPr>
              <a:t>HER3-DXd 18.7 </a:t>
            </a:r>
            <a:r>
              <a:rPr lang="en-GB" sz="1050" noProof="0" dirty="0">
                <a:solidFill>
                  <a:srgbClr val="505050"/>
                </a:solidFill>
                <a:latin typeface="Arial" panose="020B0604020202020204" pitchFamily="34" charset="0"/>
                <a:ea typeface="Aileron" charset="0"/>
                <a:cs typeface="Arial" panose="020B0604020202020204" pitchFamily="34" charset="0"/>
              </a:rPr>
              <a:t>mo (95% CI 17.9-19.9), PBC 18.6 mo (95% CI 17.9-19.6 mo)</a:t>
            </a:r>
          </a:p>
        </p:txBody>
      </p:sp>
      <p:sp>
        <p:nvSpPr>
          <p:cNvPr id="15" name="TextBox 14">
            <a:extLst>
              <a:ext uri="{FF2B5EF4-FFF2-40B4-BE49-F238E27FC236}">
                <a16:creationId xmlns:a16="http://schemas.microsoft.com/office/drawing/2014/main" id="{286718DB-DB6E-0BBD-8665-EC06B574D3A0}"/>
              </a:ext>
            </a:extLst>
          </p:cNvPr>
          <p:cNvSpPr txBox="1"/>
          <p:nvPr/>
        </p:nvSpPr>
        <p:spPr>
          <a:xfrm>
            <a:off x="619201" y="1036261"/>
            <a:ext cx="3784754" cy="584775"/>
          </a:xfrm>
          <a:prstGeom prst="rect">
            <a:avLst/>
          </a:prstGeom>
          <a:noFill/>
        </p:spPr>
        <p:txBody>
          <a:bodyPr wrap="none" lIns="0"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PROGRESSION-FREE SURVIVAL </a:t>
            </a:r>
          </a:p>
          <a:p>
            <a:r>
              <a:rPr lang="en-GB" sz="1600" b="1" spc="100" noProof="0" dirty="0">
                <a:solidFill>
                  <a:schemeClr val="accent1"/>
                </a:solidFill>
                <a:latin typeface="Arial" panose="020B0604020202020204" pitchFamily="34" charset="0"/>
                <a:ea typeface="Aileron" charset="0"/>
                <a:cs typeface="Arial" panose="020B0604020202020204" pitchFamily="34" charset="0"/>
              </a:rPr>
              <a:t>(Primary Analysis)</a:t>
            </a:r>
          </a:p>
        </p:txBody>
      </p:sp>
      <p:sp>
        <p:nvSpPr>
          <p:cNvPr id="17" name="TextBox 16">
            <a:extLst>
              <a:ext uri="{FF2B5EF4-FFF2-40B4-BE49-F238E27FC236}">
                <a16:creationId xmlns:a16="http://schemas.microsoft.com/office/drawing/2014/main" id="{80C06F43-AF35-0EA4-0E54-ABD68AEC6511}"/>
              </a:ext>
            </a:extLst>
          </p:cNvPr>
          <p:cNvSpPr txBox="1"/>
          <p:nvPr/>
        </p:nvSpPr>
        <p:spPr>
          <a:xfrm>
            <a:off x="351239" y="4736202"/>
            <a:ext cx="5647700" cy="415498"/>
          </a:xfrm>
          <a:prstGeom prst="rect">
            <a:avLst/>
          </a:prstGeom>
          <a:noFill/>
        </p:spPr>
        <p:txBody>
          <a:bodyPr wrap="none" rtlCol="0">
            <a:spAutoFit/>
          </a:bodyPr>
          <a:lstStyle/>
          <a:p>
            <a:r>
              <a:rPr lang="en-GB" sz="1050" noProof="0" dirty="0">
                <a:solidFill>
                  <a:srgbClr val="505050"/>
                </a:solidFill>
                <a:latin typeface="Arial" panose="020B0604020202020204" pitchFamily="34" charset="0"/>
                <a:ea typeface="Aileron" charset="0"/>
                <a:cs typeface="Arial" panose="020B0604020202020204" pitchFamily="34" charset="0"/>
              </a:rPr>
              <a:t>DCO: May 31 2024</a:t>
            </a:r>
          </a:p>
          <a:p>
            <a:r>
              <a:rPr lang="en-GB" sz="1050" noProof="0" dirty="0">
                <a:solidFill>
                  <a:srgbClr val="505050"/>
                </a:solidFill>
                <a:latin typeface="Arial" panose="020B0604020202020204" pitchFamily="34" charset="0"/>
                <a:ea typeface="Aileron" charset="0"/>
                <a:cs typeface="Arial" panose="020B0604020202020204" pitchFamily="34" charset="0"/>
              </a:rPr>
              <a:t>Median follow-up: HER3-DXd 8.5 mo (95% CI 8.2-10.9), PBC 8.3 mo (95% CI 6.9-8.8 mo)</a:t>
            </a:r>
          </a:p>
        </p:txBody>
      </p:sp>
      <p:sp>
        <p:nvSpPr>
          <p:cNvPr id="19" name="TextBox 18">
            <a:extLst>
              <a:ext uri="{FF2B5EF4-FFF2-40B4-BE49-F238E27FC236}">
                <a16:creationId xmlns:a16="http://schemas.microsoft.com/office/drawing/2014/main" id="{FC141C36-5EA3-238A-CF9A-AB20869EDFE7}"/>
              </a:ext>
            </a:extLst>
          </p:cNvPr>
          <p:cNvSpPr txBox="1"/>
          <p:nvPr/>
        </p:nvSpPr>
        <p:spPr>
          <a:xfrm>
            <a:off x="5554535" y="1053537"/>
            <a:ext cx="6319719" cy="1077218"/>
          </a:xfrm>
          <a:prstGeom prst="rect">
            <a:avLst/>
          </a:prstGeom>
          <a:solidFill>
            <a:schemeClr val="accent1">
              <a:lumMod val="20000"/>
              <a:lumOff val="80000"/>
            </a:schemeClr>
          </a:solidFill>
        </p:spPr>
        <p:txBody>
          <a:bodyPr wrap="square">
            <a:spAutoFit/>
          </a:bodyPr>
          <a:lstStyle/>
          <a:p>
            <a:pPr marL="285750" indent="-285750" algn="l">
              <a:buClr>
                <a:schemeClr val="accent1"/>
              </a:buClr>
              <a:buFont typeface="Arial" panose="020B0604020202020204" pitchFamily="34" charset="0"/>
              <a:buChar char="•"/>
            </a:pPr>
            <a:r>
              <a:rPr lang="en-GB" sz="1600" b="1" i="0" noProof="0" dirty="0">
                <a:solidFill>
                  <a:schemeClr val="accent1"/>
                </a:solidFill>
                <a:effectLst/>
                <a:latin typeface="Arial" panose="020B0604020202020204" pitchFamily="34" charset="0"/>
                <a:cs typeface="Arial" panose="020B0604020202020204" pitchFamily="34" charset="0"/>
              </a:rPr>
              <a:t>Responses by BICR per RECIST (HER3-DXd vs PBC):</a:t>
            </a:r>
          </a:p>
          <a:p>
            <a:pPr marL="625475" lvl="1" indent="-341313">
              <a:buClr>
                <a:schemeClr val="accent1"/>
              </a:buClr>
              <a:buFont typeface="System Font Regular"/>
              <a:buChar char="–"/>
            </a:pPr>
            <a:r>
              <a:rPr lang="en-GB" sz="1600" b="0" i="0" noProof="0" dirty="0">
                <a:effectLst/>
                <a:latin typeface="Arial" panose="020B0604020202020204" pitchFamily="34" charset="0"/>
                <a:cs typeface="Arial" panose="020B0604020202020204" pitchFamily="34" charset="0"/>
              </a:rPr>
              <a:t>ORR (95% CI): 35.2% (29.7%-40.9%) vs 25.3% (20.4%-30.6%)</a:t>
            </a:r>
          </a:p>
          <a:p>
            <a:pPr marL="625475" lvl="1" indent="-341313">
              <a:buClr>
                <a:schemeClr val="accent1"/>
              </a:buClr>
              <a:buFont typeface="System Font Regular"/>
              <a:buChar char="–"/>
            </a:pPr>
            <a:r>
              <a:rPr lang="en-GB" sz="1600" b="0" i="0" noProof="0" dirty="0">
                <a:effectLst/>
                <a:latin typeface="Arial" panose="020B0604020202020204" pitchFamily="34" charset="0"/>
                <a:cs typeface="Arial" panose="020B0604020202020204" pitchFamily="34" charset="0"/>
              </a:rPr>
              <a:t>Median DoR (95% CI): 5.7 (5.1-7.3) mo vs 5.4 (4.1-5.6) mo</a:t>
            </a:r>
          </a:p>
        </p:txBody>
      </p:sp>
      <p:sp>
        <p:nvSpPr>
          <p:cNvPr id="3" name="TextBox 2">
            <a:extLst>
              <a:ext uri="{FF2B5EF4-FFF2-40B4-BE49-F238E27FC236}">
                <a16:creationId xmlns:a16="http://schemas.microsoft.com/office/drawing/2014/main" id="{FEA621AB-4530-5EE9-EBE1-81EC9FEE50B5}"/>
              </a:ext>
            </a:extLst>
          </p:cNvPr>
          <p:cNvSpPr txBox="1"/>
          <p:nvPr/>
        </p:nvSpPr>
        <p:spPr>
          <a:xfrm rot="16200000">
            <a:off x="-209410" y="2671225"/>
            <a:ext cx="1751311" cy="138499"/>
          </a:xfrm>
          <a:prstGeom prst="rect">
            <a:avLst/>
          </a:prstGeom>
          <a:noFill/>
        </p:spPr>
        <p:txBody>
          <a:bodyPr wrap="square" lIns="0" tIns="0" rIns="0" bIns="0" rtlCol="0">
            <a:spAutoFit/>
          </a:bodyPr>
          <a:lstStyle/>
          <a:p>
            <a:pPr algn="ctr"/>
            <a:r>
              <a:rPr lang="en-GB" sz="900" b="1" noProof="0" dirty="0">
                <a:latin typeface="Arial" panose="020B0604020202020204" pitchFamily="34" charset="0"/>
                <a:ea typeface="Aileron" charset="0"/>
                <a:cs typeface="Arial" panose="020B0604020202020204" pitchFamily="34" charset="0"/>
              </a:rPr>
              <a:t>Probability of PFS (%)</a:t>
            </a:r>
          </a:p>
        </p:txBody>
      </p:sp>
      <p:sp>
        <p:nvSpPr>
          <p:cNvPr id="5" name="TextBox 4">
            <a:extLst>
              <a:ext uri="{FF2B5EF4-FFF2-40B4-BE49-F238E27FC236}">
                <a16:creationId xmlns:a16="http://schemas.microsoft.com/office/drawing/2014/main" id="{A1ED74CB-3855-23AF-E056-97ACDEF4731A}"/>
              </a:ext>
            </a:extLst>
          </p:cNvPr>
          <p:cNvSpPr txBox="1"/>
          <p:nvPr/>
        </p:nvSpPr>
        <p:spPr>
          <a:xfrm>
            <a:off x="3331918" y="4215186"/>
            <a:ext cx="410370" cy="138499"/>
          </a:xfrm>
          <a:prstGeom prst="rect">
            <a:avLst/>
          </a:prstGeom>
          <a:noFill/>
        </p:spPr>
        <p:txBody>
          <a:bodyPr wrap="none" lIns="0" tIns="0" rIns="0" bIns="0" rtlCol="0">
            <a:spAutoFit/>
          </a:bodyPr>
          <a:lstStyle/>
          <a:p>
            <a:pPr algn="ctr"/>
            <a:r>
              <a:rPr lang="en-GB" sz="900" b="1" noProof="0" dirty="0">
                <a:latin typeface="Arial" panose="020B0604020202020204" pitchFamily="34" charset="0"/>
                <a:ea typeface="Aileron" charset="0"/>
                <a:cs typeface="Arial" panose="020B0604020202020204" pitchFamily="34" charset="0"/>
              </a:rPr>
              <a:t>Months</a:t>
            </a:r>
          </a:p>
        </p:txBody>
      </p:sp>
      <p:sp>
        <p:nvSpPr>
          <p:cNvPr id="25" name="TextBox 24">
            <a:extLst>
              <a:ext uri="{FF2B5EF4-FFF2-40B4-BE49-F238E27FC236}">
                <a16:creationId xmlns:a16="http://schemas.microsoft.com/office/drawing/2014/main" id="{3680A647-CB6C-7185-25EC-9DD9497C8464}"/>
              </a:ext>
            </a:extLst>
          </p:cNvPr>
          <p:cNvSpPr txBox="1"/>
          <p:nvPr/>
        </p:nvSpPr>
        <p:spPr>
          <a:xfrm>
            <a:off x="764648" y="1615837"/>
            <a:ext cx="192360" cy="2467727"/>
          </a:xfrm>
          <a:prstGeom prst="rect">
            <a:avLst/>
          </a:prstGeom>
          <a:noFill/>
        </p:spPr>
        <p:txBody>
          <a:bodyPr wrap="none" lIns="0" tIns="0" rIns="0" bIns="0" rtlCol="0">
            <a:spAutoFit/>
          </a:bodyPr>
          <a:lstStyle/>
          <a:p>
            <a:pPr algn="r">
              <a:lnSpc>
                <a:spcPct val="164000"/>
              </a:lnSpc>
            </a:pPr>
            <a:r>
              <a:rPr lang="en-GB" sz="900" noProof="0" dirty="0">
                <a:latin typeface="Arial" panose="020B0604020202020204" pitchFamily="34" charset="0"/>
                <a:ea typeface="Aileron" charset="0"/>
                <a:cs typeface="Arial" panose="020B0604020202020204" pitchFamily="34" charset="0"/>
              </a:rPr>
              <a:t>100</a:t>
            </a:r>
          </a:p>
          <a:p>
            <a:pPr algn="r">
              <a:lnSpc>
                <a:spcPct val="164000"/>
              </a:lnSpc>
            </a:pPr>
            <a:r>
              <a:rPr lang="en-GB" sz="900" noProof="0" dirty="0">
                <a:latin typeface="Arial" panose="020B0604020202020204" pitchFamily="34" charset="0"/>
                <a:ea typeface="Aileron" charset="0"/>
                <a:cs typeface="Arial" panose="020B0604020202020204" pitchFamily="34" charset="0"/>
              </a:rPr>
              <a:t>90</a:t>
            </a:r>
          </a:p>
          <a:p>
            <a:pPr algn="r">
              <a:lnSpc>
                <a:spcPct val="164000"/>
              </a:lnSpc>
            </a:pPr>
            <a:r>
              <a:rPr lang="en-GB" sz="900" noProof="0" dirty="0">
                <a:latin typeface="Arial" panose="020B0604020202020204" pitchFamily="34" charset="0"/>
                <a:ea typeface="Aileron" charset="0"/>
                <a:cs typeface="Arial" panose="020B0604020202020204" pitchFamily="34" charset="0"/>
              </a:rPr>
              <a:t>80</a:t>
            </a:r>
          </a:p>
          <a:p>
            <a:pPr algn="r">
              <a:lnSpc>
                <a:spcPct val="164000"/>
              </a:lnSpc>
            </a:pPr>
            <a:r>
              <a:rPr lang="en-GB" sz="900" noProof="0" dirty="0">
                <a:latin typeface="Arial" panose="020B0604020202020204" pitchFamily="34" charset="0"/>
                <a:ea typeface="Aileron" charset="0"/>
                <a:cs typeface="Arial" panose="020B0604020202020204" pitchFamily="34" charset="0"/>
              </a:rPr>
              <a:t>70</a:t>
            </a:r>
          </a:p>
          <a:p>
            <a:pPr algn="r">
              <a:lnSpc>
                <a:spcPct val="164000"/>
              </a:lnSpc>
            </a:pPr>
            <a:r>
              <a:rPr lang="en-GB" sz="900" noProof="0" dirty="0">
                <a:latin typeface="Arial" panose="020B0604020202020204" pitchFamily="34" charset="0"/>
                <a:ea typeface="Aileron" charset="0"/>
                <a:cs typeface="Arial" panose="020B0604020202020204" pitchFamily="34" charset="0"/>
              </a:rPr>
              <a:t>60</a:t>
            </a:r>
          </a:p>
          <a:p>
            <a:pPr algn="r">
              <a:lnSpc>
                <a:spcPct val="164000"/>
              </a:lnSpc>
            </a:pPr>
            <a:r>
              <a:rPr lang="en-GB" sz="900" noProof="0" dirty="0">
                <a:latin typeface="Arial" panose="020B0604020202020204" pitchFamily="34" charset="0"/>
                <a:ea typeface="Aileron" charset="0"/>
                <a:cs typeface="Arial" panose="020B0604020202020204" pitchFamily="34" charset="0"/>
              </a:rPr>
              <a:t>50</a:t>
            </a:r>
          </a:p>
          <a:p>
            <a:pPr algn="r">
              <a:lnSpc>
                <a:spcPct val="164000"/>
              </a:lnSpc>
            </a:pPr>
            <a:r>
              <a:rPr lang="en-GB" sz="900" noProof="0" dirty="0">
                <a:latin typeface="Arial" panose="020B0604020202020204" pitchFamily="34" charset="0"/>
                <a:ea typeface="Aileron" charset="0"/>
                <a:cs typeface="Arial" panose="020B0604020202020204" pitchFamily="34" charset="0"/>
              </a:rPr>
              <a:t>40</a:t>
            </a:r>
          </a:p>
          <a:p>
            <a:pPr algn="r">
              <a:lnSpc>
                <a:spcPct val="164000"/>
              </a:lnSpc>
            </a:pPr>
            <a:r>
              <a:rPr lang="en-GB" sz="900" noProof="0" dirty="0">
                <a:latin typeface="Arial" panose="020B0604020202020204" pitchFamily="34" charset="0"/>
                <a:ea typeface="Aileron" charset="0"/>
                <a:cs typeface="Arial" panose="020B0604020202020204" pitchFamily="34" charset="0"/>
              </a:rPr>
              <a:t>30</a:t>
            </a:r>
          </a:p>
          <a:p>
            <a:pPr algn="r">
              <a:lnSpc>
                <a:spcPct val="164000"/>
              </a:lnSpc>
            </a:pPr>
            <a:r>
              <a:rPr lang="en-GB" sz="900" noProof="0" dirty="0">
                <a:latin typeface="Arial" panose="020B0604020202020204" pitchFamily="34" charset="0"/>
                <a:ea typeface="Aileron" charset="0"/>
                <a:cs typeface="Arial" panose="020B0604020202020204" pitchFamily="34" charset="0"/>
              </a:rPr>
              <a:t>20</a:t>
            </a:r>
          </a:p>
          <a:p>
            <a:pPr algn="r">
              <a:lnSpc>
                <a:spcPct val="164000"/>
              </a:lnSpc>
            </a:pPr>
            <a:r>
              <a:rPr lang="en-GB" sz="900" noProof="0" dirty="0">
                <a:latin typeface="Arial" panose="020B0604020202020204" pitchFamily="34" charset="0"/>
                <a:ea typeface="Aileron" charset="0"/>
                <a:cs typeface="Arial" panose="020B0604020202020204" pitchFamily="34" charset="0"/>
              </a:rPr>
              <a:t>10</a:t>
            </a:r>
          </a:p>
          <a:p>
            <a:pPr algn="r">
              <a:lnSpc>
                <a:spcPct val="164000"/>
              </a:lnSpc>
            </a:pPr>
            <a:r>
              <a:rPr lang="en-GB" sz="900" noProof="0" dirty="0">
                <a:latin typeface="Arial" panose="020B0604020202020204" pitchFamily="34" charset="0"/>
                <a:ea typeface="Aileron" charset="0"/>
                <a:cs typeface="Arial" panose="020B0604020202020204" pitchFamily="34" charset="0"/>
              </a:rPr>
              <a:t>0</a:t>
            </a:r>
          </a:p>
        </p:txBody>
      </p:sp>
      <p:sp>
        <p:nvSpPr>
          <p:cNvPr id="37" name="TextBox 36">
            <a:extLst>
              <a:ext uri="{FF2B5EF4-FFF2-40B4-BE49-F238E27FC236}">
                <a16:creationId xmlns:a16="http://schemas.microsoft.com/office/drawing/2014/main" id="{323F0519-43DE-0DD8-54AE-2774B80A2210}"/>
              </a:ext>
            </a:extLst>
          </p:cNvPr>
          <p:cNvSpPr txBox="1"/>
          <p:nvPr/>
        </p:nvSpPr>
        <p:spPr>
          <a:xfrm>
            <a:off x="1362041" y="3543441"/>
            <a:ext cx="926536" cy="369332"/>
          </a:xfrm>
          <a:prstGeom prst="rect">
            <a:avLst/>
          </a:prstGeom>
          <a:solidFill>
            <a:schemeClr val="bg1"/>
          </a:solidFill>
        </p:spPr>
        <p:txBody>
          <a:bodyPr wrap="none" lIns="0" tIns="0" rIns="0" bIns="0" rtlCol="0">
            <a:spAutoFit/>
          </a:bodyPr>
          <a:lstStyle/>
          <a:p>
            <a:r>
              <a:rPr lang="en-GB" sz="800" b="1" noProof="0" dirty="0">
                <a:solidFill>
                  <a:schemeClr val="accent1"/>
                </a:solidFill>
                <a:latin typeface="Arial" panose="020B0604020202020204" pitchFamily="34" charset="0"/>
                <a:ea typeface="Aileron" charset="0"/>
                <a:cs typeface="Arial" panose="020B0604020202020204" pitchFamily="34" charset="0"/>
              </a:rPr>
              <a:t>HER3-DXd (N=293)</a:t>
            </a:r>
          </a:p>
          <a:p>
            <a:r>
              <a:rPr lang="en-GB" sz="800" b="1" noProof="0" dirty="0">
                <a:solidFill>
                  <a:schemeClr val="accent6"/>
                </a:solidFill>
                <a:latin typeface="Arial" panose="020B0604020202020204" pitchFamily="34" charset="0"/>
                <a:ea typeface="Aileron" charset="0"/>
                <a:cs typeface="Arial" panose="020B0604020202020204" pitchFamily="34" charset="0"/>
              </a:rPr>
              <a:t>PBC (N=293)</a:t>
            </a:r>
          </a:p>
          <a:p>
            <a:r>
              <a:rPr lang="en-GB" sz="800" b="1" noProof="0" dirty="0">
                <a:solidFill>
                  <a:schemeClr val="accent6"/>
                </a:solidFill>
                <a:latin typeface="Arial" panose="020B0604020202020204" pitchFamily="34" charset="0"/>
                <a:ea typeface="Aileron" charset="0"/>
                <a:cs typeface="Arial" panose="020B0604020202020204" pitchFamily="34" charset="0"/>
              </a:rPr>
              <a:t>Censored</a:t>
            </a:r>
          </a:p>
        </p:txBody>
      </p:sp>
      <p:graphicFrame>
        <p:nvGraphicFramePr>
          <p:cNvPr id="39" name="Table 38">
            <a:extLst>
              <a:ext uri="{FF2B5EF4-FFF2-40B4-BE49-F238E27FC236}">
                <a16:creationId xmlns:a16="http://schemas.microsoft.com/office/drawing/2014/main" id="{4EBBB603-E74C-DF2A-8FBF-B05FA6211B6B}"/>
              </a:ext>
            </a:extLst>
          </p:cNvPr>
          <p:cNvGraphicFramePr>
            <a:graphicFrameLocks noGrp="1"/>
          </p:cNvGraphicFramePr>
          <p:nvPr>
            <p:extLst>
              <p:ext uri="{D42A27DB-BD31-4B8C-83A1-F6EECF244321}">
                <p14:modId xmlns:p14="http://schemas.microsoft.com/office/powerpoint/2010/main" val="2827686497"/>
              </p:ext>
            </p:extLst>
          </p:nvPr>
        </p:nvGraphicFramePr>
        <p:xfrm>
          <a:off x="938893" y="4058586"/>
          <a:ext cx="5188848" cy="156600"/>
        </p:xfrm>
        <a:graphic>
          <a:graphicData uri="http://schemas.openxmlformats.org/drawingml/2006/table">
            <a:tbl>
              <a:tblPr firstRow="1" bandRow="1">
                <a:tableStyleId>{5C22544A-7EE6-4342-B048-85BDC9FD1C3A}</a:tableStyleId>
              </a:tblPr>
              <a:tblGrid>
                <a:gridCol w="247088">
                  <a:extLst>
                    <a:ext uri="{9D8B030D-6E8A-4147-A177-3AD203B41FA5}">
                      <a16:colId xmlns:a16="http://schemas.microsoft.com/office/drawing/2014/main" val="329279842"/>
                    </a:ext>
                  </a:extLst>
                </a:gridCol>
                <a:gridCol w="247088">
                  <a:extLst>
                    <a:ext uri="{9D8B030D-6E8A-4147-A177-3AD203B41FA5}">
                      <a16:colId xmlns:a16="http://schemas.microsoft.com/office/drawing/2014/main" val="4003399950"/>
                    </a:ext>
                  </a:extLst>
                </a:gridCol>
                <a:gridCol w="247088">
                  <a:extLst>
                    <a:ext uri="{9D8B030D-6E8A-4147-A177-3AD203B41FA5}">
                      <a16:colId xmlns:a16="http://schemas.microsoft.com/office/drawing/2014/main" val="4231712583"/>
                    </a:ext>
                  </a:extLst>
                </a:gridCol>
                <a:gridCol w="247088">
                  <a:extLst>
                    <a:ext uri="{9D8B030D-6E8A-4147-A177-3AD203B41FA5}">
                      <a16:colId xmlns:a16="http://schemas.microsoft.com/office/drawing/2014/main" val="3550140514"/>
                    </a:ext>
                  </a:extLst>
                </a:gridCol>
                <a:gridCol w="247088">
                  <a:extLst>
                    <a:ext uri="{9D8B030D-6E8A-4147-A177-3AD203B41FA5}">
                      <a16:colId xmlns:a16="http://schemas.microsoft.com/office/drawing/2014/main" val="1413467105"/>
                    </a:ext>
                  </a:extLst>
                </a:gridCol>
                <a:gridCol w="247088">
                  <a:extLst>
                    <a:ext uri="{9D8B030D-6E8A-4147-A177-3AD203B41FA5}">
                      <a16:colId xmlns:a16="http://schemas.microsoft.com/office/drawing/2014/main" val="2480142055"/>
                    </a:ext>
                  </a:extLst>
                </a:gridCol>
                <a:gridCol w="247088">
                  <a:extLst>
                    <a:ext uri="{9D8B030D-6E8A-4147-A177-3AD203B41FA5}">
                      <a16:colId xmlns:a16="http://schemas.microsoft.com/office/drawing/2014/main" val="1828207239"/>
                    </a:ext>
                  </a:extLst>
                </a:gridCol>
                <a:gridCol w="247088">
                  <a:extLst>
                    <a:ext uri="{9D8B030D-6E8A-4147-A177-3AD203B41FA5}">
                      <a16:colId xmlns:a16="http://schemas.microsoft.com/office/drawing/2014/main" val="2295166443"/>
                    </a:ext>
                  </a:extLst>
                </a:gridCol>
                <a:gridCol w="247088">
                  <a:extLst>
                    <a:ext uri="{9D8B030D-6E8A-4147-A177-3AD203B41FA5}">
                      <a16:colId xmlns:a16="http://schemas.microsoft.com/office/drawing/2014/main" val="2497499947"/>
                    </a:ext>
                  </a:extLst>
                </a:gridCol>
                <a:gridCol w="247088">
                  <a:extLst>
                    <a:ext uri="{9D8B030D-6E8A-4147-A177-3AD203B41FA5}">
                      <a16:colId xmlns:a16="http://schemas.microsoft.com/office/drawing/2014/main" val="837933079"/>
                    </a:ext>
                  </a:extLst>
                </a:gridCol>
                <a:gridCol w="247088">
                  <a:extLst>
                    <a:ext uri="{9D8B030D-6E8A-4147-A177-3AD203B41FA5}">
                      <a16:colId xmlns:a16="http://schemas.microsoft.com/office/drawing/2014/main" val="4245122265"/>
                    </a:ext>
                  </a:extLst>
                </a:gridCol>
                <a:gridCol w="247088">
                  <a:extLst>
                    <a:ext uri="{9D8B030D-6E8A-4147-A177-3AD203B41FA5}">
                      <a16:colId xmlns:a16="http://schemas.microsoft.com/office/drawing/2014/main" val="867727124"/>
                    </a:ext>
                  </a:extLst>
                </a:gridCol>
                <a:gridCol w="247088">
                  <a:extLst>
                    <a:ext uri="{9D8B030D-6E8A-4147-A177-3AD203B41FA5}">
                      <a16:colId xmlns:a16="http://schemas.microsoft.com/office/drawing/2014/main" val="722660296"/>
                    </a:ext>
                  </a:extLst>
                </a:gridCol>
                <a:gridCol w="247088">
                  <a:extLst>
                    <a:ext uri="{9D8B030D-6E8A-4147-A177-3AD203B41FA5}">
                      <a16:colId xmlns:a16="http://schemas.microsoft.com/office/drawing/2014/main" val="1332592463"/>
                    </a:ext>
                  </a:extLst>
                </a:gridCol>
                <a:gridCol w="247088">
                  <a:extLst>
                    <a:ext uri="{9D8B030D-6E8A-4147-A177-3AD203B41FA5}">
                      <a16:colId xmlns:a16="http://schemas.microsoft.com/office/drawing/2014/main" val="2171863143"/>
                    </a:ext>
                  </a:extLst>
                </a:gridCol>
                <a:gridCol w="247088">
                  <a:extLst>
                    <a:ext uri="{9D8B030D-6E8A-4147-A177-3AD203B41FA5}">
                      <a16:colId xmlns:a16="http://schemas.microsoft.com/office/drawing/2014/main" val="3875593075"/>
                    </a:ext>
                  </a:extLst>
                </a:gridCol>
                <a:gridCol w="247088">
                  <a:extLst>
                    <a:ext uri="{9D8B030D-6E8A-4147-A177-3AD203B41FA5}">
                      <a16:colId xmlns:a16="http://schemas.microsoft.com/office/drawing/2014/main" val="2449197102"/>
                    </a:ext>
                  </a:extLst>
                </a:gridCol>
                <a:gridCol w="247088">
                  <a:extLst>
                    <a:ext uri="{9D8B030D-6E8A-4147-A177-3AD203B41FA5}">
                      <a16:colId xmlns:a16="http://schemas.microsoft.com/office/drawing/2014/main" val="1658235012"/>
                    </a:ext>
                  </a:extLst>
                </a:gridCol>
                <a:gridCol w="247088">
                  <a:extLst>
                    <a:ext uri="{9D8B030D-6E8A-4147-A177-3AD203B41FA5}">
                      <a16:colId xmlns:a16="http://schemas.microsoft.com/office/drawing/2014/main" val="3117272128"/>
                    </a:ext>
                  </a:extLst>
                </a:gridCol>
                <a:gridCol w="247088">
                  <a:extLst>
                    <a:ext uri="{9D8B030D-6E8A-4147-A177-3AD203B41FA5}">
                      <a16:colId xmlns:a16="http://schemas.microsoft.com/office/drawing/2014/main" val="3024098860"/>
                    </a:ext>
                  </a:extLst>
                </a:gridCol>
                <a:gridCol w="247088">
                  <a:extLst>
                    <a:ext uri="{9D8B030D-6E8A-4147-A177-3AD203B41FA5}">
                      <a16:colId xmlns:a16="http://schemas.microsoft.com/office/drawing/2014/main" val="876730360"/>
                    </a:ext>
                  </a:extLst>
                </a:gridCol>
              </a:tblGrid>
              <a:tr h="0">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4</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5</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6</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7</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8</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9</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14</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15</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16</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17</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18</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19</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7190349"/>
                  </a:ext>
                </a:extLst>
              </a:tr>
            </a:tbl>
          </a:graphicData>
        </a:graphic>
      </p:graphicFrame>
      <p:cxnSp>
        <p:nvCxnSpPr>
          <p:cNvPr id="45" name="Straight Connector 44">
            <a:extLst>
              <a:ext uri="{FF2B5EF4-FFF2-40B4-BE49-F238E27FC236}">
                <a16:creationId xmlns:a16="http://schemas.microsoft.com/office/drawing/2014/main" id="{D6D6C153-55A9-37AC-67CE-849161C11AD3}"/>
              </a:ext>
            </a:extLst>
          </p:cNvPr>
          <p:cNvCxnSpPr>
            <a:cxnSpLocks/>
          </p:cNvCxnSpPr>
          <p:nvPr/>
        </p:nvCxnSpPr>
        <p:spPr>
          <a:xfrm>
            <a:off x="2516163" y="2857428"/>
            <a:ext cx="0" cy="1120775"/>
          </a:xfrm>
          <a:prstGeom prst="line">
            <a:avLst/>
          </a:prstGeom>
          <a:ln w="12700">
            <a:solidFill>
              <a:schemeClr val="accent6">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97E5E46-E4B3-1240-9078-31D097A470A3}"/>
              </a:ext>
            </a:extLst>
          </p:cNvPr>
          <p:cNvCxnSpPr>
            <a:cxnSpLocks/>
          </p:cNvCxnSpPr>
          <p:nvPr/>
        </p:nvCxnSpPr>
        <p:spPr>
          <a:xfrm>
            <a:off x="2424088" y="2857428"/>
            <a:ext cx="0" cy="1120775"/>
          </a:xfrm>
          <a:prstGeom prst="line">
            <a:avLst/>
          </a:prstGeom>
          <a:ln w="12700">
            <a:solidFill>
              <a:schemeClr val="accent6">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EC39BE0-BEC5-CE74-34D0-02E7ED4E6BF0}"/>
              </a:ext>
            </a:extLst>
          </p:cNvPr>
          <p:cNvCxnSpPr>
            <a:cxnSpLocks/>
          </p:cNvCxnSpPr>
          <p:nvPr/>
        </p:nvCxnSpPr>
        <p:spPr>
          <a:xfrm>
            <a:off x="1180081" y="3600971"/>
            <a:ext cx="140213"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21A0FE79-23FB-A9DE-7C1D-4AB1127E535C}"/>
              </a:ext>
            </a:extLst>
          </p:cNvPr>
          <p:cNvCxnSpPr>
            <a:cxnSpLocks/>
          </p:cNvCxnSpPr>
          <p:nvPr/>
        </p:nvCxnSpPr>
        <p:spPr>
          <a:xfrm>
            <a:off x="1180081" y="3724796"/>
            <a:ext cx="140213"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58" name="Group 57">
            <a:extLst>
              <a:ext uri="{FF2B5EF4-FFF2-40B4-BE49-F238E27FC236}">
                <a16:creationId xmlns:a16="http://schemas.microsoft.com/office/drawing/2014/main" id="{EC22D9F8-0EF1-0EDB-12A3-9E99CBA15CC7}"/>
              </a:ext>
            </a:extLst>
          </p:cNvPr>
          <p:cNvGrpSpPr/>
          <p:nvPr/>
        </p:nvGrpSpPr>
        <p:grpSpPr>
          <a:xfrm>
            <a:off x="1222166" y="3820941"/>
            <a:ext cx="67378" cy="67378"/>
            <a:chOff x="1757931" y="3085372"/>
            <a:chExt cx="67378" cy="67378"/>
          </a:xfrm>
        </p:grpSpPr>
        <p:cxnSp>
          <p:nvCxnSpPr>
            <p:cNvPr id="54" name="Straight Connector 53">
              <a:extLst>
                <a:ext uri="{FF2B5EF4-FFF2-40B4-BE49-F238E27FC236}">
                  <a16:creationId xmlns:a16="http://schemas.microsoft.com/office/drawing/2014/main" id="{668CE0F9-4EF5-9AC5-BCFE-6C779FCFC227}"/>
                </a:ext>
              </a:extLst>
            </p:cNvPr>
            <p:cNvCxnSpPr>
              <a:cxnSpLocks/>
            </p:cNvCxnSpPr>
            <p:nvPr/>
          </p:nvCxnSpPr>
          <p:spPr>
            <a:xfrm>
              <a:off x="1757931" y="3119060"/>
              <a:ext cx="6737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C91E74B-35D7-E607-143F-34BB92C3B500}"/>
                </a:ext>
              </a:extLst>
            </p:cNvPr>
            <p:cNvCxnSpPr>
              <a:cxnSpLocks/>
            </p:cNvCxnSpPr>
            <p:nvPr/>
          </p:nvCxnSpPr>
          <p:spPr>
            <a:xfrm rot="16200000">
              <a:off x="1757931" y="3119061"/>
              <a:ext cx="6737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9" name="TextBox 58">
            <a:extLst>
              <a:ext uri="{FF2B5EF4-FFF2-40B4-BE49-F238E27FC236}">
                <a16:creationId xmlns:a16="http://schemas.microsoft.com/office/drawing/2014/main" id="{7B1785C7-0791-CE9D-DBFA-C09BF4918D23}"/>
              </a:ext>
            </a:extLst>
          </p:cNvPr>
          <p:cNvSpPr txBox="1"/>
          <p:nvPr/>
        </p:nvSpPr>
        <p:spPr>
          <a:xfrm>
            <a:off x="2852230" y="2405772"/>
            <a:ext cx="1479572" cy="369332"/>
          </a:xfrm>
          <a:prstGeom prst="rect">
            <a:avLst/>
          </a:prstGeom>
          <a:solidFill>
            <a:schemeClr val="bg1"/>
          </a:solidFill>
        </p:spPr>
        <p:txBody>
          <a:bodyPr wrap="none" lIns="0" tIns="0" rIns="0" bIns="0" rtlCol="0">
            <a:spAutoFit/>
          </a:bodyPr>
          <a:lstStyle/>
          <a:p>
            <a:pPr algn="ctr"/>
            <a:r>
              <a:rPr lang="en-GB" sz="800" b="1" noProof="0" dirty="0">
                <a:solidFill>
                  <a:srgbClr val="000000"/>
                </a:solidFill>
                <a:latin typeface="Arial" panose="020B0604020202020204" pitchFamily="34" charset="0"/>
                <a:ea typeface="Aileron" charset="0"/>
                <a:cs typeface="Arial" panose="020B0604020202020204" pitchFamily="34" charset="0"/>
              </a:rPr>
              <a:t>Median PFS (95% CI), months:</a:t>
            </a:r>
          </a:p>
          <a:p>
            <a:pPr algn="ctr"/>
            <a:r>
              <a:rPr lang="en-GB" sz="800" b="1" noProof="0" dirty="0">
                <a:solidFill>
                  <a:schemeClr val="accent1"/>
                </a:solidFill>
                <a:latin typeface="Arial" panose="020B0604020202020204" pitchFamily="34" charset="0"/>
                <a:ea typeface="Aileron" charset="0"/>
                <a:cs typeface="Arial" panose="020B0604020202020204" pitchFamily="34" charset="0"/>
              </a:rPr>
              <a:t>HER3-DXd  5.8 (5.5-6.8)</a:t>
            </a:r>
          </a:p>
          <a:p>
            <a:pPr algn="ctr"/>
            <a:r>
              <a:rPr lang="en-GB" sz="800" b="1" noProof="0" dirty="0">
                <a:solidFill>
                  <a:schemeClr val="accent6"/>
                </a:solidFill>
                <a:latin typeface="Arial" panose="020B0604020202020204" pitchFamily="34" charset="0"/>
                <a:ea typeface="Aileron" charset="0"/>
                <a:cs typeface="Arial" panose="020B0604020202020204" pitchFamily="34" charset="0"/>
              </a:rPr>
              <a:t>PBC 5.4 (5.0-5.6)</a:t>
            </a:r>
          </a:p>
        </p:txBody>
      </p:sp>
      <p:sp>
        <p:nvSpPr>
          <p:cNvPr id="60" name="TextBox 59">
            <a:extLst>
              <a:ext uri="{FF2B5EF4-FFF2-40B4-BE49-F238E27FC236}">
                <a16:creationId xmlns:a16="http://schemas.microsoft.com/office/drawing/2014/main" id="{46F64611-02F8-B48C-7BC0-F83C38B49236}"/>
              </a:ext>
            </a:extLst>
          </p:cNvPr>
          <p:cNvSpPr txBox="1"/>
          <p:nvPr/>
        </p:nvSpPr>
        <p:spPr>
          <a:xfrm>
            <a:off x="3375050" y="2971370"/>
            <a:ext cx="2018181" cy="369332"/>
          </a:xfrm>
          <a:prstGeom prst="rect">
            <a:avLst/>
          </a:prstGeom>
          <a:solidFill>
            <a:schemeClr val="bg1"/>
          </a:solidFill>
        </p:spPr>
        <p:txBody>
          <a:bodyPr wrap="none" lIns="0" tIns="0" rIns="0" bIns="0" rtlCol="0">
            <a:spAutoFit/>
          </a:bodyPr>
          <a:lstStyle/>
          <a:p>
            <a:r>
              <a:rPr lang="en-GB" sz="800" b="1" noProof="0" dirty="0">
                <a:solidFill>
                  <a:srgbClr val="000000"/>
                </a:solidFill>
                <a:latin typeface="Arial" panose="020B0604020202020204" pitchFamily="34" charset="0"/>
                <a:ea typeface="Aileron" charset="0"/>
                <a:cs typeface="Arial" panose="020B0604020202020204" pitchFamily="34" charset="0"/>
              </a:rPr>
              <a:t>Probability of PFS (95% CI), at 9 months</a:t>
            </a:r>
          </a:p>
          <a:p>
            <a:r>
              <a:rPr lang="en-GB" sz="800" b="1" noProof="0" dirty="0">
                <a:solidFill>
                  <a:schemeClr val="accent1"/>
                </a:solidFill>
                <a:latin typeface="Arial" panose="020B0604020202020204" pitchFamily="34" charset="0"/>
                <a:ea typeface="Aileron" charset="0"/>
                <a:cs typeface="Arial" panose="020B0604020202020204" pitchFamily="34" charset="0"/>
              </a:rPr>
              <a:t>29% (23%-35%)</a:t>
            </a:r>
          </a:p>
          <a:p>
            <a:r>
              <a:rPr lang="en-GB" sz="800" b="1" noProof="0" dirty="0">
                <a:solidFill>
                  <a:schemeClr val="accent6"/>
                </a:solidFill>
                <a:latin typeface="Arial" panose="020B0604020202020204" pitchFamily="34" charset="0"/>
                <a:ea typeface="Aileron" charset="0"/>
                <a:cs typeface="Arial" panose="020B0604020202020204" pitchFamily="34" charset="0"/>
              </a:rPr>
              <a:t>19% (14%-25%)</a:t>
            </a:r>
          </a:p>
        </p:txBody>
      </p:sp>
      <p:graphicFrame>
        <p:nvGraphicFramePr>
          <p:cNvPr id="61" name="Table 60">
            <a:extLst>
              <a:ext uri="{FF2B5EF4-FFF2-40B4-BE49-F238E27FC236}">
                <a16:creationId xmlns:a16="http://schemas.microsoft.com/office/drawing/2014/main" id="{2CF80C41-E5ED-93DB-E2EF-4DBDB24CA035}"/>
              </a:ext>
            </a:extLst>
          </p:cNvPr>
          <p:cNvGraphicFramePr>
            <a:graphicFrameLocks noGrp="1"/>
          </p:cNvGraphicFramePr>
          <p:nvPr>
            <p:extLst>
              <p:ext uri="{D42A27DB-BD31-4B8C-83A1-F6EECF244321}">
                <p14:modId xmlns:p14="http://schemas.microsoft.com/office/powerpoint/2010/main" val="3574551178"/>
              </p:ext>
            </p:extLst>
          </p:nvPr>
        </p:nvGraphicFramePr>
        <p:xfrm>
          <a:off x="958851" y="4397600"/>
          <a:ext cx="5168898" cy="282720"/>
        </p:xfrm>
        <a:graphic>
          <a:graphicData uri="http://schemas.openxmlformats.org/drawingml/2006/table">
            <a:tbl>
              <a:tblPr firstRow="1" bandRow="1">
                <a:tableStyleId>{5C22544A-7EE6-4342-B048-85BDC9FD1C3A}</a:tableStyleId>
              </a:tblPr>
              <a:tblGrid>
                <a:gridCol w="246138">
                  <a:extLst>
                    <a:ext uri="{9D8B030D-6E8A-4147-A177-3AD203B41FA5}">
                      <a16:colId xmlns:a16="http://schemas.microsoft.com/office/drawing/2014/main" val="329279842"/>
                    </a:ext>
                  </a:extLst>
                </a:gridCol>
                <a:gridCol w="246138">
                  <a:extLst>
                    <a:ext uri="{9D8B030D-6E8A-4147-A177-3AD203B41FA5}">
                      <a16:colId xmlns:a16="http://schemas.microsoft.com/office/drawing/2014/main" val="4003399950"/>
                    </a:ext>
                  </a:extLst>
                </a:gridCol>
                <a:gridCol w="246138">
                  <a:extLst>
                    <a:ext uri="{9D8B030D-6E8A-4147-A177-3AD203B41FA5}">
                      <a16:colId xmlns:a16="http://schemas.microsoft.com/office/drawing/2014/main" val="4231712583"/>
                    </a:ext>
                  </a:extLst>
                </a:gridCol>
                <a:gridCol w="246138">
                  <a:extLst>
                    <a:ext uri="{9D8B030D-6E8A-4147-A177-3AD203B41FA5}">
                      <a16:colId xmlns:a16="http://schemas.microsoft.com/office/drawing/2014/main" val="3550140514"/>
                    </a:ext>
                  </a:extLst>
                </a:gridCol>
                <a:gridCol w="246138">
                  <a:extLst>
                    <a:ext uri="{9D8B030D-6E8A-4147-A177-3AD203B41FA5}">
                      <a16:colId xmlns:a16="http://schemas.microsoft.com/office/drawing/2014/main" val="1413467105"/>
                    </a:ext>
                  </a:extLst>
                </a:gridCol>
                <a:gridCol w="246138">
                  <a:extLst>
                    <a:ext uri="{9D8B030D-6E8A-4147-A177-3AD203B41FA5}">
                      <a16:colId xmlns:a16="http://schemas.microsoft.com/office/drawing/2014/main" val="2480142055"/>
                    </a:ext>
                  </a:extLst>
                </a:gridCol>
                <a:gridCol w="246138">
                  <a:extLst>
                    <a:ext uri="{9D8B030D-6E8A-4147-A177-3AD203B41FA5}">
                      <a16:colId xmlns:a16="http://schemas.microsoft.com/office/drawing/2014/main" val="1828207239"/>
                    </a:ext>
                  </a:extLst>
                </a:gridCol>
                <a:gridCol w="246138">
                  <a:extLst>
                    <a:ext uri="{9D8B030D-6E8A-4147-A177-3AD203B41FA5}">
                      <a16:colId xmlns:a16="http://schemas.microsoft.com/office/drawing/2014/main" val="2295166443"/>
                    </a:ext>
                  </a:extLst>
                </a:gridCol>
                <a:gridCol w="246138">
                  <a:extLst>
                    <a:ext uri="{9D8B030D-6E8A-4147-A177-3AD203B41FA5}">
                      <a16:colId xmlns:a16="http://schemas.microsoft.com/office/drawing/2014/main" val="2497499947"/>
                    </a:ext>
                  </a:extLst>
                </a:gridCol>
                <a:gridCol w="246138">
                  <a:extLst>
                    <a:ext uri="{9D8B030D-6E8A-4147-A177-3AD203B41FA5}">
                      <a16:colId xmlns:a16="http://schemas.microsoft.com/office/drawing/2014/main" val="837933079"/>
                    </a:ext>
                  </a:extLst>
                </a:gridCol>
                <a:gridCol w="246138">
                  <a:extLst>
                    <a:ext uri="{9D8B030D-6E8A-4147-A177-3AD203B41FA5}">
                      <a16:colId xmlns:a16="http://schemas.microsoft.com/office/drawing/2014/main" val="4245122265"/>
                    </a:ext>
                  </a:extLst>
                </a:gridCol>
                <a:gridCol w="246138">
                  <a:extLst>
                    <a:ext uri="{9D8B030D-6E8A-4147-A177-3AD203B41FA5}">
                      <a16:colId xmlns:a16="http://schemas.microsoft.com/office/drawing/2014/main" val="867727124"/>
                    </a:ext>
                  </a:extLst>
                </a:gridCol>
                <a:gridCol w="246138">
                  <a:extLst>
                    <a:ext uri="{9D8B030D-6E8A-4147-A177-3AD203B41FA5}">
                      <a16:colId xmlns:a16="http://schemas.microsoft.com/office/drawing/2014/main" val="722660296"/>
                    </a:ext>
                  </a:extLst>
                </a:gridCol>
                <a:gridCol w="246138">
                  <a:extLst>
                    <a:ext uri="{9D8B030D-6E8A-4147-A177-3AD203B41FA5}">
                      <a16:colId xmlns:a16="http://schemas.microsoft.com/office/drawing/2014/main" val="1332592463"/>
                    </a:ext>
                  </a:extLst>
                </a:gridCol>
                <a:gridCol w="246138">
                  <a:extLst>
                    <a:ext uri="{9D8B030D-6E8A-4147-A177-3AD203B41FA5}">
                      <a16:colId xmlns:a16="http://schemas.microsoft.com/office/drawing/2014/main" val="2171863143"/>
                    </a:ext>
                  </a:extLst>
                </a:gridCol>
                <a:gridCol w="246138">
                  <a:extLst>
                    <a:ext uri="{9D8B030D-6E8A-4147-A177-3AD203B41FA5}">
                      <a16:colId xmlns:a16="http://schemas.microsoft.com/office/drawing/2014/main" val="3875593075"/>
                    </a:ext>
                  </a:extLst>
                </a:gridCol>
                <a:gridCol w="246138">
                  <a:extLst>
                    <a:ext uri="{9D8B030D-6E8A-4147-A177-3AD203B41FA5}">
                      <a16:colId xmlns:a16="http://schemas.microsoft.com/office/drawing/2014/main" val="2449197102"/>
                    </a:ext>
                  </a:extLst>
                </a:gridCol>
                <a:gridCol w="246138">
                  <a:extLst>
                    <a:ext uri="{9D8B030D-6E8A-4147-A177-3AD203B41FA5}">
                      <a16:colId xmlns:a16="http://schemas.microsoft.com/office/drawing/2014/main" val="1658235012"/>
                    </a:ext>
                  </a:extLst>
                </a:gridCol>
                <a:gridCol w="246138">
                  <a:extLst>
                    <a:ext uri="{9D8B030D-6E8A-4147-A177-3AD203B41FA5}">
                      <a16:colId xmlns:a16="http://schemas.microsoft.com/office/drawing/2014/main" val="3117272128"/>
                    </a:ext>
                  </a:extLst>
                </a:gridCol>
                <a:gridCol w="246138">
                  <a:extLst>
                    <a:ext uri="{9D8B030D-6E8A-4147-A177-3AD203B41FA5}">
                      <a16:colId xmlns:a16="http://schemas.microsoft.com/office/drawing/2014/main" val="3024098860"/>
                    </a:ext>
                  </a:extLst>
                </a:gridCol>
                <a:gridCol w="246138">
                  <a:extLst>
                    <a:ext uri="{9D8B030D-6E8A-4147-A177-3AD203B41FA5}">
                      <a16:colId xmlns:a16="http://schemas.microsoft.com/office/drawing/2014/main" val="876730360"/>
                    </a:ext>
                  </a:extLst>
                </a:gridCol>
              </a:tblGrid>
              <a:tr h="0">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293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283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233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208</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191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158</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110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78</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70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42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26</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16</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14</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4</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7190349"/>
                  </a:ext>
                </a:extLst>
              </a:tr>
              <a:tr h="0">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293</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264</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221</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191</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177</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133</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71</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42</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36</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22</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14</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9</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0</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b="0" spc="-30" baseline="0" noProof="0" dirty="0">
                        <a:solidFill>
                          <a:schemeClr val="tx1"/>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b="0" spc="-30" baseline="0" noProof="0" dirty="0">
                        <a:solidFill>
                          <a:schemeClr val="tx1"/>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b="0" spc="-30" baseline="0" noProof="0" dirty="0">
                        <a:solidFill>
                          <a:schemeClr val="tx1"/>
                        </a:solidFill>
                        <a:latin typeface="Arial" panose="020B0604020202020204" pitchFamily="34" charset="0"/>
                        <a:cs typeface="Arial" panose="020B0604020202020204" pitchFamily="34" charset="0"/>
                      </a:endParaRP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0979147"/>
                  </a:ext>
                </a:extLst>
              </a:tr>
            </a:tbl>
          </a:graphicData>
        </a:graphic>
      </p:graphicFrame>
      <p:graphicFrame>
        <p:nvGraphicFramePr>
          <p:cNvPr id="62" name="Table 61">
            <a:extLst>
              <a:ext uri="{FF2B5EF4-FFF2-40B4-BE49-F238E27FC236}">
                <a16:creationId xmlns:a16="http://schemas.microsoft.com/office/drawing/2014/main" id="{1EBD02D2-3B92-E470-1CA4-D3B0E11FBB10}"/>
              </a:ext>
            </a:extLst>
          </p:cNvPr>
          <p:cNvGraphicFramePr>
            <a:graphicFrameLocks noGrp="1"/>
          </p:cNvGraphicFramePr>
          <p:nvPr>
            <p:extLst>
              <p:ext uri="{D42A27DB-BD31-4B8C-83A1-F6EECF244321}">
                <p14:modId xmlns:p14="http://schemas.microsoft.com/office/powerpoint/2010/main" val="1027802217"/>
              </p:ext>
            </p:extLst>
          </p:nvPr>
        </p:nvGraphicFramePr>
        <p:xfrm>
          <a:off x="442577" y="4256240"/>
          <a:ext cx="1127642" cy="424080"/>
        </p:xfrm>
        <a:graphic>
          <a:graphicData uri="http://schemas.openxmlformats.org/drawingml/2006/table">
            <a:tbl>
              <a:tblPr firstRow="1" bandRow="1">
                <a:tableStyleId>{5C22544A-7EE6-4342-B048-85BDC9FD1C3A}</a:tableStyleId>
              </a:tblPr>
              <a:tblGrid>
                <a:gridCol w="1127642">
                  <a:extLst>
                    <a:ext uri="{9D8B030D-6E8A-4147-A177-3AD203B41FA5}">
                      <a16:colId xmlns:a16="http://schemas.microsoft.com/office/drawing/2014/main" val="329279842"/>
                    </a:ext>
                  </a:extLst>
                </a:gridCol>
              </a:tblGrid>
              <a:tr h="0">
                <a:tc>
                  <a:txBody>
                    <a:bodyPr/>
                    <a:lstStyle/>
                    <a:p>
                      <a:pPr algn="l"/>
                      <a:r>
                        <a:rPr lang="en-GB" sz="800" b="1" spc="-30" baseline="0" noProof="0" dirty="0">
                          <a:solidFill>
                            <a:schemeClr val="tx1"/>
                          </a:solidFill>
                          <a:latin typeface="Arial" panose="020B0604020202020204" pitchFamily="34" charset="0"/>
                          <a:cs typeface="Arial" panose="020B0604020202020204" pitchFamily="34" charset="0"/>
                        </a:rPr>
                        <a:t>No. of patients at risk:</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7190349"/>
                  </a:ext>
                </a:extLst>
              </a:tr>
              <a:tr h="0">
                <a:tc>
                  <a:txBody>
                    <a:bodyPr/>
                    <a:lstStyle/>
                    <a:p>
                      <a:pPr algn="l"/>
                      <a:r>
                        <a:rPr lang="en-GB" sz="800" b="1" spc="-30" baseline="0" noProof="0" dirty="0">
                          <a:solidFill>
                            <a:schemeClr val="accent1"/>
                          </a:solidFill>
                          <a:latin typeface="Arial" panose="020B0604020202020204" pitchFamily="34" charset="0"/>
                          <a:cs typeface="Arial" panose="020B0604020202020204" pitchFamily="34" charset="0"/>
                        </a:rPr>
                        <a:t>HER3-DXd</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0979147"/>
                  </a:ext>
                </a:extLst>
              </a:tr>
              <a:tr h="0">
                <a:tc>
                  <a:txBody>
                    <a:bodyPr/>
                    <a:lstStyle/>
                    <a:p>
                      <a:pPr algn="l"/>
                      <a:r>
                        <a:rPr lang="en-GB" sz="800" b="1" spc="-30" baseline="0" noProof="0" dirty="0">
                          <a:solidFill>
                            <a:schemeClr val="accent6"/>
                          </a:solidFill>
                          <a:latin typeface="Arial" panose="020B0604020202020204" pitchFamily="34" charset="0"/>
                          <a:cs typeface="Arial" panose="020B0604020202020204" pitchFamily="34" charset="0"/>
                        </a:rPr>
                        <a:t>PBC</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7870429"/>
                  </a:ext>
                </a:extLst>
              </a:tr>
            </a:tbl>
          </a:graphicData>
        </a:graphic>
      </p:graphicFrame>
      <p:grpSp>
        <p:nvGrpSpPr>
          <p:cNvPr id="69" name="Graphic 63">
            <a:extLst>
              <a:ext uri="{FF2B5EF4-FFF2-40B4-BE49-F238E27FC236}">
                <a16:creationId xmlns:a16="http://schemas.microsoft.com/office/drawing/2014/main" id="{B7637FC7-9706-60C0-6648-093556286ABF}"/>
              </a:ext>
            </a:extLst>
          </p:cNvPr>
          <p:cNvGrpSpPr/>
          <p:nvPr/>
        </p:nvGrpSpPr>
        <p:grpSpPr>
          <a:xfrm>
            <a:off x="1004039" y="1688477"/>
            <a:ext cx="5047018" cy="2362779"/>
            <a:chOff x="1004039" y="1688477"/>
            <a:chExt cx="5047018" cy="2362779"/>
          </a:xfrm>
        </p:grpSpPr>
        <p:sp>
          <p:nvSpPr>
            <p:cNvPr id="70" name="Freeform 69">
              <a:extLst>
                <a:ext uri="{FF2B5EF4-FFF2-40B4-BE49-F238E27FC236}">
                  <a16:creationId xmlns:a16="http://schemas.microsoft.com/office/drawing/2014/main" id="{B76B3DA5-9719-6021-BABC-81EBE0651940}"/>
                </a:ext>
              </a:extLst>
            </p:cNvPr>
            <p:cNvSpPr/>
            <p:nvPr/>
          </p:nvSpPr>
          <p:spPr>
            <a:xfrm>
              <a:off x="1004039" y="3083528"/>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59E9A943-1250-C799-12C6-9EA81C89EF27}"/>
                </a:ext>
              </a:extLst>
            </p:cNvPr>
            <p:cNvSpPr/>
            <p:nvPr/>
          </p:nvSpPr>
          <p:spPr>
            <a:xfrm>
              <a:off x="1004039" y="3533186"/>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72" name="Freeform 71">
              <a:extLst>
                <a:ext uri="{FF2B5EF4-FFF2-40B4-BE49-F238E27FC236}">
                  <a16:creationId xmlns:a16="http://schemas.microsoft.com/office/drawing/2014/main" id="{5AB3B065-7C8E-F896-810F-0485D34D9971}"/>
                </a:ext>
              </a:extLst>
            </p:cNvPr>
            <p:cNvSpPr/>
            <p:nvPr/>
          </p:nvSpPr>
          <p:spPr>
            <a:xfrm>
              <a:off x="1004039" y="3988715"/>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73" name="Freeform 72">
              <a:extLst>
                <a:ext uri="{FF2B5EF4-FFF2-40B4-BE49-F238E27FC236}">
                  <a16:creationId xmlns:a16="http://schemas.microsoft.com/office/drawing/2014/main" id="{71DBB7AE-4E88-DDE5-D107-E94BC4B41662}"/>
                </a:ext>
              </a:extLst>
            </p:cNvPr>
            <p:cNvSpPr/>
            <p:nvPr/>
          </p:nvSpPr>
          <p:spPr>
            <a:xfrm>
              <a:off x="1004039" y="3308803"/>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74" name="Freeform 73">
              <a:extLst>
                <a:ext uri="{FF2B5EF4-FFF2-40B4-BE49-F238E27FC236}">
                  <a16:creationId xmlns:a16="http://schemas.microsoft.com/office/drawing/2014/main" id="{050B80FA-F775-11DB-CB96-48735CFD4540}"/>
                </a:ext>
              </a:extLst>
            </p:cNvPr>
            <p:cNvSpPr/>
            <p:nvPr/>
          </p:nvSpPr>
          <p:spPr>
            <a:xfrm>
              <a:off x="1004039" y="3763056"/>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75" name="Freeform 74">
              <a:extLst>
                <a:ext uri="{FF2B5EF4-FFF2-40B4-BE49-F238E27FC236}">
                  <a16:creationId xmlns:a16="http://schemas.microsoft.com/office/drawing/2014/main" id="{22736751-9203-F712-5C74-F6DCA2C2198D}"/>
                </a:ext>
              </a:extLst>
            </p:cNvPr>
            <p:cNvSpPr/>
            <p:nvPr/>
          </p:nvSpPr>
          <p:spPr>
            <a:xfrm>
              <a:off x="1306434"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76" name="Freeform 75">
              <a:extLst>
                <a:ext uri="{FF2B5EF4-FFF2-40B4-BE49-F238E27FC236}">
                  <a16:creationId xmlns:a16="http://schemas.microsoft.com/office/drawing/2014/main" id="{380DE04A-BB41-7C79-0FD0-E634880BD731}"/>
                </a:ext>
              </a:extLst>
            </p:cNvPr>
            <p:cNvSpPr/>
            <p:nvPr/>
          </p:nvSpPr>
          <p:spPr>
            <a:xfrm>
              <a:off x="1066507"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77" name="Freeform 76">
              <a:extLst>
                <a:ext uri="{FF2B5EF4-FFF2-40B4-BE49-F238E27FC236}">
                  <a16:creationId xmlns:a16="http://schemas.microsoft.com/office/drawing/2014/main" id="{7C79F45F-29A9-9353-DE7B-AAFDDEB27515}"/>
                </a:ext>
              </a:extLst>
            </p:cNvPr>
            <p:cNvSpPr/>
            <p:nvPr/>
          </p:nvSpPr>
          <p:spPr>
            <a:xfrm>
              <a:off x="1564082"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78" name="Freeform 77">
              <a:extLst>
                <a:ext uri="{FF2B5EF4-FFF2-40B4-BE49-F238E27FC236}">
                  <a16:creationId xmlns:a16="http://schemas.microsoft.com/office/drawing/2014/main" id="{0E405C9A-C9CA-E9B6-B43A-8902558D53CD}"/>
                </a:ext>
              </a:extLst>
            </p:cNvPr>
            <p:cNvSpPr/>
            <p:nvPr/>
          </p:nvSpPr>
          <p:spPr>
            <a:xfrm>
              <a:off x="2056303"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79" name="Freeform 78">
              <a:extLst>
                <a:ext uri="{FF2B5EF4-FFF2-40B4-BE49-F238E27FC236}">
                  <a16:creationId xmlns:a16="http://schemas.microsoft.com/office/drawing/2014/main" id="{3C4B98E8-1E7F-8BC3-D263-0A09B0F40D7D}"/>
                </a:ext>
              </a:extLst>
            </p:cNvPr>
            <p:cNvSpPr/>
            <p:nvPr/>
          </p:nvSpPr>
          <p:spPr>
            <a:xfrm>
              <a:off x="3531564"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80" name="Freeform 79">
              <a:extLst>
                <a:ext uri="{FF2B5EF4-FFF2-40B4-BE49-F238E27FC236}">
                  <a16:creationId xmlns:a16="http://schemas.microsoft.com/office/drawing/2014/main" id="{2F05A7A5-3431-A043-05E5-C6D00D7D8815}"/>
                </a:ext>
              </a:extLst>
            </p:cNvPr>
            <p:cNvSpPr/>
            <p:nvPr/>
          </p:nvSpPr>
          <p:spPr>
            <a:xfrm>
              <a:off x="3779523"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81" name="Freeform 80">
              <a:extLst>
                <a:ext uri="{FF2B5EF4-FFF2-40B4-BE49-F238E27FC236}">
                  <a16:creationId xmlns:a16="http://schemas.microsoft.com/office/drawing/2014/main" id="{687105BA-2B69-0DC3-7729-A900163E5C21}"/>
                </a:ext>
              </a:extLst>
            </p:cNvPr>
            <p:cNvSpPr/>
            <p:nvPr/>
          </p:nvSpPr>
          <p:spPr>
            <a:xfrm>
              <a:off x="4273019"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82" name="Freeform 81">
              <a:extLst>
                <a:ext uri="{FF2B5EF4-FFF2-40B4-BE49-F238E27FC236}">
                  <a16:creationId xmlns:a16="http://schemas.microsoft.com/office/drawing/2014/main" id="{472E1018-0B64-41DA-F8B4-1091542D3AB0}"/>
                </a:ext>
              </a:extLst>
            </p:cNvPr>
            <p:cNvSpPr/>
            <p:nvPr/>
          </p:nvSpPr>
          <p:spPr>
            <a:xfrm>
              <a:off x="4768172"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83" name="Freeform 82">
              <a:extLst>
                <a:ext uri="{FF2B5EF4-FFF2-40B4-BE49-F238E27FC236}">
                  <a16:creationId xmlns:a16="http://schemas.microsoft.com/office/drawing/2014/main" id="{35DB128B-9899-2B50-A658-33997C2916B4}"/>
                </a:ext>
              </a:extLst>
            </p:cNvPr>
            <p:cNvSpPr/>
            <p:nvPr/>
          </p:nvSpPr>
          <p:spPr>
            <a:xfrm>
              <a:off x="4027737"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84" name="Freeform 83">
              <a:extLst>
                <a:ext uri="{FF2B5EF4-FFF2-40B4-BE49-F238E27FC236}">
                  <a16:creationId xmlns:a16="http://schemas.microsoft.com/office/drawing/2014/main" id="{1F5BBCD6-F429-D566-C566-B875E6C5C1C5}"/>
                </a:ext>
              </a:extLst>
            </p:cNvPr>
            <p:cNvSpPr/>
            <p:nvPr/>
          </p:nvSpPr>
          <p:spPr>
            <a:xfrm>
              <a:off x="4524038"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85" name="Freeform 84">
              <a:extLst>
                <a:ext uri="{FF2B5EF4-FFF2-40B4-BE49-F238E27FC236}">
                  <a16:creationId xmlns:a16="http://schemas.microsoft.com/office/drawing/2014/main" id="{F0769635-A4B7-51C5-F7FC-A4BEC24A68FC}"/>
                </a:ext>
              </a:extLst>
            </p:cNvPr>
            <p:cNvSpPr/>
            <p:nvPr/>
          </p:nvSpPr>
          <p:spPr>
            <a:xfrm>
              <a:off x="6002868"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86" name="Freeform 85">
              <a:extLst>
                <a:ext uri="{FF2B5EF4-FFF2-40B4-BE49-F238E27FC236}">
                  <a16:creationId xmlns:a16="http://schemas.microsoft.com/office/drawing/2014/main" id="{91A191C1-B418-1A9C-02C6-F4CC9561783E}"/>
                </a:ext>
              </a:extLst>
            </p:cNvPr>
            <p:cNvSpPr/>
            <p:nvPr/>
          </p:nvSpPr>
          <p:spPr>
            <a:xfrm>
              <a:off x="5510392"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87" name="Freeform 86">
              <a:extLst>
                <a:ext uri="{FF2B5EF4-FFF2-40B4-BE49-F238E27FC236}">
                  <a16:creationId xmlns:a16="http://schemas.microsoft.com/office/drawing/2014/main" id="{155D334A-0600-BD07-DDBD-B9BA76286B84}"/>
                </a:ext>
              </a:extLst>
            </p:cNvPr>
            <p:cNvSpPr/>
            <p:nvPr/>
          </p:nvSpPr>
          <p:spPr>
            <a:xfrm>
              <a:off x="5013709"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88" name="Freeform 87">
              <a:extLst>
                <a:ext uri="{FF2B5EF4-FFF2-40B4-BE49-F238E27FC236}">
                  <a16:creationId xmlns:a16="http://schemas.microsoft.com/office/drawing/2014/main" id="{DB57A49F-82A0-04BA-A91B-592F0EC887AA}"/>
                </a:ext>
              </a:extLst>
            </p:cNvPr>
            <p:cNvSpPr/>
            <p:nvPr/>
          </p:nvSpPr>
          <p:spPr>
            <a:xfrm>
              <a:off x="5756566"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89" name="Freeform 88">
              <a:extLst>
                <a:ext uri="{FF2B5EF4-FFF2-40B4-BE49-F238E27FC236}">
                  <a16:creationId xmlns:a16="http://schemas.microsoft.com/office/drawing/2014/main" id="{BB33EB98-E24B-F864-B217-F110EFC62A3B}"/>
                </a:ext>
              </a:extLst>
            </p:cNvPr>
            <p:cNvSpPr/>
            <p:nvPr/>
          </p:nvSpPr>
          <p:spPr>
            <a:xfrm>
              <a:off x="5264090"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90" name="Freeform 89">
              <a:extLst>
                <a:ext uri="{FF2B5EF4-FFF2-40B4-BE49-F238E27FC236}">
                  <a16:creationId xmlns:a16="http://schemas.microsoft.com/office/drawing/2014/main" id="{030C76A3-9A0B-1612-0CC7-FF152B7CF4FD}"/>
                </a:ext>
              </a:extLst>
            </p:cNvPr>
            <p:cNvSpPr/>
            <p:nvPr/>
          </p:nvSpPr>
          <p:spPr>
            <a:xfrm>
              <a:off x="2542150"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91" name="Freeform 90">
              <a:extLst>
                <a:ext uri="{FF2B5EF4-FFF2-40B4-BE49-F238E27FC236}">
                  <a16:creationId xmlns:a16="http://schemas.microsoft.com/office/drawing/2014/main" id="{B7BB59C1-1653-7908-CFCC-9A773B48DA88}"/>
                </a:ext>
              </a:extLst>
            </p:cNvPr>
            <p:cNvSpPr/>
            <p:nvPr/>
          </p:nvSpPr>
          <p:spPr>
            <a:xfrm>
              <a:off x="2791766"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92" name="Freeform 91">
              <a:extLst>
                <a:ext uri="{FF2B5EF4-FFF2-40B4-BE49-F238E27FC236}">
                  <a16:creationId xmlns:a16="http://schemas.microsoft.com/office/drawing/2014/main" id="{0D0B43E4-2417-FA91-56B1-034B64650C34}"/>
                </a:ext>
              </a:extLst>
            </p:cNvPr>
            <p:cNvSpPr/>
            <p:nvPr/>
          </p:nvSpPr>
          <p:spPr>
            <a:xfrm>
              <a:off x="3288322"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93" name="Freeform 92">
              <a:extLst>
                <a:ext uri="{FF2B5EF4-FFF2-40B4-BE49-F238E27FC236}">
                  <a16:creationId xmlns:a16="http://schemas.microsoft.com/office/drawing/2014/main" id="{B84C0269-E602-04C0-1310-FB4A9DF10168}"/>
                </a:ext>
              </a:extLst>
            </p:cNvPr>
            <p:cNvSpPr/>
            <p:nvPr/>
          </p:nvSpPr>
          <p:spPr>
            <a:xfrm>
              <a:off x="3042148"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94" name="Freeform 93">
              <a:extLst>
                <a:ext uri="{FF2B5EF4-FFF2-40B4-BE49-F238E27FC236}">
                  <a16:creationId xmlns:a16="http://schemas.microsoft.com/office/drawing/2014/main" id="{7262E990-6304-F583-B40C-4A84ACB21F99}"/>
                </a:ext>
              </a:extLst>
            </p:cNvPr>
            <p:cNvSpPr/>
            <p:nvPr/>
          </p:nvSpPr>
          <p:spPr>
            <a:xfrm>
              <a:off x="1809237"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95" name="Freeform 94">
              <a:extLst>
                <a:ext uri="{FF2B5EF4-FFF2-40B4-BE49-F238E27FC236}">
                  <a16:creationId xmlns:a16="http://schemas.microsoft.com/office/drawing/2014/main" id="{844CE1F8-F589-DF60-66B2-D83E6652891A}"/>
                </a:ext>
              </a:extLst>
            </p:cNvPr>
            <p:cNvSpPr/>
            <p:nvPr/>
          </p:nvSpPr>
          <p:spPr>
            <a:xfrm>
              <a:off x="2299290" y="398871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96" name="Freeform 95">
              <a:extLst>
                <a:ext uri="{FF2B5EF4-FFF2-40B4-BE49-F238E27FC236}">
                  <a16:creationId xmlns:a16="http://schemas.microsoft.com/office/drawing/2014/main" id="{907486D5-DC29-C59F-0ADF-CE256EED80B3}"/>
                </a:ext>
              </a:extLst>
            </p:cNvPr>
            <p:cNvSpPr/>
            <p:nvPr/>
          </p:nvSpPr>
          <p:spPr>
            <a:xfrm>
              <a:off x="1004039" y="1734426"/>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97" name="Freeform 96">
              <a:extLst>
                <a:ext uri="{FF2B5EF4-FFF2-40B4-BE49-F238E27FC236}">
                  <a16:creationId xmlns:a16="http://schemas.microsoft.com/office/drawing/2014/main" id="{08067C08-9CE7-FC8F-AE85-720EF9373E86}"/>
                </a:ext>
              </a:extLst>
            </p:cNvPr>
            <p:cNvSpPr/>
            <p:nvPr/>
          </p:nvSpPr>
          <p:spPr>
            <a:xfrm>
              <a:off x="1004039" y="1962509"/>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98" name="Freeform 97">
              <a:extLst>
                <a:ext uri="{FF2B5EF4-FFF2-40B4-BE49-F238E27FC236}">
                  <a16:creationId xmlns:a16="http://schemas.microsoft.com/office/drawing/2014/main" id="{5C2934DA-BE13-4189-ACE7-DF7FF07E137C}"/>
                </a:ext>
              </a:extLst>
            </p:cNvPr>
            <p:cNvSpPr/>
            <p:nvPr/>
          </p:nvSpPr>
          <p:spPr>
            <a:xfrm>
              <a:off x="1004039" y="2409870"/>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99" name="Freeform 98">
              <a:extLst>
                <a:ext uri="{FF2B5EF4-FFF2-40B4-BE49-F238E27FC236}">
                  <a16:creationId xmlns:a16="http://schemas.microsoft.com/office/drawing/2014/main" id="{FEA3420F-8410-00EC-1AAD-CE28420E5B5D}"/>
                </a:ext>
              </a:extLst>
            </p:cNvPr>
            <p:cNvSpPr/>
            <p:nvPr/>
          </p:nvSpPr>
          <p:spPr>
            <a:xfrm>
              <a:off x="1004039" y="2186509"/>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100" name="Freeform 99">
              <a:extLst>
                <a:ext uri="{FF2B5EF4-FFF2-40B4-BE49-F238E27FC236}">
                  <a16:creationId xmlns:a16="http://schemas.microsoft.com/office/drawing/2014/main" id="{A11EF106-9547-415A-C8DE-56850A2C9430}"/>
                </a:ext>
              </a:extLst>
            </p:cNvPr>
            <p:cNvSpPr/>
            <p:nvPr/>
          </p:nvSpPr>
          <p:spPr>
            <a:xfrm>
              <a:off x="1004039" y="2865527"/>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101" name="Freeform 100">
              <a:extLst>
                <a:ext uri="{FF2B5EF4-FFF2-40B4-BE49-F238E27FC236}">
                  <a16:creationId xmlns:a16="http://schemas.microsoft.com/office/drawing/2014/main" id="{D69B5A25-DEB6-1274-587D-586AA244FC6E}"/>
                </a:ext>
              </a:extLst>
            </p:cNvPr>
            <p:cNvSpPr/>
            <p:nvPr/>
          </p:nvSpPr>
          <p:spPr>
            <a:xfrm>
              <a:off x="1004039" y="2632848"/>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102" name="Freeform 101">
              <a:extLst>
                <a:ext uri="{FF2B5EF4-FFF2-40B4-BE49-F238E27FC236}">
                  <a16:creationId xmlns:a16="http://schemas.microsoft.com/office/drawing/2014/main" id="{D35FC899-F954-07DD-A1A6-29E55B115DDA}"/>
                </a:ext>
              </a:extLst>
            </p:cNvPr>
            <p:cNvSpPr/>
            <p:nvPr/>
          </p:nvSpPr>
          <p:spPr>
            <a:xfrm>
              <a:off x="1066507" y="1843936"/>
              <a:ext cx="12748" cy="2138013"/>
            </a:xfrm>
            <a:custGeom>
              <a:avLst/>
              <a:gdLst>
                <a:gd name="connsiteX0" fmla="*/ 0 w 12748"/>
                <a:gd name="connsiteY0" fmla="*/ 2138014 h 2138013"/>
                <a:gd name="connsiteX1" fmla="*/ 0 w 12748"/>
                <a:gd name="connsiteY1" fmla="*/ 0 h 2138013"/>
              </a:gdLst>
              <a:ahLst/>
              <a:cxnLst>
                <a:cxn ang="0">
                  <a:pos x="connsiteX0" y="connsiteY0"/>
                </a:cxn>
                <a:cxn ang="0">
                  <a:pos x="connsiteX1" y="connsiteY1"/>
                </a:cxn>
              </a:cxnLst>
              <a:rect l="l" t="t" r="r" b="b"/>
              <a:pathLst>
                <a:path w="12748" h="2138013">
                  <a:moveTo>
                    <a:pt x="0" y="2138014"/>
                  </a:moveTo>
                  <a:lnTo>
                    <a:pt x="0" y="0"/>
                  </a:lnTo>
                </a:path>
              </a:pathLst>
            </a:custGeom>
            <a:ln w="12741" cap="sq">
              <a:solidFill>
                <a:srgbClr val="231F20"/>
              </a:solidFill>
              <a:prstDash val="solid"/>
              <a:miter/>
            </a:ln>
          </p:spPr>
          <p:txBody>
            <a:bodyPr rtlCol="0" anchor="ctr"/>
            <a:lstStyle/>
            <a:p>
              <a:endParaRPr lang="en-GB" noProof="0" dirty="0"/>
            </a:p>
          </p:txBody>
        </p:sp>
        <p:sp>
          <p:nvSpPr>
            <p:cNvPr id="103" name="Freeform 102">
              <a:extLst>
                <a:ext uri="{FF2B5EF4-FFF2-40B4-BE49-F238E27FC236}">
                  <a16:creationId xmlns:a16="http://schemas.microsoft.com/office/drawing/2014/main" id="{E6B18460-7D5C-DD64-C65F-5A948E535581}"/>
                </a:ext>
              </a:extLst>
            </p:cNvPr>
            <p:cNvSpPr/>
            <p:nvPr/>
          </p:nvSpPr>
          <p:spPr>
            <a:xfrm>
              <a:off x="1066379" y="3988715"/>
              <a:ext cx="4984677" cy="12763"/>
            </a:xfrm>
            <a:custGeom>
              <a:avLst/>
              <a:gdLst>
                <a:gd name="connsiteX0" fmla="*/ 4984678 w 4984677"/>
                <a:gd name="connsiteY0" fmla="*/ 0 h 12763"/>
                <a:gd name="connsiteX1" fmla="*/ 0 w 4984677"/>
                <a:gd name="connsiteY1" fmla="*/ 0 h 12763"/>
              </a:gdLst>
              <a:ahLst/>
              <a:cxnLst>
                <a:cxn ang="0">
                  <a:pos x="connsiteX0" y="connsiteY0"/>
                </a:cxn>
                <a:cxn ang="0">
                  <a:pos x="connsiteX1" y="connsiteY1"/>
                </a:cxn>
              </a:cxnLst>
              <a:rect l="l" t="t" r="r" b="b"/>
              <a:pathLst>
                <a:path w="4984677" h="12763">
                  <a:moveTo>
                    <a:pt x="4984678" y="0"/>
                  </a:moveTo>
                  <a:lnTo>
                    <a:pt x="0" y="0"/>
                  </a:lnTo>
                </a:path>
              </a:pathLst>
            </a:custGeom>
            <a:ln w="12741" cap="sq">
              <a:solidFill>
                <a:srgbClr val="231F20"/>
              </a:solidFill>
              <a:prstDash val="solid"/>
              <a:miter/>
            </a:ln>
          </p:spPr>
          <p:txBody>
            <a:bodyPr rtlCol="0" anchor="ctr"/>
            <a:lstStyle/>
            <a:p>
              <a:endParaRPr lang="en-GB" noProof="0" dirty="0"/>
            </a:p>
          </p:txBody>
        </p:sp>
        <p:sp>
          <p:nvSpPr>
            <p:cNvPr id="104" name="Freeform 103">
              <a:extLst>
                <a:ext uri="{FF2B5EF4-FFF2-40B4-BE49-F238E27FC236}">
                  <a16:creationId xmlns:a16="http://schemas.microsoft.com/office/drawing/2014/main" id="{3215F42E-728D-3CCA-6FD8-661EB4815E2A}"/>
                </a:ext>
              </a:extLst>
            </p:cNvPr>
            <p:cNvSpPr/>
            <p:nvPr/>
          </p:nvSpPr>
          <p:spPr>
            <a:xfrm>
              <a:off x="1066507" y="1688477"/>
              <a:ext cx="12748" cy="2300237"/>
            </a:xfrm>
            <a:custGeom>
              <a:avLst/>
              <a:gdLst>
                <a:gd name="connsiteX0" fmla="*/ 0 w 12748"/>
                <a:gd name="connsiteY0" fmla="*/ 2300238 h 2300237"/>
                <a:gd name="connsiteX1" fmla="*/ 0 w 12748"/>
                <a:gd name="connsiteY1" fmla="*/ 0 h 2300237"/>
              </a:gdLst>
              <a:ahLst/>
              <a:cxnLst>
                <a:cxn ang="0">
                  <a:pos x="connsiteX0" y="connsiteY0"/>
                </a:cxn>
                <a:cxn ang="0">
                  <a:pos x="connsiteX1" y="connsiteY1"/>
                </a:cxn>
              </a:cxnLst>
              <a:rect l="l" t="t" r="r" b="b"/>
              <a:pathLst>
                <a:path w="12748" h="2300237">
                  <a:moveTo>
                    <a:pt x="0" y="2300238"/>
                  </a:moveTo>
                  <a:lnTo>
                    <a:pt x="0" y="0"/>
                  </a:lnTo>
                </a:path>
              </a:pathLst>
            </a:custGeom>
            <a:ln w="12741" cap="sq">
              <a:solidFill>
                <a:srgbClr val="231F20"/>
              </a:solidFill>
              <a:prstDash val="solid"/>
              <a:miter/>
            </a:ln>
          </p:spPr>
          <p:txBody>
            <a:bodyPr rtlCol="0" anchor="ctr"/>
            <a:lstStyle/>
            <a:p>
              <a:endParaRPr lang="en-GB" noProof="0" dirty="0"/>
            </a:p>
          </p:txBody>
        </p:sp>
      </p:grpSp>
      <p:grpSp>
        <p:nvGrpSpPr>
          <p:cNvPr id="105" name="Graphic 63">
            <a:extLst>
              <a:ext uri="{FF2B5EF4-FFF2-40B4-BE49-F238E27FC236}">
                <a16:creationId xmlns:a16="http://schemas.microsoft.com/office/drawing/2014/main" id="{F327F043-FC10-270C-6811-1333008725C3}"/>
              </a:ext>
            </a:extLst>
          </p:cNvPr>
          <p:cNvGrpSpPr/>
          <p:nvPr/>
        </p:nvGrpSpPr>
        <p:grpSpPr>
          <a:xfrm>
            <a:off x="1073646" y="1738893"/>
            <a:ext cx="4767570" cy="2160350"/>
            <a:chOff x="1073646" y="1738893"/>
            <a:chExt cx="4767570" cy="2160350"/>
          </a:xfrm>
          <a:noFill/>
        </p:grpSpPr>
        <p:grpSp>
          <p:nvGrpSpPr>
            <p:cNvPr id="106" name="Graphic 63">
              <a:extLst>
                <a:ext uri="{FF2B5EF4-FFF2-40B4-BE49-F238E27FC236}">
                  <a16:creationId xmlns:a16="http://schemas.microsoft.com/office/drawing/2014/main" id="{C2F6AD31-66AD-9B03-71BC-7F56B28E89E3}"/>
                </a:ext>
              </a:extLst>
            </p:cNvPr>
            <p:cNvGrpSpPr/>
            <p:nvPr/>
          </p:nvGrpSpPr>
          <p:grpSpPr>
            <a:xfrm>
              <a:off x="1447561" y="2048280"/>
              <a:ext cx="57623" cy="57563"/>
              <a:chOff x="1447561" y="2048280"/>
              <a:chExt cx="57623" cy="57563"/>
            </a:xfrm>
          </p:grpSpPr>
          <p:sp>
            <p:nvSpPr>
              <p:cNvPr id="107" name="Freeform 106">
                <a:extLst>
                  <a:ext uri="{FF2B5EF4-FFF2-40B4-BE49-F238E27FC236}">
                    <a16:creationId xmlns:a16="http://schemas.microsoft.com/office/drawing/2014/main" id="{80E3E20B-9D14-787D-ACDD-43DF9D288465}"/>
                  </a:ext>
                </a:extLst>
              </p:cNvPr>
              <p:cNvSpPr/>
              <p:nvPr/>
            </p:nvSpPr>
            <p:spPr>
              <a:xfrm>
                <a:off x="1476372" y="2048280"/>
                <a:ext cx="12748" cy="57563"/>
              </a:xfrm>
              <a:custGeom>
                <a:avLst/>
                <a:gdLst>
                  <a:gd name="connsiteX0" fmla="*/ 0 w 12748"/>
                  <a:gd name="connsiteY0" fmla="*/ 0 h 57563"/>
                  <a:gd name="connsiteX1" fmla="*/ 0 w 12748"/>
                  <a:gd name="connsiteY1" fmla="*/ 57563 h 57563"/>
                </a:gdLst>
                <a:ahLst/>
                <a:cxnLst>
                  <a:cxn ang="0">
                    <a:pos x="connsiteX0" y="connsiteY0"/>
                  </a:cxn>
                  <a:cxn ang="0">
                    <a:pos x="connsiteX1" y="connsiteY1"/>
                  </a:cxn>
                </a:cxnLst>
                <a:rect l="l" t="t" r="r" b="b"/>
                <a:pathLst>
                  <a:path w="12748" h="57563">
                    <a:moveTo>
                      <a:pt x="0" y="0"/>
                    </a:moveTo>
                    <a:lnTo>
                      <a:pt x="0" y="57563"/>
                    </a:lnTo>
                  </a:path>
                </a:pathLst>
              </a:custGeom>
              <a:ln w="15875" cap="flat">
                <a:solidFill>
                  <a:srgbClr val="C6573B"/>
                </a:solidFill>
                <a:prstDash val="solid"/>
                <a:miter/>
              </a:ln>
            </p:spPr>
            <p:txBody>
              <a:bodyPr rtlCol="0" anchor="ctr"/>
              <a:lstStyle/>
              <a:p>
                <a:endParaRPr lang="en-GB" noProof="0" dirty="0"/>
              </a:p>
            </p:txBody>
          </p:sp>
          <p:sp>
            <p:nvSpPr>
              <p:cNvPr id="108" name="Freeform 107">
                <a:extLst>
                  <a:ext uri="{FF2B5EF4-FFF2-40B4-BE49-F238E27FC236}">
                    <a16:creationId xmlns:a16="http://schemas.microsoft.com/office/drawing/2014/main" id="{31C5E988-264F-3A1C-F119-01C3C893000B}"/>
                  </a:ext>
                </a:extLst>
              </p:cNvPr>
              <p:cNvSpPr/>
              <p:nvPr/>
            </p:nvSpPr>
            <p:spPr>
              <a:xfrm>
                <a:off x="1447561" y="2077126"/>
                <a:ext cx="57623" cy="12763"/>
              </a:xfrm>
              <a:custGeom>
                <a:avLst/>
                <a:gdLst>
                  <a:gd name="connsiteX0" fmla="*/ 0 w 57623"/>
                  <a:gd name="connsiteY0" fmla="*/ 0 h 12763"/>
                  <a:gd name="connsiteX1" fmla="*/ 57623 w 57623"/>
                  <a:gd name="connsiteY1" fmla="*/ 0 h 12763"/>
                </a:gdLst>
                <a:ahLst/>
                <a:cxnLst>
                  <a:cxn ang="0">
                    <a:pos x="connsiteX0" y="connsiteY0"/>
                  </a:cxn>
                  <a:cxn ang="0">
                    <a:pos x="connsiteX1" y="connsiteY1"/>
                  </a:cxn>
                </a:cxnLst>
                <a:rect l="l" t="t" r="r" b="b"/>
                <a:pathLst>
                  <a:path w="57623" h="12763">
                    <a:moveTo>
                      <a:pt x="0" y="0"/>
                    </a:moveTo>
                    <a:lnTo>
                      <a:pt x="57623" y="0"/>
                    </a:lnTo>
                  </a:path>
                </a:pathLst>
              </a:custGeom>
              <a:ln w="15875" cap="flat">
                <a:solidFill>
                  <a:srgbClr val="C6573B"/>
                </a:solidFill>
                <a:prstDash val="solid"/>
                <a:miter/>
              </a:ln>
            </p:spPr>
            <p:txBody>
              <a:bodyPr rtlCol="0" anchor="ctr"/>
              <a:lstStyle/>
              <a:p>
                <a:endParaRPr lang="en-GB" noProof="0" dirty="0"/>
              </a:p>
            </p:txBody>
          </p:sp>
        </p:grpSp>
        <p:sp>
          <p:nvSpPr>
            <p:cNvPr id="109" name="Freeform 108">
              <a:extLst>
                <a:ext uri="{FF2B5EF4-FFF2-40B4-BE49-F238E27FC236}">
                  <a16:creationId xmlns:a16="http://schemas.microsoft.com/office/drawing/2014/main" id="{F5458AB8-EBEE-83BF-1C33-FC0483B0B067}"/>
                </a:ext>
              </a:extLst>
            </p:cNvPr>
            <p:cNvSpPr/>
            <p:nvPr/>
          </p:nvSpPr>
          <p:spPr>
            <a:xfrm>
              <a:off x="1073646" y="1738893"/>
              <a:ext cx="4767570" cy="2160350"/>
            </a:xfrm>
            <a:custGeom>
              <a:avLst/>
              <a:gdLst>
                <a:gd name="connsiteX0" fmla="*/ 4767571 w 4767570"/>
                <a:gd name="connsiteY0" fmla="*/ 2160350 h 2160350"/>
                <a:gd name="connsiteX1" fmla="*/ 4085524 w 4767570"/>
                <a:gd name="connsiteY1" fmla="*/ 2160350 h 2160350"/>
                <a:gd name="connsiteX2" fmla="*/ 4085524 w 4767570"/>
                <a:gd name="connsiteY2" fmla="*/ 2072920 h 2160350"/>
                <a:gd name="connsiteX3" fmla="*/ 3868289 w 4767570"/>
                <a:gd name="connsiteY3" fmla="*/ 2072920 h 2160350"/>
                <a:gd name="connsiteX4" fmla="*/ 3868289 w 4767570"/>
                <a:gd name="connsiteY4" fmla="*/ 1980768 h 2160350"/>
                <a:gd name="connsiteX5" fmla="*/ 3663037 w 4767570"/>
                <a:gd name="connsiteY5" fmla="*/ 1980768 h 2160350"/>
                <a:gd name="connsiteX6" fmla="*/ 3663037 w 4767570"/>
                <a:gd name="connsiteY6" fmla="*/ 1894486 h 2160350"/>
                <a:gd name="connsiteX7" fmla="*/ 3057609 w 4767570"/>
                <a:gd name="connsiteY7" fmla="*/ 1894486 h 2160350"/>
                <a:gd name="connsiteX8" fmla="*/ 3057609 w 4767570"/>
                <a:gd name="connsiteY8" fmla="*/ 1868449 h 2160350"/>
                <a:gd name="connsiteX9" fmla="*/ 2997436 w 4767570"/>
                <a:gd name="connsiteY9" fmla="*/ 1868449 h 2160350"/>
                <a:gd name="connsiteX10" fmla="*/ 2997436 w 4767570"/>
                <a:gd name="connsiteY10" fmla="*/ 1844836 h 2160350"/>
                <a:gd name="connsiteX11" fmla="*/ 2741446 w 4767570"/>
                <a:gd name="connsiteY11" fmla="*/ 1844836 h 2160350"/>
                <a:gd name="connsiteX12" fmla="*/ 2741446 w 4767570"/>
                <a:gd name="connsiteY12" fmla="*/ 1798760 h 2160350"/>
                <a:gd name="connsiteX13" fmla="*/ 2723725 w 4767570"/>
                <a:gd name="connsiteY13" fmla="*/ 1798760 h 2160350"/>
                <a:gd name="connsiteX14" fmla="*/ 2723725 w 4767570"/>
                <a:gd name="connsiteY14" fmla="*/ 1778721 h 2160350"/>
                <a:gd name="connsiteX15" fmla="*/ 2642262 w 4767570"/>
                <a:gd name="connsiteY15" fmla="*/ 1778721 h 2160350"/>
                <a:gd name="connsiteX16" fmla="*/ 2642262 w 4767570"/>
                <a:gd name="connsiteY16" fmla="*/ 1758683 h 2160350"/>
                <a:gd name="connsiteX17" fmla="*/ 2388566 w 4767570"/>
                <a:gd name="connsiteY17" fmla="*/ 1758683 h 2160350"/>
                <a:gd name="connsiteX18" fmla="*/ 2388566 w 4767570"/>
                <a:gd name="connsiteY18" fmla="*/ 1723200 h 2160350"/>
                <a:gd name="connsiteX19" fmla="*/ 2379132 w 4767570"/>
                <a:gd name="connsiteY19" fmla="*/ 1723200 h 2160350"/>
                <a:gd name="connsiteX20" fmla="*/ 2379132 w 4767570"/>
                <a:gd name="connsiteY20" fmla="*/ 1688994 h 2160350"/>
                <a:gd name="connsiteX21" fmla="*/ 2359117 w 4767570"/>
                <a:gd name="connsiteY21" fmla="*/ 1688994 h 2160350"/>
                <a:gd name="connsiteX22" fmla="*/ 2359117 w 4767570"/>
                <a:gd name="connsiteY22" fmla="*/ 1672402 h 2160350"/>
                <a:gd name="connsiteX23" fmla="*/ 2348408 w 4767570"/>
                <a:gd name="connsiteY23" fmla="*/ 1672402 h 2160350"/>
                <a:gd name="connsiteX24" fmla="*/ 2348408 w 4767570"/>
                <a:gd name="connsiteY24" fmla="*/ 1659383 h 2160350"/>
                <a:gd name="connsiteX25" fmla="*/ 2304808 w 4767570"/>
                <a:gd name="connsiteY25" fmla="*/ 1659383 h 2160350"/>
                <a:gd name="connsiteX26" fmla="*/ 2304808 w 4767570"/>
                <a:gd name="connsiteY26" fmla="*/ 1640493 h 2160350"/>
                <a:gd name="connsiteX27" fmla="*/ 2285940 w 4767570"/>
                <a:gd name="connsiteY27" fmla="*/ 1640493 h 2160350"/>
                <a:gd name="connsiteX28" fmla="*/ 2285940 w 4767570"/>
                <a:gd name="connsiteY28" fmla="*/ 1625176 h 2160350"/>
                <a:gd name="connsiteX29" fmla="*/ 2274084 w 4767570"/>
                <a:gd name="connsiteY29" fmla="*/ 1625176 h 2160350"/>
                <a:gd name="connsiteX30" fmla="*/ 2274084 w 4767570"/>
                <a:gd name="connsiteY30" fmla="*/ 1611009 h 2160350"/>
                <a:gd name="connsiteX31" fmla="*/ 2252922 w 4767570"/>
                <a:gd name="connsiteY31" fmla="*/ 1611009 h 2160350"/>
                <a:gd name="connsiteX32" fmla="*/ 2252922 w 4767570"/>
                <a:gd name="connsiteY32" fmla="*/ 1594417 h 2160350"/>
                <a:gd name="connsiteX33" fmla="*/ 2197465 w 4767570"/>
                <a:gd name="connsiteY33" fmla="*/ 1594417 h 2160350"/>
                <a:gd name="connsiteX34" fmla="*/ 2197465 w 4767570"/>
                <a:gd name="connsiteY34" fmla="*/ 1576675 h 2160350"/>
                <a:gd name="connsiteX35" fmla="*/ 2159602 w 4767570"/>
                <a:gd name="connsiteY35" fmla="*/ 1576675 h 2160350"/>
                <a:gd name="connsiteX36" fmla="*/ 2159602 w 4767570"/>
                <a:gd name="connsiteY36" fmla="*/ 1562508 h 2160350"/>
                <a:gd name="connsiteX37" fmla="*/ 2100704 w 4767570"/>
                <a:gd name="connsiteY37" fmla="*/ 1562508 h 2160350"/>
                <a:gd name="connsiteX38" fmla="*/ 2100704 w 4767570"/>
                <a:gd name="connsiteY38" fmla="*/ 1548340 h 2160350"/>
                <a:gd name="connsiteX39" fmla="*/ 2091270 w 4767570"/>
                <a:gd name="connsiteY39" fmla="*/ 1548340 h 2160350"/>
                <a:gd name="connsiteX40" fmla="*/ 2091270 w 4767570"/>
                <a:gd name="connsiteY40" fmla="*/ 1534173 h 2160350"/>
                <a:gd name="connsiteX41" fmla="*/ 2081836 w 4767570"/>
                <a:gd name="connsiteY41" fmla="*/ 1534173 h 2160350"/>
                <a:gd name="connsiteX42" fmla="*/ 2081836 w 4767570"/>
                <a:gd name="connsiteY42" fmla="*/ 1518856 h 2160350"/>
                <a:gd name="connsiteX43" fmla="*/ 2042826 w 4767570"/>
                <a:gd name="connsiteY43" fmla="*/ 1518856 h 2160350"/>
                <a:gd name="connsiteX44" fmla="*/ 2042826 w 4767570"/>
                <a:gd name="connsiteY44" fmla="*/ 1476099 h 2160350"/>
                <a:gd name="connsiteX45" fmla="*/ 2031225 w 4767570"/>
                <a:gd name="connsiteY45" fmla="*/ 1476099 h 2160350"/>
                <a:gd name="connsiteX46" fmla="*/ 2031225 w 4767570"/>
                <a:gd name="connsiteY46" fmla="*/ 1462442 h 2160350"/>
                <a:gd name="connsiteX47" fmla="*/ 2015161 w 4767570"/>
                <a:gd name="connsiteY47" fmla="*/ 1462442 h 2160350"/>
                <a:gd name="connsiteX48" fmla="*/ 2015161 w 4767570"/>
                <a:gd name="connsiteY48" fmla="*/ 1448402 h 2160350"/>
                <a:gd name="connsiteX49" fmla="*/ 2007130 w 4767570"/>
                <a:gd name="connsiteY49" fmla="*/ 1448402 h 2160350"/>
                <a:gd name="connsiteX50" fmla="*/ 2007130 w 4767570"/>
                <a:gd name="connsiteY50" fmla="*/ 1433341 h 2160350"/>
                <a:gd name="connsiteX51" fmla="*/ 2000118 w 4767570"/>
                <a:gd name="connsiteY51" fmla="*/ 1433341 h 2160350"/>
                <a:gd name="connsiteX52" fmla="*/ 2000118 w 4767570"/>
                <a:gd name="connsiteY52" fmla="*/ 1401943 h 2160350"/>
                <a:gd name="connsiteX53" fmla="*/ 1984820 w 4767570"/>
                <a:gd name="connsiteY53" fmla="*/ 1401943 h 2160350"/>
                <a:gd name="connsiteX54" fmla="*/ 1984820 w 4767570"/>
                <a:gd name="connsiteY54" fmla="*/ 1390328 h 2160350"/>
                <a:gd name="connsiteX55" fmla="*/ 1856824 w 4767570"/>
                <a:gd name="connsiteY55" fmla="*/ 1390328 h 2160350"/>
                <a:gd name="connsiteX56" fmla="*/ 1856824 w 4767570"/>
                <a:gd name="connsiteY56" fmla="*/ 1378075 h 2160350"/>
                <a:gd name="connsiteX57" fmla="*/ 1807870 w 4767570"/>
                <a:gd name="connsiteY57" fmla="*/ 1378075 h 2160350"/>
                <a:gd name="connsiteX58" fmla="*/ 1807870 w 4767570"/>
                <a:gd name="connsiteY58" fmla="*/ 1367226 h 2160350"/>
                <a:gd name="connsiteX59" fmla="*/ 1750502 w 4767570"/>
                <a:gd name="connsiteY59" fmla="*/ 1367226 h 2160350"/>
                <a:gd name="connsiteX60" fmla="*/ 1750502 w 4767570"/>
                <a:gd name="connsiteY60" fmla="*/ 1343103 h 2160350"/>
                <a:gd name="connsiteX61" fmla="*/ 1721180 w 4767570"/>
                <a:gd name="connsiteY61" fmla="*/ 1343103 h 2160350"/>
                <a:gd name="connsiteX62" fmla="*/ 1721180 w 4767570"/>
                <a:gd name="connsiteY62" fmla="*/ 1327659 h 2160350"/>
                <a:gd name="connsiteX63" fmla="*/ 1708942 w 4767570"/>
                <a:gd name="connsiteY63" fmla="*/ 1327659 h 2160350"/>
                <a:gd name="connsiteX64" fmla="*/ 1708942 w 4767570"/>
                <a:gd name="connsiteY64" fmla="*/ 1306344 h 2160350"/>
                <a:gd name="connsiteX65" fmla="*/ 1694536 w 4767570"/>
                <a:gd name="connsiteY65" fmla="*/ 1306344 h 2160350"/>
                <a:gd name="connsiteX66" fmla="*/ 1694536 w 4767570"/>
                <a:gd name="connsiteY66" fmla="*/ 1283242 h 2160350"/>
                <a:gd name="connsiteX67" fmla="*/ 1677453 w 4767570"/>
                <a:gd name="connsiteY67" fmla="*/ 1283242 h 2160350"/>
                <a:gd name="connsiteX68" fmla="*/ 1677453 w 4767570"/>
                <a:gd name="connsiteY68" fmla="*/ 1268564 h 2160350"/>
                <a:gd name="connsiteX69" fmla="*/ 1669421 w 4767570"/>
                <a:gd name="connsiteY69" fmla="*/ 1268564 h 2160350"/>
                <a:gd name="connsiteX70" fmla="*/ 1669421 w 4767570"/>
                <a:gd name="connsiteY70" fmla="*/ 1230401 h 2160350"/>
                <a:gd name="connsiteX71" fmla="*/ 1659605 w 4767570"/>
                <a:gd name="connsiteY71" fmla="*/ 1230401 h 2160350"/>
                <a:gd name="connsiteX72" fmla="*/ 1659605 w 4767570"/>
                <a:gd name="connsiteY72" fmla="*/ 1215723 h 2160350"/>
                <a:gd name="connsiteX73" fmla="*/ 1652593 w 4767570"/>
                <a:gd name="connsiteY73" fmla="*/ 1215723 h 2160350"/>
                <a:gd name="connsiteX74" fmla="*/ 1652593 w 4767570"/>
                <a:gd name="connsiteY74" fmla="*/ 1205896 h 2160350"/>
                <a:gd name="connsiteX75" fmla="*/ 1644561 w 4767570"/>
                <a:gd name="connsiteY75" fmla="*/ 1205896 h 2160350"/>
                <a:gd name="connsiteX76" fmla="*/ 1644561 w 4767570"/>
                <a:gd name="connsiteY76" fmla="*/ 1188792 h 2160350"/>
                <a:gd name="connsiteX77" fmla="*/ 1637295 w 4767570"/>
                <a:gd name="connsiteY77" fmla="*/ 1188792 h 2160350"/>
                <a:gd name="connsiteX78" fmla="*/ 1637295 w 4767570"/>
                <a:gd name="connsiteY78" fmla="*/ 1181007 h 2160350"/>
                <a:gd name="connsiteX79" fmla="*/ 1604404 w 4767570"/>
                <a:gd name="connsiteY79" fmla="*/ 1181007 h 2160350"/>
                <a:gd name="connsiteX80" fmla="*/ 1604404 w 4767570"/>
                <a:gd name="connsiteY80" fmla="*/ 1168116 h 2160350"/>
                <a:gd name="connsiteX81" fmla="*/ 1595607 w 4767570"/>
                <a:gd name="connsiteY81" fmla="*/ 1168116 h 2160350"/>
                <a:gd name="connsiteX82" fmla="*/ 1595607 w 4767570"/>
                <a:gd name="connsiteY82" fmla="*/ 1160713 h 2160350"/>
                <a:gd name="connsiteX83" fmla="*/ 1550860 w 4767570"/>
                <a:gd name="connsiteY83" fmla="*/ 1160713 h 2160350"/>
                <a:gd name="connsiteX84" fmla="*/ 1550860 w 4767570"/>
                <a:gd name="connsiteY84" fmla="*/ 1149864 h 2160350"/>
                <a:gd name="connsiteX85" fmla="*/ 1528167 w 4767570"/>
                <a:gd name="connsiteY85" fmla="*/ 1149864 h 2160350"/>
                <a:gd name="connsiteX86" fmla="*/ 1528167 w 4767570"/>
                <a:gd name="connsiteY86" fmla="*/ 1139398 h 2160350"/>
                <a:gd name="connsiteX87" fmla="*/ 1482655 w 4767570"/>
                <a:gd name="connsiteY87" fmla="*/ 1139398 h 2160350"/>
                <a:gd name="connsiteX88" fmla="*/ 1482655 w 4767570"/>
                <a:gd name="connsiteY88" fmla="*/ 1129570 h 2160350"/>
                <a:gd name="connsiteX89" fmla="*/ 1425414 w 4767570"/>
                <a:gd name="connsiteY89" fmla="*/ 1129570 h 2160350"/>
                <a:gd name="connsiteX90" fmla="*/ 1425414 w 4767570"/>
                <a:gd name="connsiteY90" fmla="*/ 1120763 h 2160350"/>
                <a:gd name="connsiteX91" fmla="*/ 1402339 w 4767570"/>
                <a:gd name="connsiteY91" fmla="*/ 1120763 h 2160350"/>
                <a:gd name="connsiteX92" fmla="*/ 1402339 w 4767570"/>
                <a:gd name="connsiteY92" fmla="*/ 1087961 h 2160350"/>
                <a:gd name="connsiteX93" fmla="*/ 1394563 w 4767570"/>
                <a:gd name="connsiteY93" fmla="*/ 1087961 h 2160350"/>
                <a:gd name="connsiteX94" fmla="*/ 1391758 w 4767570"/>
                <a:gd name="connsiteY94" fmla="*/ 1087961 h 2160350"/>
                <a:gd name="connsiteX95" fmla="*/ 1391758 w 4767570"/>
                <a:gd name="connsiteY95" fmla="*/ 1076729 h 2160350"/>
                <a:gd name="connsiteX96" fmla="*/ 1376077 w 4767570"/>
                <a:gd name="connsiteY96" fmla="*/ 1076729 h 2160350"/>
                <a:gd name="connsiteX97" fmla="*/ 1376077 w 4767570"/>
                <a:gd name="connsiteY97" fmla="*/ 1062434 h 2160350"/>
                <a:gd name="connsiteX98" fmla="*/ 1370085 w 4767570"/>
                <a:gd name="connsiteY98" fmla="*/ 1062434 h 2160350"/>
                <a:gd name="connsiteX99" fmla="*/ 1370085 w 4767570"/>
                <a:gd name="connsiteY99" fmla="*/ 1018655 h 2160350"/>
                <a:gd name="connsiteX100" fmla="*/ 1363456 w 4767570"/>
                <a:gd name="connsiteY100" fmla="*/ 1018655 h 2160350"/>
                <a:gd name="connsiteX101" fmla="*/ 1363456 w 4767570"/>
                <a:gd name="connsiteY101" fmla="*/ 1001807 h 2160350"/>
                <a:gd name="connsiteX102" fmla="*/ 1354022 w 4767570"/>
                <a:gd name="connsiteY102" fmla="*/ 1001807 h 2160350"/>
                <a:gd name="connsiteX103" fmla="*/ 1354022 w 4767570"/>
                <a:gd name="connsiteY103" fmla="*/ 989171 h 2160350"/>
                <a:gd name="connsiteX104" fmla="*/ 1341529 w 4767570"/>
                <a:gd name="connsiteY104" fmla="*/ 989171 h 2160350"/>
                <a:gd name="connsiteX105" fmla="*/ 1341529 w 4767570"/>
                <a:gd name="connsiteY105" fmla="*/ 971685 h 2160350"/>
                <a:gd name="connsiteX106" fmla="*/ 1335919 w 4767570"/>
                <a:gd name="connsiteY106" fmla="*/ 971685 h 2160350"/>
                <a:gd name="connsiteX107" fmla="*/ 1335919 w 4767570"/>
                <a:gd name="connsiteY107" fmla="*/ 965048 h 2160350"/>
                <a:gd name="connsiteX108" fmla="*/ 1327123 w 4767570"/>
                <a:gd name="connsiteY108" fmla="*/ 965048 h 2160350"/>
                <a:gd name="connsiteX109" fmla="*/ 1327123 w 4767570"/>
                <a:gd name="connsiteY109" fmla="*/ 943733 h 2160350"/>
                <a:gd name="connsiteX110" fmla="*/ 1320494 w 4767570"/>
                <a:gd name="connsiteY110" fmla="*/ 943733 h 2160350"/>
                <a:gd name="connsiteX111" fmla="*/ 1320494 w 4767570"/>
                <a:gd name="connsiteY111" fmla="*/ 921652 h 2160350"/>
                <a:gd name="connsiteX112" fmla="*/ 1315267 w 4767570"/>
                <a:gd name="connsiteY112" fmla="*/ 921652 h 2160350"/>
                <a:gd name="connsiteX113" fmla="*/ 1315267 w 4767570"/>
                <a:gd name="connsiteY113" fmla="*/ 904166 h 2160350"/>
                <a:gd name="connsiteX114" fmla="*/ 1305450 w 4767570"/>
                <a:gd name="connsiteY114" fmla="*/ 904166 h 2160350"/>
                <a:gd name="connsiteX115" fmla="*/ 1305450 w 4767570"/>
                <a:gd name="connsiteY115" fmla="*/ 893956 h 2160350"/>
                <a:gd name="connsiteX116" fmla="*/ 1271922 w 4767570"/>
                <a:gd name="connsiteY116" fmla="*/ 893956 h 2160350"/>
                <a:gd name="connsiteX117" fmla="*/ 1271922 w 4767570"/>
                <a:gd name="connsiteY117" fmla="*/ 877618 h 2160350"/>
                <a:gd name="connsiteX118" fmla="*/ 1207159 w 4767570"/>
                <a:gd name="connsiteY118" fmla="*/ 877618 h 2160350"/>
                <a:gd name="connsiteX119" fmla="*/ 1207159 w 4767570"/>
                <a:gd name="connsiteY119" fmla="*/ 869194 h 2160350"/>
                <a:gd name="connsiteX120" fmla="*/ 1173631 w 4767570"/>
                <a:gd name="connsiteY120" fmla="*/ 869194 h 2160350"/>
                <a:gd name="connsiteX121" fmla="*/ 1173631 w 4767570"/>
                <a:gd name="connsiteY121" fmla="*/ 858345 h 2160350"/>
                <a:gd name="connsiteX122" fmla="*/ 1155782 w 4767570"/>
                <a:gd name="connsiteY122" fmla="*/ 858345 h 2160350"/>
                <a:gd name="connsiteX123" fmla="*/ 1155782 w 4767570"/>
                <a:gd name="connsiteY123" fmla="*/ 851964 h 2160350"/>
                <a:gd name="connsiteX124" fmla="*/ 1076104 w 4767570"/>
                <a:gd name="connsiteY124" fmla="*/ 851964 h 2160350"/>
                <a:gd name="connsiteX125" fmla="*/ 1076104 w 4767570"/>
                <a:gd name="connsiteY125" fmla="*/ 835882 h 2160350"/>
                <a:gd name="connsiteX126" fmla="*/ 1062081 w 4767570"/>
                <a:gd name="connsiteY126" fmla="*/ 835882 h 2160350"/>
                <a:gd name="connsiteX127" fmla="*/ 1062081 w 4767570"/>
                <a:gd name="connsiteY127" fmla="*/ 822225 h 2160350"/>
                <a:gd name="connsiteX128" fmla="*/ 1040408 w 4767570"/>
                <a:gd name="connsiteY128" fmla="*/ 822225 h 2160350"/>
                <a:gd name="connsiteX129" fmla="*/ 1040408 w 4767570"/>
                <a:gd name="connsiteY129" fmla="*/ 808568 h 2160350"/>
                <a:gd name="connsiteX130" fmla="*/ 1032377 w 4767570"/>
                <a:gd name="connsiteY130" fmla="*/ 808568 h 2160350"/>
                <a:gd name="connsiteX131" fmla="*/ 1032377 w 4767570"/>
                <a:gd name="connsiteY131" fmla="*/ 783041 h 2160350"/>
                <a:gd name="connsiteX132" fmla="*/ 1021285 w 4767570"/>
                <a:gd name="connsiteY132" fmla="*/ 783041 h 2160350"/>
                <a:gd name="connsiteX133" fmla="*/ 1021285 w 4767570"/>
                <a:gd name="connsiteY133" fmla="*/ 756493 h 2160350"/>
                <a:gd name="connsiteX134" fmla="*/ 1007262 w 4767570"/>
                <a:gd name="connsiteY134" fmla="*/ 756493 h 2160350"/>
                <a:gd name="connsiteX135" fmla="*/ 1007262 w 4767570"/>
                <a:gd name="connsiteY135" fmla="*/ 729179 h 2160350"/>
                <a:gd name="connsiteX136" fmla="*/ 996043 w 4767570"/>
                <a:gd name="connsiteY136" fmla="*/ 729179 h 2160350"/>
                <a:gd name="connsiteX137" fmla="*/ 996043 w 4767570"/>
                <a:gd name="connsiteY137" fmla="*/ 692803 h 2160350"/>
                <a:gd name="connsiteX138" fmla="*/ 979598 w 4767570"/>
                <a:gd name="connsiteY138" fmla="*/ 692803 h 2160350"/>
                <a:gd name="connsiteX139" fmla="*/ 979598 w 4767570"/>
                <a:gd name="connsiteY139" fmla="*/ 673147 h 2160350"/>
                <a:gd name="connsiteX140" fmla="*/ 966722 w 4767570"/>
                <a:gd name="connsiteY140" fmla="*/ 673147 h 2160350"/>
                <a:gd name="connsiteX141" fmla="*/ 966722 w 4767570"/>
                <a:gd name="connsiteY141" fmla="*/ 646599 h 2160350"/>
                <a:gd name="connsiteX142" fmla="*/ 941862 w 4767570"/>
                <a:gd name="connsiteY142" fmla="*/ 646599 h 2160350"/>
                <a:gd name="connsiteX143" fmla="*/ 941862 w 4767570"/>
                <a:gd name="connsiteY143" fmla="*/ 634984 h 2160350"/>
                <a:gd name="connsiteX144" fmla="*/ 913943 w 4767570"/>
                <a:gd name="connsiteY144" fmla="*/ 634984 h 2160350"/>
                <a:gd name="connsiteX145" fmla="*/ 913943 w 4767570"/>
                <a:gd name="connsiteY145" fmla="*/ 623497 h 2160350"/>
                <a:gd name="connsiteX146" fmla="*/ 904764 w 4767570"/>
                <a:gd name="connsiteY146" fmla="*/ 623497 h 2160350"/>
                <a:gd name="connsiteX147" fmla="*/ 904764 w 4767570"/>
                <a:gd name="connsiteY147" fmla="*/ 610861 h 2160350"/>
                <a:gd name="connsiteX148" fmla="*/ 784928 w 4767570"/>
                <a:gd name="connsiteY148" fmla="*/ 610861 h 2160350"/>
                <a:gd name="connsiteX149" fmla="*/ 784928 w 4767570"/>
                <a:gd name="connsiteY149" fmla="*/ 592609 h 2160350"/>
                <a:gd name="connsiteX150" fmla="*/ 768099 w 4767570"/>
                <a:gd name="connsiteY150" fmla="*/ 592609 h 2160350"/>
                <a:gd name="connsiteX151" fmla="*/ 768099 w 4767570"/>
                <a:gd name="connsiteY151" fmla="*/ 580101 h 2160350"/>
                <a:gd name="connsiteX152" fmla="*/ 731384 w 4767570"/>
                <a:gd name="connsiteY152" fmla="*/ 580101 h 2160350"/>
                <a:gd name="connsiteX153" fmla="*/ 731384 w 4767570"/>
                <a:gd name="connsiteY153" fmla="*/ 562870 h 2160350"/>
                <a:gd name="connsiteX154" fmla="*/ 690206 w 4767570"/>
                <a:gd name="connsiteY154" fmla="*/ 562870 h 2160350"/>
                <a:gd name="connsiteX155" fmla="*/ 690206 w 4767570"/>
                <a:gd name="connsiteY155" fmla="*/ 540790 h 2160350"/>
                <a:gd name="connsiteX156" fmla="*/ 677967 w 4767570"/>
                <a:gd name="connsiteY156" fmla="*/ 540790 h 2160350"/>
                <a:gd name="connsiteX157" fmla="*/ 677967 w 4767570"/>
                <a:gd name="connsiteY157" fmla="*/ 497394 h 2160350"/>
                <a:gd name="connsiteX158" fmla="*/ 667386 w 4767570"/>
                <a:gd name="connsiteY158" fmla="*/ 497394 h 2160350"/>
                <a:gd name="connsiteX159" fmla="*/ 667386 w 4767570"/>
                <a:gd name="connsiteY159" fmla="*/ 480290 h 2160350"/>
                <a:gd name="connsiteX160" fmla="*/ 656932 w 4767570"/>
                <a:gd name="connsiteY160" fmla="*/ 480290 h 2160350"/>
                <a:gd name="connsiteX161" fmla="*/ 656932 w 4767570"/>
                <a:gd name="connsiteY161" fmla="*/ 462422 h 2160350"/>
                <a:gd name="connsiteX162" fmla="*/ 636280 w 4767570"/>
                <a:gd name="connsiteY162" fmla="*/ 462422 h 2160350"/>
                <a:gd name="connsiteX163" fmla="*/ 636280 w 4767570"/>
                <a:gd name="connsiteY163" fmla="*/ 443915 h 2160350"/>
                <a:gd name="connsiteX164" fmla="*/ 627228 w 4767570"/>
                <a:gd name="connsiteY164" fmla="*/ 443915 h 2160350"/>
                <a:gd name="connsiteX165" fmla="*/ 627228 w 4767570"/>
                <a:gd name="connsiteY165" fmla="*/ 423238 h 2160350"/>
                <a:gd name="connsiteX166" fmla="*/ 618814 w 4767570"/>
                <a:gd name="connsiteY166" fmla="*/ 423238 h 2160350"/>
                <a:gd name="connsiteX167" fmla="*/ 618814 w 4767570"/>
                <a:gd name="connsiteY167" fmla="*/ 414814 h 2160350"/>
                <a:gd name="connsiteX168" fmla="*/ 601731 w 4767570"/>
                <a:gd name="connsiteY168" fmla="*/ 414814 h 2160350"/>
                <a:gd name="connsiteX169" fmla="*/ 601731 w 4767570"/>
                <a:gd name="connsiteY169" fmla="*/ 400136 h 2160350"/>
                <a:gd name="connsiteX170" fmla="*/ 508667 w 4767570"/>
                <a:gd name="connsiteY170" fmla="*/ 400136 h 2160350"/>
                <a:gd name="connsiteX171" fmla="*/ 508667 w 4767570"/>
                <a:gd name="connsiteY171" fmla="*/ 392733 h 2160350"/>
                <a:gd name="connsiteX172" fmla="*/ 449259 w 4767570"/>
                <a:gd name="connsiteY172" fmla="*/ 392733 h 2160350"/>
                <a:gd name="connsiteX173" fmla="*/ 449259 w 4767570"/>
                <a:gd name="connsiteY173" fmla="*/ 384692 h 2160350"/>
                <a:gd name="connsiteX174" fmla="*/ 401069 w 4767570"/>
                <a:gd name="connsiteY174" fmla="*/ 384692 h 2160350"/>
                <a:gd name="connsiteX175" fmla="*/ 401069 w 4767570"/>
                <a:gd name="connsiteY175" fmla="*/ 371418 h 2160350"/>
                <a:gd name="connsiteX176" fmla="*/ 389468 w 4767570"/>
                <a:gd name="connsiteY176" fmla="*/ 371418 h 2160350"/>
                <a:gd name="connsiteX177" fmla="*/ 389468 w 4767570"/>
                <a:gd name="connsiteY177" fmla="*/ 358144 h 2160350"/>
                <a:gd name="connsiteX178" fmla="*/ 381436 w 4767570"/>
                <a:gd name="connsiteY178" fmla="*/ 358144 h 2160350"/>
                <a:gd name="connsiteX179" fmla="*/ 381436 w 4767570"/>
                <a:gd name="connsiteY179" fmla="*/ 339637 h 2160350"/>
                <a:gd name="connsiteX180" fmla="*/ 367158 w 4767570"/>
                <a:gd name="connsiteY180" fmla="*/ 339637 h 2160350"/>
                <a:gd name="connsiteX181" fmla="*/ 367158 w 4767570"/>
                <a:gd name="connsiteY181" fmla="*/ 327384 h 2160350"/>
                <a:gd name="connsiteX182" fmla="*/ 350712 w 4767570"/>
                <a:gd name="connsiteY182" fmla="*/ 327384 h 2160350"/>
                <a:gd name="connsiteX183" fmla="*/ 350712 w 4767570"/>
                <a:gd name="connsiteY183" fmla="*/ 311557 h 2160350"/>
                <a:gd name="connsiteX184" fmla="*/ 338091 w 4767570"/>
                <a:gd name="connsiteY184" fmla="*/ 311557 h 2160350"/>
                <a:gd name="connsiteX185" fmla="*/ 338091 w 4767570"/>
                <a:gd name="connsiteY185" fmla="*/ 280414 h 2160350"/>
                <a:gd name="connsiteX186" fmla="*/ 329295 w 4767570"/>
                <a:gd name="connsiteY186" fmla="*/ 280414 h 2160350"/>
                <a:gd name="connsiteX187" fmla="*/ 329295 w 4767570"/>
                <a:gd name="connsiteY187" fmla="*/ 224765 h 2160350"/>
                <a:gd name="connsiteX188" fmla="*/ 320626 w 4767570"/>
                <a:gd name="connsiteY188" fmla="*/ 224765 h 2160350"/>
                <a:gd name="connsiteX189" fmla="*/ 320626 w 4767570"/>
                <a:gd name="connsiteY189" fmla="*/ 185964 h 2160350"/>
                <a:gd name="connsiteX190" fmla="*/ 312849 w 4767570"/>
                <a:gd name="connsiteY190" fmla="*/ 185964 h 2160350"/>
                <a:gd name="connsiteX191" fmla="*/ 312849 w 4767570"/>
                <a:gd name="connsiteY191" fmla="*/ 166691 h 2160350"/>
                <a:gd name="connsiteX192" fmla="*/ 298188 w 4767570"/>
                <a:gd name="connsiteY192" fmla="*/ 166691 h 2160350"/>
                <a:gd name="connsiteX193" fmla="*/ 298188 w 4767570"/>
                <a:gd name="connsiteY193" fmla="*/ 142568 h 2160350"/>
                <a:gd name="connsiteX194" fmla="*/ 288754 w 4767570"/>
                <a:gd name="connsiteY194" fmla="*/ 142568 h 2160350"/>
                <a:gd name="connsiteX195" fmla="*/ 288754 w 4767570"/>
                <a:gd name="connsiteY195" fmla="*/ 96364 h 2160350"/>
                <a:gd name="connsiteX196" fmla="*/ 279703 w 4767570"/>
                <a:gd name="connsiteY196" fmla="*/ 96364 h 2160350"/>
                <a:gd name="connsiteX197" fmla="*/ 279703 w 4767570"/>
                <a:gd name="connsiteY197" fmla="*/ 66881 h 2160350"/>
                <a:gd name="connsiteX198" fmla="*/ 260835 w 4767570"/>
                <a:gd name="connsiteY198" fmla="*/ 66881 h 2160350"/>
                <a:gd name="connsiteX199" fmla="*/ 260835 w 4767570"/>
                <a:gd name="connsiteY199" fmla="*/ 55011 h 2160350"/>
                <a:gd name="connsiteX200" fmla="*/ 191993 w 4767570"/>
                <a:gd name="connsiteY200" fmla="*/ 55011 h 2160350"/>
                <a:gd name="connsiteX201" fmla="*/ 191993 w 4767570"/>
                <a:gd name="connsiteY201" fmla="*/ 47608 h 2160350"/>
                <a:gd name="connsiteX202" fmla="*/ 168153 w 4767570"/>
                <a:gd name="connsiteY202" fmla="*/ 47608 h 2160350"/>
                <a:gd name="connsiteX203" fmla="*/ 168153 w 4767570"/>
                <a:gd name="connsiteY203" fmla="*/ 32930 h 2160350"/>
                <a:gd name="connsiteX204" fmla="*/ 125191 w 4767570"/>
                <a:gd name="connsiteY204" fmla="*/ 32930 h 2160350"/>
                <a:gd name="connsiteX205" fmla="*/ 125191 w 4767570"/>
                <a:gd name="connsiteY205" fmla="*/ 24889 h 2160350"/>
                <a:gd name="connsiteX206" fmla="*/ 40540 w 4767570"/>
                <a:gd name="connsiteY206" fmla="*/ 24889 h 2160350"/>
                <a:gd name="connsiteX207" fmla="*/ 40540 w 4767570"/>
                <a:gd name="connsiteY207" fmla="*/ 11998 h 2160350"/>
                <a:gd name="connsiteX208" fmla="*/ 23457 w 4767570"/>
                <a:gd name="connsiteY208" fmla="*/ 11998 h 2160350"/>
                <a:gd name="connsiteX209" fmla="*/ 23457 w 4767570"/>
                <a:gd name="connsiteY209" fmla="*/ 0 h 2160350"/>
                <a:gd name="connsiteX210" fmla="*/ 0 w 4767570"/>
                <a:gd name="connsiteY210" fmla="*/ 0 h 21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4767570" h="2160350">
                  <a:moveTo>
                    <a:pt x="4767571" y="2160350"/>
                  </a:moveTo>
                  <a:lnTo>
                    <a:pt x="4085524" y="2160350"/>
                  </a:lnTo>
                  <a:lnTo>
                    <a:pt x="4085524" y="2072920"/>
                  </a:lnTo>
                  <a:lnTo>
                    <a:pt x="3868289" y="2072920"/>
                  </a:lnTo>
                  <a:lnTo>
                    <a:pt x="3868289" y="1980768"/>
                  </a:lnTo>
                  <a:lnTo>
                    <a:pt x="3663037" y="1980768"/>
                  </a:lnTo>
                  <a:lnTo>
                    <a:pt x="3663037" y="1894486"/>
                  </a:lnTo>
                  <a:lnTo>
                    <a:pt x="3057609" y="1894486"/>
                  </a:lnTo>
                  <a:lnTo>
                    <a:pt x="3057609" y="1868449"/>
                  </a:lnTo>
                  <a:lnTo>
                    <a:pt x="2997436" y="1868449"/>
                  </a:lnTo>
                  <a:lnTo>
                    <a:pt x="2997436" y="1844836"/>
                  </a:lnTo>
                  <a:lnTo>
                    <a:pt x="2741446" y="1844836"/>
                  </a:lnTo>
                  <a:lnTo>
                    <a:pt x="2741446" y="1798760"/>
                  </a:lnTo>
                  <a:lnTo>
                    <a:pt x="2723725" y="1798760"/>
                  </a:lnTo>
                  <a:lnTo>
                    <a:pt x="2723725" y="1778721"/>
                  </a:lnTo>
                  <a:lnTo>
                    <a:pt x="2642262" y="1778721"/>
                  </a:lnTo>
                  <a:lnTo>
                    <a:pt x="2642262" y="1758683"/>
                  </a:lnTo>
                  <a:lnTo>
                    <a:pt x="2388566" y="1758683"/>
                  </a:lnTo>
                  <a:lnTo>
                    <a:pt x="2388566" y="1723200"/>
                  </a:lnTo>
                  <a:lnTo>
                    <a:pt x="2379132" y="1723200"/>
                  </a:lnTo>
                  <a:lnTo>
                    <a:pt x="2379132" y="1688994"/>
                  </a:lnTo>
                  <a:lnTo>
                    <a:pt x="2359117" y="1688994"/>
                  </a:lnTo>
                  <a:lnTo>
                    <a:pt x="2359117" y="1672402"/>
                  </a:lnTo>
                  <a:lnTo>
                    <a:pt x="2348408" y="1672402"/>
                  </a:lnTo>
                  <a:lnTo>
                    <a:pt x="2348408" y="1659383"/>
                  </a:lnTo>
                  <a:lnTo>
                    <a:pt x="2304808" y="1659383"/>
                  </a:lnTo>
                  <a:lnTo>
                    <a:pt x="2304808" y="1640493"/>
                  </a:lnTo>
                  <a:lnTo>
                    <a:pt x="2285940" y="1640493"/>
                  </a:lnTo>
                  <a:lnTo>
                    <a:pt x="2285940" y="1625176"/>
                  </a:lnTo>
                  <a:lnTo>
                    <a:pt x="2274084" y="1625176"/>
                  </a:lnTo>
                  <a:lnTo>
                    <a:pt x="2274084" y="1611009"/>
                  </a:lnTo>
                  <a:lnTo>
                    <a:pt x="2252922" y="1611009"/>
                  </a:lnTo>
                  <a:lnTo>
                    <a:pt x="2252922" y="1594417"/>
                  </a:lnTo>
                  <a:lnTo>
                    <a:pt x="2197465" y="1594417"/>
                  </a:lnTo>
                  <a:lnTo>
                    <a:pt x="2197465" y="1576675"/>
                  </a:lnTo>
                  <a:lnTo>
                    <a:pt x="2159602" y="1576675"/>
                  </a:lnTo>
                  <a:lnTo>
                    <a:pt x="2159602" y="1562508"/>
                  </a:lnTo>
                  <a:lnTo>
                    <a:pt x="2100704" y="1562508"/>
                  </a:lnTo>
                  <a:lnTo>
                    <a:pt x="2100704" y="1548340"/>
                  </a:lnTo>
                  <a:lnTo>
                    <a:pt x="2091270" y="1548340"/>
                  </a:lnTo>
                  <a:lnTo>
                    <a:pt x="2091270" y="1534173"/>
                  </a:lnTo>
                  <a:lnTo>
                    <a:pt x="2081836" y="1534173"/>
                  </a:lnTo>
                  <a:lnTo>
                    <a:pt x="2081836" y="1518856"/>
                  </a:lnTo>
                  <a:lnTo>
                    <a:pt x="2042826" y="1518856"/>
                  </a:lnTo>
                  <a:lnTo>
                    <a:pt x="2042826" y="1476099"/>
                  </a:lnTo>
                  <a:lnTo>
                    <a:pt x="2031225" y="1476099"/>
                  </a:lnTo>
                  <a:lnTo>
                    <a:pt x="2031225" y="1462442"/>
                  </a:lnTo>
                  <a:lnTo>
                    <a:pt x="2015161" y="1462442"/>
                  </a:lnTo>
                  <a:lnTo>
                    <a:pt x="2015161" y="1448402"/>
                  </a:lnTo>
                  <a:lnTo>
                    <a:pt x="2007130" y="1448402"/>
                  </a:lnTo>
                  <a:lnTo>
                    <a:pt x="2007130" y="1433341"/>
                  </a:lnTo>
                  <a:lnTo>
                    <a:pt x="2000118" y="1433341"/>
                  </a:lnTo>
                  <a:lnTo>
                    <a:pt x="2000118" y="1401943"/>
                  </a:lnTo>
                  <a:lnTo>
                    <a:pt x="1984820" y="1401943"/>
                  </a:lnTo>
                  <a:lnTo>
                    <a:pt x="1984820" y="1390328"/>
                  </a:lnTo>
                  <a:lnTo>
                    <a:pt x="1856824" y="1390328"/>
                  </a:lnTo>
                  <a:lnTo>
                    <a:pt x="1856824" y="1378075"/>
                  </a:lnTo>
                  <a:lnTo>
                    <a:pt x="1807870" y="1378075"/>
                  </a:lnTo>
                  <a:lnTo>
                    <a:pt x="1807870" y="1367226"/>
                  </a:lnTo>
                  <a:lnTo>
                    <a:pt x="1750502" y="1367226"/>
                  </a:lnTo>
                  <a:lnTo>
                    <a:pt x="1750502" y="1343103"/>
                  </a:lnTo>
                  <a:lnTo>
                    <a:pt x="1721180" y="1343103"/>
                  </a:lnTo>
                  <a:lnTo>
                    <a:pt x="1721180" y="1327659"/>
                  </a:lnTo>
                  <a:lnTo>
                    <a:pt x="1708942" y="1327659"/>
                  </a:lnTo>
                  <a:lnTo>
                    <a:pt x="1708942" y="1306344"/>
                  </a:lnTo>
                  <a:lnTo>
                    <a:pt x="1694536" y="1306344"/>
                  </a:lnTo>
                  <a:lnTo>
                    <a:pt x="1694536" y="1283242"/>
                  </a:lnTo>
                  <a:lnTo>
                    <a:pt x="1677453" y="1283242"/>
                  </a:lnTo>
                  <a:lnTo>
                    <a:pt x="1677453" y="1268564"/>
                  </a:lnTo>
                  <a:lnTo>
                    <a:pt x="1669421" y="1268564"/>
                  </a:lnTo>
                  <a:lnTo>
                    <a:pt x="1669421" y="1230401"/>
                  </a:lnTo>
                  <a:lnTo>
                    <a:pt x="1659605" y="1230401"/>
                  </a:lnTo>
                  <a:lnTo>
                    <a:pt x="1659605" y="1215723"/>
                  </a:lnTo>
                  <a:lnTo>
                    <a:pt x="1652593" y="1215723"/>
                  </a:lnTo>
                  <a:lnTo>
                    <a:pt x="1652593" y="1205896"/>
                  </a:lnTo>
                  <a:lnTo>
                    <a:pt x="1644561" y="1205896"/>
                  </a:lnTo>
                  <a:lnTo>
                    <a:pt x="1644561" y="1188792"/>
                  </a:lnTo>
                  <a:lnTo>
                    <a:pt x="1637295" y="1188792"/>
                  </a:lnTo>
                  <a:lnTo>
                    <a:pt x="1637295" y="1181007"/>
                  </a:lnTo>
                  <a:lnTo>
                    <a:pt x="1604404" y="1181007"/>
                  </a:lnTo>
                  <a:lnTo>
                    <a:pt x="1604404" y="1168116"/>
                  </a:lnTo>
                  <a:lnTo>
                    <a:pt x="1595607" y="1168116"/>
                  </a:lnTo>
                  <a:lnTo>
                    <a:pt x="1595607" y="1160713"/>
                  </a:lnTo>
                  <a:lnTo>
                    <a:pt x="1550860" y="1160713"/>
                  </a:lnTo>
                  <a:lnTo>
                    <a:pt x="1550860" y="1149864"/>
                  </a:lnTo>
                  <a:lnTo>
                    <a:pt x="1528167" y="1149864"/>
                  </a:lnTo>
                  <a:lnTo>
                    <a:pt x="1528167" y="1139398"/>
                  </a:lnTo>
                  <a:lnTo>
                    <a:pt x="1482655" y="1139398"/>
                  </a:lnTo>
                  <a:lnTo>
                    <a:pt x="1482655" y="1129570"/>
                  </a:lnTo>
                  <a:lnTo>
                    <a:pt x="1425414" y="1129570"/>
                  </a:lnTo>
                  <a:lnTo>
                    <a:pt x="1425414" y="1120763"/>
                  </a:lnTo>
                  <a:lnTo>
                    <a:pt x="1402339" y="1120763"/>
                  </a:lnTo>
                  <a:lnTo>
                    <a:pt x="1402339" y="1087961"/>
                  </a:lnTo>
                  <a:lnTo>
                    <a:pt x="1394563" y="1087961"/>
                  </a:lnTo>
                  <a:lnTo>
                    <a:pt x="1391758" y="1087961"/>
                  </a:lnTo>
                  <a:lnTo>
                    <a:pt x="1391758" y="1076729"/>
                  </a:lnTo>
                  <a:lnTo>
                    <a:pt x="1376077" y="1076729"/>
                  </a:lnTo>
                  <a:lnTo>
                    <a:pt x="1376077" y="1062434"/>
                  </a:lnTo>
                  <a:lnTo>
                    <a:pt x="1370085" y="1062434"/>
                  </a:lnTo>
                  <a:lnTo>
                    <a:pt x="1370085" y="1018655"/>
                  </a:lnTo>
                  <a:lnTo>
                    <a:pt x="1363456" y="1018655"/>
                  </a:lnTo>
                  <a:lnTo>
                    <a:pt x="1363456" y="1001807"/>
                  </a:lnTo>
                  <a:lnTo>
                    <a:pt x="1354022" y="1001807"/>
                  </a:lnTo>
                  <a:lnTo>
                    <a:pt x="1354022" y="989171"/>
                  </a:lnTo>
                  <a:lnTo>
                    <a:pt x="1341529" y="989171"/>
                  </a:lnTo>
                  <a:lnTo>
                    <a:pt x="1341529" y="971685"/>
                  </a:lnTo>
                  <a:lnTo>
                    <a:pt x="1335919" y="971685"/>
                  </a:lnTo>
                  <a:lnTo>
                    <a:pt x="1335919" y="965048"/>
                  </a:lnTo>
                  <a:lnTo>
                    <a:pt x="1327123" y="965048"/>
                  </a:lnTo>
                  <a:lnTo>
                    <a:pt x="1327123" y="943733"/>
                  </a:lnTo>
                  <a:lnTo>
                    <a:pt x="1320494" y="943733"/>
                  </a:lnTo>
                  <a:lnTo>
                    <a:pt x="1320494" y="921652"/>
                  </a:lnTo>
                  <a:lnTo>
                    <a:pt x="1315267" y="921652"/>
                  </a:lnTo>
                  <a:lnTo>
                    <a:pt x="1315267" y="904166"/>
                  </a:lnTo>
                  <a:lnTo>
                    <a:pt x="1305450" y="904166"/>
                  </a:lnTo>
                  <a:lnTo>
                    <a:pt x="1305450" y="893956"/>
                  </a:lnTo>
                  <a:lnTo>
                    <a:pt x="1271922" y="893956"/>
                  </a:lnTo>
                  <a:lnTo>
                    <a:pt x="1271922" y="877618"/>
                  </a:lnTo>
                  <a:lnTo>
                    <a:pt x="1207159" y="877618"/>
                  </a:lnTo>
                  <a:lnTo>
                    <a:pt x="1207159" y="869194"/>
                  </a:lnTo>
                  <a:lnTo>
                    <a:pt x="1173631" y="869194"/>
                  </a:lnTo>
                  <a:lnTo>
                    <a:pt x="1173631" y="858345"/>
                  </a:lnTo>
                  <a:lnTo>
                    <a:pt x="1155782" y="858345"/>
                  </a:lnTo>
                  <a:lnTo>
                    <a:pt x="1155782" y="851964"/>
                  </a:lnTo>
                  <a:lnTo>
                    <a:pt x="1076104" y="851964"/>
                  </a:lnTo>
                  <a:lnTo>
                    <a:pt x="1076104" y="835882"/>
                  </a:lnTo>
                  <a:lnTo>
                    <a:pt x="1062081" y="835882"/>
                  </a:lnTo>
                  <a:lnTo>
                    <a:pt x="1062081" y="822225"/>
                  </a:lnTo>
                  <a:lnTo>
                    <a:pt x="1040408" y="822225"/>
                  </a:lnTo>
                  <a:lnTo>
                    <a:pt x="1040408" y="808568"/>
                  </a:lnTo>
                  <a:lnTo>
                    <a:pt x="1032377" y="808568"/>
                  </a:lnTo>
                  <a:lnTo>
                    <a:pt x="1032377" y="783041"/>
                  </a:lnTo>
                  <a:lnTo>
                    <a:pt x="1021285" y="783041"/>
                  </a:lnTo>
                  <a:lnTo>
                    <a:pt x="1021285" y="756493"/>
                  </a:lnTo>
                  <a:lnTo>
                    <a:pt x="1007262" y="756493"/>
                  </a:lnTo>
                  <a:lnTo>
                    <a:pt x="1007262" y="729179"/>
                  </a:lnTo>
                  <a:lnTo>
                    <a:pt x="996043" y="729179"/>
                  </a:lnTo>
                  <a:lnTo>
                    <a:pt x="996043" y="692803"/>
                  </a:lnTo>
                  <a:lnTo>
                    <a:pt x="979598" y="692803"/>
                  </a:lnTo>
                  <a:lnTo>
                    <a:pt x="979598" y="673147"/>
                  </a:lnTo>
                  <a:lnTo>
                    <a:pt x="966722" y="673147"/>
                  </a:lnTo>
                  <a:lnTo>
                    <a:pt x="966722" y="646599"/>
                  </a:lnTo>
                  <a:lnTo>
                    <a:pt x="941862" y="646599"/>
                  </a:lnTo>
                  <a:lnTo>
                    <a:pt x="941862" y="634984"/>
                  </a:lnTo>
                  <a:lnTo>
                    <a:pt x="913943" y="634984"/>
                  </a:lnTo>
                  <a:lnTo>
                    <a:pt x="913943" y="623497"/>
                  </a:lnTo>
                  <a:lnTo>
                    <a:pt x="904764" y="623497"/>
                  </a:lnTo>
                  <a:lnTo>
                    <a:pt x="904764" y="610861"/>
                  </a:lnTo>
                  <a:lnTo>
                    <a:pt x="784928" y="610861"/>
                  </a:lnTo>
                  <a:lnTo>
                    <a:pt x="784928" y="592609"/>
                  </a:lnTo>
                  <a:lnTo>
                    <a:pt x="768099" y="592609"/>
                  </a:lnTo>
                  <a:lnTo>
                    <a:pt x="768099" y="580101"/>
                  </a:lnTo>
                  <a:lnTo>
                    <a:pt x="731384" y="580101"/>
                  </a:lnTo>
                  <a:lnTo>
                    <a:pt x="731384" y="562870"/>
                  </a:lnTo>
                  <a:lnTo>
                    <a:pt x="690206" y="562870"/>
                  </a:lnTo>
                  <a:lnTo>
                    <a:pt x="690206" y="540790"/>
                  </a:lnTo>
                  <a:lnTo>
                    <a:pt x="677967" y="540790"/>
                  </a:lnTo>
                  <a:lnTo>
                    <a:pt x="677967" y="497394"/>
                  </a:lnTo>
                  <a:lnTo>
                    <a:pt x="667386" y="497394"/>
                  </a:lnTo>
                  <a:lnTo>
                    <a:pt x="667386" y="480290"/>
                  </a:lnTo>
                  <a:lnTo>
                    <a:pt x="656932" y="480290"/>
                  </a:lnTo>
                  <a:lnTo>
                    <a:pt x="656932" y="462422"/>
                  </a:lnTo>
                  <a:lnTo>
                    <a:pt x="636280" y="462422"/>
                  </a:lnTo>
                  <a:lnTo>
                    <a:pt x="636280" y="443915"/>
                  </a:lnTo>
                  <a:lnTo>
                    <a:pt x="627228" y="443915"/>
                  </a:lnTo>
                  <a:lnTo>
                    <a:pt x="627228" y="423238"/>
                  </a:lnTo>
                  <a:lnTo>
                    <a:pt x="618814" y="423238"/>
                  </a:lnTo>
                  <a:lnTo>
                    <a:pt x="618814" y="414814"/>
                  </a:lnTo>
                  <a:lnTo>
                    <a:pt x="601731" y="414814"/>
                  </a:lnTo>
                  <a:lnTo>
                    <a:pt x="601731" y="400136"/>
                  </a:lnTo>
                  <a:lnTo>
                    <a:pt x="508667" y="400136"/>
                  </a:lnTo>
                  <a:lnTo>
                    <a:pt x="508667" y="392733"/>
                  </a:lnTo>
                  <a:lnTo>
                    <a:pt x="449259" y="392733"/>
                  </a:lnTo>
                  <a:lnTo>
                    <a:pt x="449259" y="384692"/>
                  </a:lnTo>
                  <a:lnTo>
                    <a:pt x="401069" y="384692"/>
                  </a:lnTo>
                  <a:lnTo>
                    <a:pt x="401069" y="371418"/>
                  </a:lnTo>
                  <a:lnTo>
                    <a:pt x="389468" y="371418"/>
                  </a:lnTo>
                  <a:lnTo>
                    <a:pt x="389468" y="358144"/>
                  </a:lnTo>
                  <a:lnTo>
                    <a:pt x="381436" y="358144"/>
                  </a:lnTo>
                  <a:lnTo>
                    <a:pt x="381436" y="339637"/>
                  </a:lnTo>
                  <a:lnTo>
                    <a:pt x="367158" y="339637"/>
                  </a:lnTo>
                  <a:lnTo>
                    <a:pt x="367158" y="327384"/>
                  </a:lnTo>
                  <a:lnTo>
                    <a:pt x="350712" y="327384"/>
                  </a:lnTo>
                  <a:lnTo>
                    <a:pt x="350712" y="311557"/>
                  </a:lnTo>
                  <a:lnTo>
                    <a:pt x="338091" y="311557"/>
                  </a:lnTo>
                  <a:lnTo>
                    <a:pt x="338091" y="280414"/>
                  </a:lnTo>
                  <a:lnTo>
                    <a:pt x="329295" y="280414"/>
                  </a:lnTo>
                  <a:lnTo>
                    <a:pt x="329295" y="224765"/>
                  </a:lnTo>
                  <a:lnTo>
                    <a:pt x="320626" y="224765"/>
                  </a:lnTo>
                  <a:lnTo>
                    <a:pt x="320626" y="185964"/>
                  </a:lnTo>
                  <a:lnTo>
                    <a:pt x="312849" y="185964"/>
                  </a:lnTo>
                  <a:lnTo>
                    <a:pt x="312849" y="166691"/>
                  </a:lnTo>
                  <a:lnTo>
                    <a:pt x="298188" y="166691"/>
                  </a:lnTo>
                  <a:lnTo>
                    <a:pt x="298188" y="142568"/>
                  </a:lnTo>
                  <a:lnTo>
                    <a:pt x="288754" y="142568"/>
                  </a:lnTo>
                  <a:lnTo>
                    <a:pt x="288754" y="96364"/>
                  </a:lnTo>
                  <a:lnTo>
                    <a:pt x="279703" y="96364"/>
                  </a:lnTo>
                  <a:lnTo>
                    <a:pt x="279703" y="66881"/>
                  </a:lnTo>
                  <a:lnTo>
                    <a:pt x="260835" y="66881"/>
                  </a:lnTo>
                  <a:lnTo>
                    <a:pt x="260835" y="55011"/>
                  </a:lnTo>
                  <a:lnTo>
                    <a:pt x="191993" y="55011"/>
                  </a:lnTo>
                  <a:lnTo>
                    <a:pt x="191993" y="47608"/>
                  </a:lnTo>
                  <a:lnTo>
                    <a:pt x="168153" y="47608"/>
                  </a:lnTo>
                  <a:lnTo>
                    <a:pt x="168153" y="32930"/>
                  </a:lnTo>
                  <a:lnTo>
                    <a:pt x="125191" y="32930"/>
                  </a:lnTo>
                  <a:lnTo>
                    <a:pt x="125191" y="24889"/>
                  </a:lnTo>
                  <a:lnTo>
                    <a:pt x="40540" y="24889"/>
                  </a:lnTo>
                  <a:lnTo>
                    <a:pt x="40540" y="11998"/>
                  </a:lnTo>
                  <a:lnTo>
                    <a:pt x="23457" y="11998"/>
                  </a:lnTo>
                  <a:lnTo>
                    <a:pt x="23457" y="0"/>
                  </a:lnTo>
                  <a:lnTo>
                    <a:pt x="0" y="0"/>
                  </a:lnTo>
                </a:path>
              </a:pathLst>
            </a:custGeom>
            <a:noFill/>
            <a:ln w="15875" cap="flat">
              <a:solidFill>
                <a:srgbClr val="C6573B"/>
              </a:solidFill>
              <a:prstDash val="solid"/>
              <a:miter/>
            </a:ln>
          </p:spPr>
          <p:txBody>
            <a:bodyPr rtlCol="0" anchor="ctr"/>
            <a:lstStyle/>
            <a:p>
              <a:endParaRPr lang="en-GB" noProof="0" dirty="0"/>
            </a:p>
          </p:txBody>
        </p:sp>
      </p:grpSp>
      <p:sp>
        <p:nvSpPr>
          <p:cNvPr id="110" name="Freeform 109">
            <a:extLst>
              <a:ext uri="{FF2B5EF4-FFF2-40B4-BE49-F238E27FC236}">
                <a16:creationId xmlns:a16="http://schemas.microsoft.com/office/drawing/2014/main" id="{66E2807C-28A5-C46E-7DEC-A4122DEAE8A3}"/>
              </a:ext>
            </a:extLst>
          </p:cNvPr>
          <p:cNvSpPr/>
          <p:nvPr/>
        </p:nvSpPr>
        <p:spPr>
          <a:xfrm>
            <a:off x="1068037" y="1740041"/>
            <a:ext cx="4049955" cy="2247269"/>
          </a:xfrm>
          <a:custGeom>
            <a:avLst/>
            <a:gdLst>
              <a:gd name="connsiteX0" fmla="*/ 4049955 w 4049955"/>
              <a:gd name="connsiteY0" fmla="*/ 2247270 h 2247269"/>
              <a:gd name="connsiteX1" fmla="*/ 4049955 w 4049955"/>
              <a:gd name="connsiteY1" fmla="*/ 2137376 h 2247269"/>
              <a:gd name="connsiteX2" fmla="*/ 2899655 w 4049955"/>
              <a:gd name="connsiteY2" fmla="*/ 2137376 h 2247269"/>
              <a:gd name="connsiteX3" fmla="*/ 2899655 w 4049955"/>
              <a:gd name="connsiteY3" fmla="*/ 2087088 h 2247269"/>
              <a:gd name="connsiteX4" fmla="*/ 2793714 w 4049955"/>
              <a:gd name="connsiteY4" fmla="*/ 2087088 h 2247269"/>
              <a:gd name="connsiteX5" fmla="*/ 2793714 w 4049955"/>
              <a:gd name="connsiteY5" fmla="*/ 2032205 h 2247269"/>
              <a:gd name="connsiteX6" fmla="*/ 2758656 w 4049955"/>
              <a:gd name="connsiteY6" fmla="*/ 2032205 h 2247269"/>
              <a:gd name="connsiteX7" fmla="*/ 2758656 w 4049955"/>
              <a:gd name="connsiteY7" fmla="*/ 1988553 h 2247269"/>
              <a:gd name="connsiteX8" fmla="*/ 2606184 w 4049955"/>
              <a:gd name="connsiteY8" fmla="*/ 1988553 h 2247269"/>
              <a:gd name="connsiteX9" fmla="*/ 2606184 w 4049955"/>
              <a:gd name="connsiteY9" fmla="*/ 1963920 h 2247269"/>
              <a:gd name="connsiteX10" fmla="*/ 2510570 w 4049955"/>
              <a:gd name="connsiteY10" fmla="*/ 1963920 h 2247269"/>
              <a:gd name="connsiteX11" fmla="*/ 2510570 w 4049955"/>
              <a:gd name="connsiteY11" fmla="*/ 1918482 h 2247269"/>
              <a:gd name="connsiteX12" fmla="*/ 2418780 w 4049955"/>
              <a:gd name="connsiteY12" fmla="*/ 1918482 h 2247269"/>
              <a:gd name="connsiteX13" fmla="*/ 2418780 w 4049955"/>
              <a:gd name="connsiteY13" fmla="*/ 1895635 h 2247269"/>
              <a:gd name="connsiteX14" fmla="*/ 2410238 w 4049955"/>
              <a:gd name="connsiteY14" fmla="*/ 1895635 h 2247269"/>
              <a:gd name="connsiteX15" fmla="*/ 2410238 w 4049955"/>
              <a:gd name="connsiteY15" fmla="*/ 1874831 h 2247269"/>
              <a:gd name="connsiteX16" fmla="*/ 2387546 w 4049955"/>
              <a:gd name="connsiteY16" fmla="*/ 1874831 h 2247269"/>
              <a:gd name="connsiteX17" fmla="*/ 2387546 w 4049955"/>
              <a:gd name="connsiteY17" fmla="*/ 1853005 h 2247269"/>
              <a:gd name="connsiteX18" fmla="*/ 2290020 w 4049955"/>
              <a:gd name="connsiteY18" fmla="*/ 1853005 h 2247269"/>
              <a:gd name="connsiteX19" fmla="*/ 2290020 w 4049955"/>
              <a:gd name="connsiteY19" fmla="*/ 1834115 h 2247269"/>
              <a:gd name="connsiteX20" fmla="*/ 2232269 w 4049955"/>
              <a:gd name="connsiteY20" fmla="*/ 1834115 h 2247269"/>
              <a:gd name="connsiteX21" fmla="*/ 2232269 w 4049955"/>
              <a:gd name="connsiteY21" fmla="*/ 1817012 h 2247269"/>
              <a:gd name="connsiteX22" fmla="*/ 2128113 w 4049955"/>
              <a:gd name="connsiteY22" fmla="*/ 1817012 h 2247269"/>
              <a:gd name="connsiteX23" fmla="*/ 2128113 w 4049955"/>
              <a:gd name="connsiteY23" fmla="*/ 1797994 h 2247269"/>
              <a:gd name="connsiteX24" fmla="*/ 2112050 w 4049955"/>
              <a:gd name="connsiteY24" fmla="*/ 1797994 h 2247269"/>
              <a:gd name="connsiteX25" fmla="*/ 2112050 w 4049955"/>
              <a:gd name="connsiteY25" fmla="*/ 1779998 h 2247269"/>
              <a:gd name="connsiteX26" fmla="*/ 2092162 w 4049955"/>
              <a:gd name="connsiteY26" fmla="*/ 1779998 h 2247269"/>
              <a:gd name="connsiteX27" fmla="*/ 2092162 w 4049955"/>
              <a:gd name="connsiteY27" fmla="*/ 1763916 h 2247269"/>
              <a:gd name="connsiteX28" fmla="*/ 2054299 w 4049955"/>
              <a:gd name="connsiteY28" fmla="*/ 1763916 h 2247269"/>
              <a:gd name="connsiteX29" fmla="*/ 2054299 w 4049955"/>
              <a:gd name="connsiteY29" fmla="*/ 1741197 h 2247269"/>
              <a:gd name="connsiteX30" fmla="*/ 2039129 w 4049955"/>
              <a:gd name="connsiteY30" fmla="*/ 1741197 h 2247269"/>
              <a:gd name="connsiteX31" fmla="*/ 2039129 w 4049955"/>
              <a:gd name="connsiteY31" fmla="*/ 1727923 h 2247269"/>
              <a:gd name="connsiteX32" fmla="*/ 2004070 w 4049955"/>
              <a:gd name="connsiteY32" fmla="*/ 1727923 h 2247269"/>
              <a:gd name="connsiteX33" fmla="*/ 2004070 w 4049955"/>
              <a:gd name="connsiteY33" fmla="*/ 1716563 h 2247269"/>
              <a:gd name="connsiteX34" fmla="*/ 1936885 w 4049955"/>
              <a:gd name="connsiteY34" fmla="*/ 1716563 h 2247269"/>
              <a:gd name="connsiteX35" fmla="*/ 1936885 w 4049955"/>
              <a:gd name="connsiteY35" fmla="*/ 1700481 h 2247269"/>
              <a:gd name="connsiteX36" fmla="*/ 1880154 w 4049955"/>
              <a:gd name="connsiteY36" fmla="*/ 1700481 h 2247269"/>
              <a:gd name="connsiteX37" fmla="*/ 1880154 w 4049955"/>
              <a:gd name="connsiteY37" fmla="*/ 1686186 h 2247269"/>
              <a:gd name="connsiteX38" fmla="*/ 1758916 w 4049955"/>
              <a:gd name="connsiteY38" fmla="*/ 1686186 h 2247269"/>
              <a:gd name="connsiteX39" fmla="*/ 1758916 w 4049955"/>
              <a:gd name="connsiteY39" fmla="*/ 1672019 h 2247269"/>
              <a:gd name="connsiteX40" fmla="*/ 1724877 w 4049955"/>
              <a:gd name="connsiteY40" fmla="*/ 1672019 h 2247269"/>
              <a:gd name="connsiteX41" fmla="*/ 1724877 w 4049955"/>
              <a:gd name="connsiteY41" fmla="*/ 1618029 h 2247269"/>
              <a:gd name="connsiteX42" fmla="*/ 1717228 w 4049955"/>
              <a:gd name="connsiteY42" fmla="*/ 1618029 h 2247269"/>
              <a:gd name="connsiteX43" fmla="*/ 1717228 w 4049955"/>
              <a:gd name="connsiteY43" fmla="*/ 1575271 h 2247269"/>
              <a:gd name="connsiteX44" fmla="*/ 1705882 w 4049955"/>
              <a:gd name="connsiteY44" fmla="*/ 1575271 h 2247269"/>
              <a:gd name="connsiteX45" fmla="*/ 1705882 w 4049955"/>
              <a:gd name="connsiteY45" fmla="*/ 1552552 h 2247269"/>
              <a:gd name="connsiteX46" fmla="*/ 1688799 w 4049955"/>
              <a:gd name="connsiteY46" fmla="*/ 1552552 h 2247269"/>
              <a:gd name="connsiteX47" fmla="*/ 1688799 w 4049955"/>
              <a:gd name="connsiteY47" fmla="*/ 1526004 h 2247269"/>
              <a:gd name="connsiteX48" fmla="*/ 1682297 w 4049955"/>
              <a:gd name="connsiteY48" fmla="*/ 1526004 h 2247269"/>
              <a:gd name="connsiteX49" fmla="*/ 1682297 w 4049955"/>
              <a:gd name="connsiteY49" fmla="*/ 1488097 h 2247269"/>
              <a:gd name="connsiteX50" fmla="*/ 1672736 w 4049955"/>
              <a:gd name="connsiteY50" fmla="*/ 1488097 h 2247269"/>
              <a:gd name="connsiteX51" fmla="*/ 1672736 w 4049955"/>
              <a:gd name="connsiteY51" fmla="*/ 1475844 h 2247269"/>
              <a:gd name="connsiteX52" fmla="*/ 1657565 w 4049955"/>
              <a:gd name="connsiteY52" fmla="*/ 1475844 h 2247269"/>
              <a:gd name="connsiteX53" fmla="*/ 1657565 w 4049955"/>
              <a:gd name="connsiteY53" fmla="*/ 1447381 h 2247269"/>
              <a:gd name="connsiteX54" fmla="*/ 1645326 w 4049955"/>
              <a:gd name="connsiteY54" fmla="*/ 1447381 h 2247269"/>
              <a:gd name="connsiteX55" fmla="*/ 1645326 w 4049955"/>
              <a:gd name="connsiteY55" fmla="*/ 1428363 h 2247269"/>
              <a:gd name="connsiteX56" fmla="*/ 1595097 w 4049955"/>
              <a:gd name="connsiteY56" fmla="*/ 1428363 h 2247269"/>
              <a:gd name="connsiteX57" fmla="*/ 1595097 w 4049955"/>
              <a:gd name="connsiteY57" fmla="*/ 1414196 h 2247269"/>
              <a:gd name="connsiteX58" fmla="*/ 1537346 w 4049955"/>
              <a:gd name="connsiteY58" fmla="*/ 1414196 h 2247269"/>
              <a:gd name="connsiteX59" fmla="*/ 1537346 w 4049955"/>
              <a:gd name="connsiteY59" fmla="*/ 1400922 h 2247269"/>
              <a:gd name="connsiteX60" fmla="*/ 1504200 w 4049955"/>
              <a:gd name="connsiteY60" fmla="*/ 1400922 h 2247269"/>
              <a:gd name="connsiteX61" fmla="*/ 1504200 w 4049955"/>
              <a:gd name="connsiteY61" fmla="*/ 1390456 h 2247269"/>
              <a:gd name="connsiteX62" fmla="*/ 1448361 w 4049955"/>
              <a:gd name="connsiteY62" fmla="*/ 1390456 h 2247269"/>
              <a:gd name="connsiteX63" fmla="*/ 1448361 w 4049955"/>
              <a:gd name="connsiteY63" fmla="*/ 1378203 h 2247269"/>
              <a:gd name="connsiteX64" fmla="*/ 1435103 w 4049955"/>
              <a:gd name="connsiteY64" fmla="*/ 1378203 h 2247269"/>
              <a:gd name="connsiteX65" fmla="*/ 1435103 w 4049955"/>
              <a:gd name="connsiteY65" fmla="*/ 1362121 h 2247269"/>
              <a:gd name="connsiteX66" fmla="*/ 1426689 w 4049955"/>
              <a:gd name="connsiteY66" fmla="*/ 1362121 h 2247269"/>
              <a:gd name="connsiteX67" fmla="*/ 1426689 w 4049955"/>
              <a:gd name="connsiteY67" fmla="*/ 1349740 h 2247269"/>
              <a:gd name="connsiteX68" fmla="*/ 1416235 w 4049955"/>
              <a:gd name="connsiteY68" fmla="*/ 1349740 h 2247269"/>
              <a:gd name="connsiteX69" fmla="*/ 1416235 w 4049955"/>
              <a:gd name="connsiteY69" fmla="*/ 1308004 h 2247269"/>
              <a:gd name="connsiteX70" fmla="*/ 1404889 w 4049955"/>
              <a:gd name="connsiteY70" fmla="*/ 1308004 h 2247269"/>
              <a:gd name="connsiteX71" fmla="*/ 1404889 w 4049955"/>
              <a:gd name="connsiteY71" fmla="*/ 1298559 h 2247269"/>
              <a:gd name="connsiteX72" fmla="*/ 1386913 w 4049955"/>
              <a:gd name="connsiteY72" fmla="*/ 1298559 h 2247269"/>
              <a:gd name="connsiteX73" fmla="*/ 1386913 w 4049955"/>
              <a:gd name="connsiteY73" fmla="*/ 1276733 h 2247269"/>
              <a:gd name="connsiteX74" fmla="*/ 1375567 w 4049955"/>
              <a:gd name="connsiteY74" fmla="*/ 1276733 h 2247269"/>
              <a:gd name="connsiteX75" fmla="*/ 1375567 w 4049955"/>
              <a:gd name="connsiteY75" fmla="*/ 1254014 h 2247269"/>
              <a:gd name="connsiteX76" fmla="*/ 1368938 w 4049955"/>
              <a:gd name="connsiteY76" fmla="*/ 1254014 h 2247269"/>
              <a:gd name="connsiteX77" fmla="*/ 1368938 w 4049955"/>
              <a:gd name="connsiteY77" fmla="*/ 1206661 h 2247269"/>
              <a:gd name="connsiteX78" fmla="*/ 1359376 w 4049955"/>
              <a:gd name="connsiteY78" fmla="*/ 1206661 h 2247269"/>
              <a:gd name="connsiteX79" fmla="*/ 1359376 w 4049955"/>
              <a:gd name="connsiteY79" fmla="*/ 1163010 h 2247269"/>
              <a:gd name="connsiteX80" fmla="*/ 1343313 w 4049955"/>
              <a:gd name="connsiteY80" fmla="*/ 1163010 h 2247269"/>
              <a:gd name="connsiteX81" fmla="*/ 1343313 w 4049955"/>
              <a:gd name="connsiteY81" fmla="*/ 1147822 h 2247269"/>
              <a:gd name="connsiteX82" fmla="*/ 1330947 w 4049955"/>
              <a:gd name="connsiteY82" fmla="*/ 1147822 h 2247269"/>
              <a:gd name="connsiteX83" fmla="*/ 1330947 w 4049955"/>
              <a:gd name="connsiteY83" fmla="*/ 1100469 h 2247269"/>
              <a:gd name="connsiteX84" fmla="*/ 1320621 w 4049955"/>
              <a:gd name="connsiteY84" fmla="*/ 1100469 h 2247269"/>
              <a:gd name="connsiteX85" fmla="*/ 1320621 w 4049955"/>
              <a:gd name="connsiteY85" fmla="*/ 1036907 h 2247269"/>
              <a:gd name="connsiteX86" fmla="*/ 1312079 w 4049955"/>
              <a:gd name="connsiteY86" fmla="*/ 1036907 h 2247269"/>
              <a:gd name="connsiteX87" fmla="*/ 1312079 w 4049955"/>
              <a:gd name="connsiteY87" fmla="*/ 998106 h 2247269"/>
              <a:gd name="connsiteX88" fmla="*/ 1293084 w 4049955"/>
              <a:gd name="connsiteY88" fmla="*/ 998106 h 2247269"/>
              <a:gd name="connsiteX89" fmla="*/ 1293084 w 4049955"/>
              <a:gd name="connsiteY89" fmla="*/ 987640 h 2247269"/>
              <a:gd name="connsiteX90" fmla="*/ 1238265 w 4049955"/>
              <a:gd name="connsiteY90" fmla="*/ 987640 h 2247269"/>
              <a:gd name="connsiteX91" fmla="*/ 1238265 w 4049955"/>
              <a:gd name="connsiteY91" fmla="*/ 965814 h 2247269"/>
              <a:gd name="connsiteX92" fmla="*/ 1225007 w 4049955"/>
              <a:gd name="connsiteY92" fmla="*/ 965814 h 2247269"/>
              <a:gd name="connsiteX93" fmla="*/ 1225007 w 4049955"/>
              <a:gd name="connsiteY93" fmla="*/ 954455 h 2247269"/>
              <a:gd name="connsiteX94" fmla="*/ 1204099 w 4049955"/>
              <a:gd name="connsiteY94" fmla="*/ 954455 h 2247269"/>
              <a:gd name="connsiteX95" fmla="*/ 1204099 w 4049955"/>
              <a:gd name="connsiteY95" fmla="*/ 946924 h 2247269"/>
              <a:gd name="connsiteX96" fmla="*/ 1140739 w 4049955"/>
              <a:gd name="connsiteY96" fmla="*/ 946924 h 2247269"/>
              <a:gd name="connsiteX97" fmla="*/ 1140739 w 4049955"/>
              <a:gd name="connsiteY97" fmla="*/ 930842 h 2247269"/>
              <a:gd name="connsiteX98" fmla="*/ 1123656 w 4049955"/>
              <a:gd name="connsiteY98" fmla="*/ 930842 h 2247269"/>
              <a:gd name="connsiteX99" fmla="*/ 1123656 w 4049955"/>
              <a:gd name="connsiteY99" fmla="*/ 919483 h 2247269"/>
              <a:gd name="connsiteX100" fmla="*/ 1081968 w 4049955"/>
              <a:gd name="connsiteY100" fmla="*/ 919483 h 2247269"/>
              <a:gd name="connsiteX101" fmla="*/ 1081968 w 4049955"/>
              <a:gd name="connsiteY101" fmla="*/ 907102 h 2247269"/>
              <a:gd name="connsiteX102" fmla="*/ 1059276 w 4049955"/>
              <a:gd name="connsiteY102" fmla="*/ 907102 h 2247269"/>
              <a:gd name="connsiteX103" fmla="*/ 1059276 w 4049955"/>
              <a:gd name="connsiteY103" fmla="*/ 893828 h 2247269"/>
              <a:gd name="connsiteX104" fmla="*/ 1044105 w 4049955"/>
              <a:gd name="connsiteY104" fmla="*/ 893828 h 2247269"/>
              <a:gd name="connsiteX105" fmla="*/ 1044105 w 4049955"/>
              <a:gd name="connsiteY105" fmla="*/ 881575 h 2247269"/>
              <a:gd name="connsiteX106" fmla="*/ 1034671 w 4049955"/>
              <a:gd name="connsiteY106" fmla="*/ 881575 h 2247269"/>
              <a:gd name="connsiteX107" fmla="*/ 1034671 w 4049955"/>
              <a:gd name="connsiteY107" fmla="*/ 844561 h 2247269"/>
              <a:gd name="connsiteX108" fmla="*/ 1027150 w 4049955"/>
              <a:gd name="connsiteY108" fmla="*/ 844561 h 2247269"/>
              <a:gd name="connsiteX109" fmla="*/ 1027150 w 4049955"/>
              <a:gd name="connsiteY109" fmla="*/ 810482 h 2247269"/>
              <a:gd name="connsiteX110" fmla="*/ 1020520 w 4049955"/>
              <a:gd name="connsiteY110" fmla="*/ 810482 h 2247269"/>
              <a:gd name="connsiteX111" fmla="*/ 1020520 w 4049955"/>
              <a:gd name="connsiteY111" fmla="*/ 790571 h 2247269"/>
              <a:gd name="connsiteX112" fmla="*/ 1009174 w 4049955"/>
              <a:gd name="connsiteY112" fmla="*/ 790571 h 2247269"/>
              <a:gd name="connsiteX113" fmla="*/ 1009174 w 4049955"/>
              <a:gd name="connsiteY113" fmla="*/ 764917 h 2247269"/>
              <a:gd name="connsiteX114" fmla="*/ 1001525 w 4049955"/>
              <a:gd name="connsiteY114" fmla="*/ 764917 h 2247269"/>
              <a:gd name="connsiteX115" fmla="*/ 1001525 w 4049955"/>
              <a:gd name="connsiteY115" fmla="*/ 734667 h 2247269"/>
              <a:gd name="connsiteX116" fmla="*/ 994003 w 4049955"/>
              <a:gd name="connsiteY116" fmla="*/ 734667 h 2247269"/>
              <a:gd name="connsiteX117" fmla="*/ 994003 w 4049955"/>
              <a:gd name="connsiteY117" fmla="*/ 696760 h 2247269"/>
              <a:gd name="connsiteX118" fmla="*/ 982657 w 4049955"/>
              <a:gd name="connsiteY118" fmla="*/ 696760 h 2247269"/>
              <a:gd name="connsiteX119" fmla="*/ 982657 w 4049955"/>
              <a:gd name="connsiteY119" fmla="*/ 618009 h 2247269"/>
              <a:gd name="connsiteX120" fmla="*/ 965574 w 4049955"/>
              <a:gd name="connsiteY120" fmla="*/ 618009 h 2247269"/>
              <a:gd name="connsiteX121" fmla="*/ 965574 w 4049955"/>
              <a:gd name="connsiteY121" fmla="*/ 598098 h 2247269"/>
              <a:gd name="connsiteX122" fmla="*/ 906931 w 4049955"/>
              <a:gd name="connsiteY122" fmla="*/ 598098 h 2247269"/>
              <a:gd name="connsiteX123" fmla="*/ 906931 w 4049955"/>
              <a:gd name="connsiteY123" fmla="*/ 587759 h 2247269"/>
              <a:gd name="connsiteX124" fmla="*/ 881306 w 4049955"/>
              <a:gd name="connsiteY124" fmla="*/ 587759 h 2247269"/>
              <a:gd name="connsiteX125" fmla="*/ 881306 w 4049955"/>
              <a:gd name="connsiteY125" fmla="*/ 581122 h 2247269"/>
              <a:gd name="connsiteX126" fmla="*/ 845355 w 4049955"/>
              <a:gd name="connsiteY126" fmla="*/ 581122 h 2247269"/>
              <a:gd name="connsiteX127" fmla="*/ 845355 w 4049955"/>
              <a:gd name="connsiteY127" fmla="*/ 570656 h 2247269"/>
              <a:gd name="connsiteX128" fmla="*/ 735591 w 4049955"/>
              <a:gd name="connsiteY128" fmla="*/ 570656 h 2247269"/>
              <a:gd name="connsiteX129" fmla="*/ 735591 w 4049955"/>
              <a:gd name="connsiteY129" fmla="*/ 545002 h 2247269"/>
              <a:gd name="connsiteX130" fmla="*/ 706141 w 4049955"/>
              <a:gd name="connsiteY130" fmla="*/ 545002 h 2247269"/>
              <a:gd name="connsiteX131" fmla="*/ 706141 w 4049955"/>
              <a:gd name="connsiteY131" fmla="*/ 533642 h 2247269"/>
              <a:gd name="connsiteX132" fmla="*/ 685361 w 4049955"/>
              <a:gd name="connsiteY132" fmla="*/ 533642 h 2247269"/>
              <a:gd name="connsiteX133" fmla="*/ 685361 w 4049955"/>
              <a:gd name="connsiteY133" fmla="*/ 438937 h 2247269"/>
              <a:gd name="connsiteX134" fmla="*/ 677840 w 4049955"/>
              <a:gd name="connsiteY134" fmla="*/ 438937 h 2247269"/>
              <a:gd name="connsiteX135" fmla="*/ 677840 w 4049955"/>
              <a:gd name="connsiteY135" fmla="*/ 423748 h 2247269"/>
              <a:gd name="connsiteX136" fmla="*/ 669298 w 4049955"/>
              <a:gd name="connsiteY136" fmla="*/ 423748 h 2247269"/>
              <a:gd name="connsiteX137" fmla="*/ 669298 w 4049955"/>
              <a:gd name="connsiteY137" fmla="*/ 404731 h 2247269"/>
              <a:gd name="connsiteX138" fmla="*/ 646606 w 4049955"/>
              <a:gd name="connsiteY138" fmla="*/ 404731 h 2247269"/>
              <a:gd name="connsiteX139" fmla="*/ 646606 w 4049955"/>
              <a:gd name="connsiteY139" fmla="*/ 385841 h 2247269"/>
              <a:gd name="connsiteX140" fmla="*/ 634240 w 4049955"/>
              <a:gd name="connsiteY140" fmla="*/ 385841 h 2247269"/>
              <a:gd name="connsiteX141" fmla="*/ 634240 w 4049955"/>
              <a:gd name="connsiteY141" fmla="*/ 363122 h 2247269"/>
              <a:gd name="connsiteX142" fmla="*/ 565143 w 4049955"/>
              <a:gd name="connsiteY142" fmla="*/ 363122 h 2247269"/>
              <a:gd name="connsiteX143" fmla="*/ 565143 w 4049955"/>
              <a:gd name="connsiteY143" fmla="*/ 355464 h 2247269"/>
              <a:gd name="connsiteX144" fmla="*/ 506372 w 4049955"/>
              <a:gd name="connsiteY144" fmla="*/ 355464 h 2247269"/>
              <a:gd name="connsiteX145" fmla="*/ 506372 w 4049955"/>
              <a:gd name="connsiteY145" fmla="*/ 344998 h 2247269"/>
              <a:gd name="connsiteX146" fmla="*/ 401324 w 4049955"/>
              <a:gd name="connsiteY146" fmla="*/ 344998 h 2247269"/>
              <a:gd name="connsiteX147" fmla="*/ 401324 w 4049955"/>
              <a:gd name="connsiteY147" fmla="*/ 328915 h 2247269"/>
              <a:gd name="connsiteX148" fmla="*/ 379524 w 4049955"/>
              <a:gd name="connsiteY148" fmla="*/ 328915 h 2247269"/>
              <a:gd name="connsiteX149" fmla="*/ 379524 w 4049955"/>
              <a:gd name="connsiteY149" fmla="*/ 316663 h 2247269"/>
              <a:gd name="connsiteX150" fmla="*/ 360656 w 4049955"/>
              <a:gd name="connsiteY150" fmla="*/ 316663 h 2247269"/>
              <a:gd name="connsiteX151" fmla="*/ 360656 w 4049955"/>
              <a:gd name="connsiteY151" fmla="*/ 306196 h 2247269"/>
              <a:gd name="connsiteX152" fmla="*/ 349310 w 4049955"/>
              <a:gd name="connsiteY152" fmla="*/ 306196 h 2247269"/>
              <a:gd name="connsiteX153" fmla="*/ 349310 w 4049955"/>
              <a:gd name="connsiteY153" fmla="*/ 272118 h 2247269"/>
              <a:gd name="connsiteX154" fmla="*/ 342681 w 4049955"/>
              <a:gd name="connsiteY154" fmla="*/ 272118 h 2247269"/>
              <a:gd name="connsiteX155" fmla="*/ 342681 w 4049955"/>
              <a:gd name="connsiteY155" fmla="*/ 223744 h 2247269"/>
              <a:gd name="connsiteX156" fmla="*/ 336051 w 4049955"/>
              <a:gd name="connsiteY156" fmla="*/ 223744 h 2247269"/>
              <a:gd name="connsiteX157" fmla="*/ 336051 w 4049955"/>
              <a:gd name="connsiteY157" fmla="*/ 183029 h 2247269"/>
              <a:gd name="connsiteX158" fmla="*/ 328402 w 4049955"/>
              <a:gd name="connsiteY158" fmla="*/ 183029 h 2247269"/>
              <a:gd name="connsiteX159" fmla="*/ 328402 w 4049955"/>
              <a:gd name="connsiteY159" fmla="*/ 149844 h 2247269"/>
              <a:gd name="connsiteX160" fmla="*/ 315144 w 4049955"/>
              <a:gd name="connsiteY160" fmla="*/ 149844 h 2247269"/>
              <a:gd name="connsiteX161" fmla="*/ 315144 w 4049955"/>
              <a:gd name="connsiteY161" fmla="*/ 131847 h 2247269"/>
              <a:gd name="connsiteX162" fmla="*/ 301885 w 4049955"/>
              <a:gd name="connsiteY162" fmla="*/ 131847 h 2247269"/>
              <a:gd name="connsiteX163" fmla="*/ 301885 w 4049955"/>
              <a:gd name="connsiteY163" fmla="*/ 103384 h 2247269"/>
              <a:gd name="connsiteX164" fmla="*/ 288754 w 4049955"/>
              <a:gd name="connsiteY164" fmla="*/ 103384 h 2247269"/>
              <a:gd name="connsiteX165" fmla="*/ 288754 w 4049955"/>
              <a:gd name="connsiteY165" fmla="*/ 68285 h 2247269"/>
              <a:gd name="connsiteX166" fmla="*/ 264022 w 4049955"/>
              <a:gd name="connsiteY166" fmla="*/ 68285 h 2247269"/>
              <a:gd name="connsiteX167" fmla="*/ 264022 w 4049955"/>
              <a:gd name="connsiteY167" fmla="*/ 58840 h 2247269"/>
              <a:gd name="connsiteX168" fmla="*/ 227179 w 4049955"/>
              <a:gd name="connsiteY168" fmla="*/ 58840 h 2247269"/>
              <a:gd name="connsiteX169" fmla="*/ 227179 w 4049955"/>
              <a:gd name="connsiteY169" fmla="*/ 47480 h 2247269"/>
              <a:gd name="connsiteX170" fmla="*/ 210096 w 4049955"/>
              <a:gd name="connsiteY170" fmla="*/ 47480 h 2247269"/>
              <a:gd name="connsiteX171" fmla="*/ 210096 w 4049955"/>
              <a:gd name="connsiteY171" fmla="*/ 39822 h 2247269"/>
              <a:gd name="connsiteX172" fmla="*/ 194925 w 4049955"/>
              <a:gd name="connsiteY172" fmla="*/ 39822 h 2247269"/>
              <a:gd name="connsiteX173" fmla="*/ 194925 w 4049955"/>
              <a:gd name="connsiteY173" fmla="*/ 32292 h 2247269"/>
              <a:gd name="connsiteX174" fmla="*/ 177969 w 4049955"/>
              <a:gd name="connsiteY174" fmla="*/ 32292 h 2247269"/>
              <a:gd name="connsiteX175" fmla="*/ 177969 w 4049955"/>
              <a:gd name="connsiteY175" fmla="*/ 9573 h 2247269"/>
              <a:gd name="connsiteX176" fmla="*/ 97399 w 4049955"/>
              <a:gd name="connsiteY176" fmla="*/ 9573 h 2247269"/>
              <a:gd name="connsiteX177" fmla="*/ 97399 w 4049955"/>
              <a:gd name="connsiteY177" fmla="*/ 0 h 2247269"/>
              <a:gd name="connsiteX178" fmla="*/ 0 w 4049955"/>
              <a:gd name="connsiteY178" fmla="*/ 0 h 224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4049955" h="2247269">
                <a:moveTo>
                  <a:pt x="4049955" y="2247270"/>
                </a:moveTo>
                <a:lnTo>
                  <a:pt x="4049955" y="2137376"/>
                </a:lnTo>
                <a:lnTo>
                  <a:pt x="2899655" y="2137376"/>
                </a:lnTo>
                <a:lnTo>
                  <a:pt x="2899655" y="2087088"/>
                </a:lnTo>
                <a:lnTo>
                  <a:pt x="2793714" y="2087088"/>
                </a:lnTo>
                <a:lnTo>
                  <a:pt x="2793714" y="2032205"/>
                </a:lnTo>
                <a:lnTo>
                  <a:pt x="2758656" y="2032205"/>
                </a:lnTo>
                <a:lnTo>
                  <a:pt x="2758656" y="1988553"/>
                </a:lnTo>
                <a:lnTo>
                  <a:pt x="2606184" y="1988553"/>
                </a:lnTo>
                <a:lnTo>
                  <a:pt x="2606184" y="1963920"/>
                </a:lnTo>
                <a:lnTo>
                  <a:pt x="2510570" y="1963920"/>
                </a:lnTo>
                <a:lnTo>
                  <a:pt x="2510570" y="1918482"/>
                </a:lnTo>
                <a:lnTo>
                  <a:pt x="2418780" y="1918482"/>
                </a:lnTo>
                <a:lnTo>
                  <a:pt x="2418780" y="1895635"/>
                </a:lnTo>
                <a:lnTo>
                  <a:pt x="2410238" y="1895635"/>
                </a:lnTo>
                <a:lnTo>
                  <a:pt x="2410238" y="1874831"/>
                </a:lnTo>
                <a:lnTo>
                  <a:pt x="2387546" y="1874831"/>
                </a:lnTo>
                <a:lnTo>
                  <a:pt x="2387546" y="1853005"/>
                </a:lnTo>
                <a:lnTo>
                  <a:pt x="2290020" y="1853005"/>
                </a:lnTo>
                <a:lnTo>
                  <a:pt x="2290020" y="1834115"/>
                </a:lnTo>
                <a:lnTo>
                  <a:pt x="2232269" y="1834115"/>
                </a:lnTo>
                <a:lnTo>
                  <a:pt x="2232269" y="1817012"/>
                </a:lnTo>
                <a:lnTo>
                  <a:pt x="2128113" y="1817012"/>
                </a:lnTo>
                <a:lnTo>
                  <a:pt x="2128113" y="1797994"/>
                </a:lnTo>
                <a:lnTo>
                  <a:pt x="2112050" y="1797994"/>
                </a:lnTo>
                <a:lnTo>
                  <a:pt x="2112050" y="1779998"/>
                </a:lnTo>
                <a:lnTo>
                  <a:pt x="2092162" y="1779998"/>
                </a:lnTo>
                <a:lnTo>
                  <a:pt x="2092162" y="1763916"/>
                </a:lnTo>
                <a:lnTo>
                  <a:pt x="2054299" y="1763916"/>
                </a:lnTo>
                <a:lnTo>
                  <a:pt x="2054299" y="1741197"/>
                </a:lnTo>
                <a:lnTo>
                  <a:pt x="2039129" y="1741197"/>
                </a:lnTo>
                <a:lnTo>
                  <a:pt x="2039129" y="1727923"/>
                </a:lnTo>
                <a:lnTo>
                  <a:pt x="2004070" y="1727923"/>
                </a:lnTo>
                <a:lnTo>
                  <a:pt x="2004070" y="1716563"/>
                </a:lnTo>
                <a:lnTo>
                  <a:pt x="1936885" y="1716563"/>
                </a:lnTo>
                <a:lnTo>
                  <a:pt x="1936885" y="1700481"/>
                </a:lnTo>
                <a:lnTo>
                  <a:pt x="1880154" y="1700481"/>
                </a:lnTo>
                <a:lnTo>
                  <a:pt x="1880154" y="1686186"/>
                </a:lnTo>
                <a:lnTo>
                  <a:pt x="1758916" y="1686186"/>
                </a:lnTo>
                <a:lnTo>
                  <a:pt x="1758916" y="1672019"/>
                </a:lnTo>
                <a:lnTo>
                  <a:pt x="1724877" y="1672019"/>
                </a:lnTo>
                <a:lnTo>
                  <a:pt x="1724877" y="1618029"/>
                </a:lnTo>
                <a:lnTo>
                  <a:pt x="1717228" y="1618029"/>
                </a:lnTo>
                <a:lnTo>
                  <a:pt x="1717228" y="1575271"/>
                </a:lnTo>
                <a:lnTo>
                  <a:pt x="1705882" y="1575271"/>
                </a:lnTo>
                <a:lnTo>
                  <a:pt x="1705882" y="1552552"/>
                </a:lnTo>
                <a:lnTo>
                  <a:pt x="1688799" y="1552552"/>
                </a:lnTo>
                <a:lnTo>
                  <a:pt x="1688799" y="1526004"/>
                </a:lnTo>
                <a:lnTo>
                  <a:pt x="1682297" y="1526004"/>
                </a:lnTo>
                <a:lnTo>
                  <a:pt x="1682297" y="1488097"/>
                </a:lnTo>
                <a:lnTo>
                  <a:pt x="1672736" y="1488097"/>
                </a:lnTo>
                <a:lnTo>
                  <a:pt x="1672736" y="1475844"/>
                </a:lnTo>
                <a:lnTo>
                  <a:pt x="1657565" y="1475844"/>
                </a:lnTo>
                <a:lnTo>
                  <a:pt x="1657565" y="1447381"/>
                </a:lnTo>
                <a:lnTo>
                  <a:pt x="1645326" y="1447381"/>
                </a:lnTo>
                <a:lnTo>
                  <a:pt x="1645326" y="1428363"/>
                </a:lnTo>
                <a:lnTo>
                  <a:pt x="1595097" y="1428363"/>
                </a:lnTo>
                <a:lnTo>
                  <a:pt x="1595097" y="1414196"/>
                </a:lnTo>
                <a:lnTo>
                  <a:pt x="1537346" y="1414196"/>
                </a:lnTo>
                <a:lnTo>
                  <a:pt x="1537346" y="1400922"/>
                </a:lnTo>
                <a:lnTo>
                  <a:pt x="1504200" y="1400922"/>
                </a:lnTo>
                <a:lnTo>
                  <a:pt x="1504200" y="1390456"/>
                </a:lnTo>
                <a:lnTo>
                  <a:pt x="1448361" y="1390456"/>
                </a:lnTo>
                <a:lnTo>
                  <a:pt x="1448361" y="1378203"/>
                </a:lnTo>
                <a:lnTo>
                  <a:pt x="1435103" y="1378203"/>
                </a:lnTo>
                <a:lnTo>
                  <a:pt x="1435103" y="1362121"/>
                </a:lnTo>
                <a:lnTo>
                  <a:pt x="1426689" y="1362121"/>
                </a:lnTo>
                <a:lnTo>
                  <a:pt x="1426689" y="1349740"/>
                </a:lnTo>
                <a:lnTo>
                  <a:pt x="1416235" y="1349740"/>
                </a:lnTo>
                <a:lnTo>
                  <a:pt x="1416235" y="1308004"/>
                </a:lnTo>
                <a:lnTo>
                  <a:pt x="1404889" y="1308004"/>
                </a:lnTo>
                <a:lnTo>
                  <a:pt x="1404889" y="1298559"/>
                </a:lnTo>
                <a:lnTo>
                  <a:pt x="1386913" y="1298559"/>
                </a:lnTo>
                <a:lnTo>
                  <a:pt x="1386913" y="1276733"/>
                </a:lnTo>
                <a:lnTo>
                  <a:pt x="1375567" y="1276733"/>
                </a:lnTo>
                <a:lnTo>
                  <a:pt x="1375567" y="1254014"/>
                </a:lnTo>
                <a:lnTo>
                  <a:pt x="1368938" y="1254014"/>
                </a:lnTo>
                <a:lnTo>
                  <a:pt x="1368938" y="1206661"/>
                </a:lnTo>
                <a:lnTo>
                  <a:pt x="1359376" y="1206661"/>
                </a:lnTo>
                <a:lnTo>
                  <a:pt x="1359376" y="1163010"/>
                </a:lnTo>
                <a:lnTo>
                  <a:pt x="1343313" y="1163010"/>
                </a:lnTo>
                <a:lnTo>
                  <a:pt x="1343313" y="1147822"/>
                </a:lnTo>
                <a:lnTo>
                  <a:pt x="1330947" y="1147822"/>
                </a:lnTo>
                <a:lnTo>
                  <a:pt x="1330947" y="1100469"/>
                </a:lnTo>
                <a:lnTo>
                  <a:pt x="1320621" y="1100469"/>
                </a:lnTo>
                <a:lnTo>
                  <a:pt x="1320621" y="1036907"/>
                </a:lnTo>
                <a:lnTo>
                  <a:pt x="1312079" y="1036907"/>
                </a:lnTo>
                <a:lnTo>
                  <a:pt x="1312079" y="998106"/>
                </a:lnTo>
                <a:lnTo>
                  <a:pt x="1293084" y="998106"/>
                </a:lnTo>
                <a:lnTo>
                  <a:pt x="1293084" y="987640"/>
                </a:lnTo>
                <a:lnTo>
                  <a:pt x="1238265" y="987640"/>
                </a:lnTo>
                <a:lnTo>
                  <a:pt x="1238265" y="965814"/>
                </a:lnTo>
                <a:lnTo>
                  <a:pt x="1225007" y="965814"/>
                </a:lnTo>
                <a:lnTo>
                  <a:pt x="1225007" y="954455"/>
                </a:lnTo>
                <a:lnTo>
                  <a:pt x="1204099" y="954455"/>
                </a:lnTo>
                <a:lnTo>
                  <a:pt x="1204099" y="946924"/>
                </a:lnTo>
                <a:lnTo>
                  <a:pt x="1140739" y="946924"/>
                </a:lnTo>
                <a:lnTo>
                  <a:pt x="1140739" y="930842"/>
                </a:lnTo>
                <a:lnTo>
                  <a:pt x="1123656" y="930842"/>
                </a:lnTo>
                <a:lnTo>
                  <a:pt x="1123656" y="919483"/>
                </a:lnTo>
                <a:lnTo>
                  <a:pt x="1081968" y="919483"/>
                </a:lnTo>
                <a:lnTo>
                  <a:pt x="1081968" y="907102"/>
                </a:lnTo>
                <a:lnTo>
                  <a:pt x="1059276" y="907102"/>
                </a:lnTo>
                <a:lnTo>
                  <a:pt x="1059276" y="893828"/>
                </a:lnTo>
                <a:lnTo>
                  <a:pt x="1044105" y="893828"/>
                </a:lnTo>
                <a:lnTo>
                  <a:pt x="1044105" y="881575"/>
                </a:lnTo>
                <a:lnTo>
                  <a:pt x="1034671" y="881575"/>
                </a:lnTo>
                <a:lnTo>
                  <a:pt x="1034671" y="844561"/>
                </a:lnTo>
                <a:lnTo>
                  <a:pt x="1027150" y="844561"/>
                </a:lnTo>
                <a:lnTo>
                  <a:pt x="1027150" y="810482"/>
                </a:lnTo>
                <a:lnTo>
                  <a:pt x="1020520" y="810482"/>
                </a:lnTo>
                <a:lnTo>
                  <a:pt x="1020520" y="790571"/>
                </a:lnTo>
                <a:lnTo>
                  <a:pt x="1009174" y="790571"/>
                </a:lnTo>
                <a:lnTo>
                  <a:pt x="1009174" y="764917"/>
                </a:lnTo>
                <a:lnTo>
                  <a:pt x="1001525" y="764917"/>
                </a:lnTo>
                <a:lnTo>
                  <a:pt x="1001525" y="734667"/>
                </a:lnTo>
                <a:lnTo>
                  <a:pt x="994003" y="734667"/>
                </a:lnTo>
                <a:lnTo>
                  <a:pt x="994003" y="696760"/>
                </a:lnTo>
                <a:lnTo>
                  <a:pt x="982657" y="696760"/>
                </a:lnTo>
                <a:lnTo>
                  <a:pt x="982657" y="618009"/>
                </a:lnTo>
                <a:lnTo>
                  <a:pt x="965574" y="618009"/>
                </a:lnTo>
                <a:lnTo>
                  <a:pt x="965574" y="598098"/>
                </a:lnTo>
                <a:lnTo>
                  <a:pt x="906931" y="598098"/>
                </a:lnTo>
                <a:lnTo>
                  <a:pt x="906931" y="587759"/>
                </a:lnTo>
                <a:lnTo>
                  <a:pt x="881306" y="587759"/>
                </a:lnTo>
                <a:lnTo>
                  <a:pt x="881306" y="581122"/>
                </a:lnTo>
                <a:lnTo>
                  <a:pt x="845355" y="581122"/>
                </a:lnTo>
                <a:lnTo>
                  <a:pt x="845355" y="570656"/>
                </a:lnTo>
                <a:lnTo>
                  <a:pt x="735591" y="570656"/>
                </a:lnTo>
                <a:lnTo>
                  <a:pt x="735591" y="545002"/>
                </a:lnTo>
                <a:lnTo>
                  <a:pt x="706141" y="545002"/>
                </a:lnTo>
                <a:lnTo>
                  <a:pt x="706141" y="533642"/>
                </a:lnTo>
                <a:lnTo>
                  <a:pt x="685361" y="533642"/>
                </a:lnTo>
                <a:lnTo>
                  <a:pt x="685361" y="438937"/>
                </a:lnTo>
                <a:lnTo>
                  <a:pt x="677840" y="438937"/>
                </a:lnTo>
                <a:lnTo>
                  <a:pt x="677840" y="423748"/>
                </a:lnTo>
                <a:lnTo>
                  <a:pt x="669298" y="423748"/>
                </a:lnTo>
                <a:lnTo>
                  <a:pt x="669298" y="404731"/>
                </a:lnTo>
                <a:lnTo>
                  <a:pt x="646606" y="404731"/>
                </a:lnTo>
                <a:lnTo>
                  <a:pt x="646606" y="385841"/>
                </a:lnTo>
                <a:lnTo>
                  <a:pt x="634240" y="385841"/>
                </a:lnTo>
                <a:lnTo>
                  <a:pt x="634240" y="363122"/>
                </a:lnTo>
                <a:lnTo>
                  <a:pt x="565143" y="363122"/>
                </a:lnTo>
                <a:lnTo>
                  <a:pt x="565143" y="355464"/>
                </a:lnTo>
                <a:lnTo>
                  <a:pt x="506372" y="355464"/>
                </a:lnTo>
                <a:lnTo>
                  <a:pt x="506372" y="344998"/>
                </a:lnTo>
                <a:lnTo>
                  <a:pt x="401324" y="344998"/>
                </a:lnTo>
                <a:lnTo>
                  <a:pt x="401324" y="328915"/>
                </a:lnTo>
                <a:lnTo>
                  <a:pt x="379524" y="328915"/>
                </a:lnTo>
                <a:lnTo>
                  <a:pt x="379524" y="316663"/>
                </a:lnTo>
                <a:lnTo>
                  <a:pt x="360656" y="316663"/>
                </a:lnTo>
                <a:lnTo>
                  <a:pt x="360656" y="306196"/>
                </a:lnTo>
                <a:lnTo>
                  <a:pt x="349310" y="306196"/>
                </a:lnTo>
                <a:lnTo>
                  <a:pt x="349310" y="272118"/>
                </a:lnTo>
                <a:lnTo>
                  <a:pt x="342681" y="272118"/>
                </a:lnTo>
                <a:lnTo>
                  <a:pt x="342681" y="223744"/>
                </a:lnTo>
                <a:lnTo>
                  <a:pt x="336051" y="223744"/>
                </a:lnTo>
                <a:lnTo>
                  <a:pt x="336051" y="183029"/>
                </a:lnTo>
                <a:lnTo>
                  <a:pt x="328402" y="183029"/>
                </a:lnTo>
                <a:lnTo>
                  <a:pt x="328402" y="149844"/>
                </a:lnTo>
                <a:lnTo>
                  <a:pt x="315144" y="149844"/>
                </a:lnTo>
                <a:lnTo>
                  <a:pt x="315144" y="131847"/>
                </a:lnTo>
                <a:lnTo>
                  <a:pt x="301885" y="131847"/>
                </a:lnTo>
                <a:lnTo>
                  <a:pt x="301885" y="103384"/>
                </a:lnTo>
                <a:lnTo>
                  <a:pt x="288754" y="103384"/>
                </a:lnTo>
                <a:lnTo>
                  <a:pt x="288754" y="68285"/>
                </a:lnTo>
                <a:lnTo>
                  <a:pt x="264022" y="68285"/>
                </a:lnTo>
                <a:lnTo>
                  <a:pt x="264022" y="58840"/>
                </a:lnTo>
                <a:lnTo>
                  <a:pt x="227179" y="58840"/>
                </a:lnTo>
                <a:lnTo>
                  <a:pt x="227179" y="47480"/>
                </a:lnTo>
                <a:lnTo>
                  <a:pt x="210096" y="47480"/>
                </a:lnTo>
                <a:lnTo>
                  <a:pt x="210096" y="39822"/>
                </a:lnTo>
                <a:lnTo>
                  <a:pt x="194925" y="39822"/>
                </a:lnTo>
                <a:lnTo>
                  <a:pt x="194925" y="32292"/>
                </a:lnTo>
                <a:lnTo>
                  <a:pt x="177969" y="32292"/>
                </a:lnTo>
                <a:lnTo>
                  <a:pt x="177969" y="9573"/>
                </a:lnTo>
                <a:lnTo>
                  <a:pt x="97399" y="9573"/>
                </a:lnTo>
                <a:lnTo>
                  <a:pt x="97399" y="0"/>
                </a:lnTo>
                <a:lnTo>
                  <a:pt x="0" y="0"/>
                </a:lnTo>
              </a:path>
            </a:pathLst>
          </a:custGeom>
          <a:noFill/>
          <a:ln w="15875" cap="flat">
            <a:solidFill>
              <a:srgbClr val="8B878B"/>
            </a:solidFill>
            <a:prstDash val="solid"/>
            <a:miter/>
          </a:ln>
        </p:spPr>
        <p:txBody>
          <a:bodyPr rtlCol="0" anchor="ctr"/>
          <a:lstStyle/>
          <a:p>
            <a:endParaRPr lang="en-GB" noProof="0" dirty="0"/>
          </a:p>
        </p:txBody>
      </p:sp>
      <p:grpSp>
        <p:nvGrpSpPr>
          <p:cNvPr id="111" name="Graphic 63">
            <a:extLst>
              <a:ext uri="{FF2B5EF4-FFF2-40B4-BE49-F238E27FC236}">
                <a16:creationId xmlns:a16="http://schemas.microsoft.com/office/drawing/2014/main" id="{F971A70E-FEE1-8E83-A7A5-931E13D31711}"/>
              </a:ext>
            </a:extLst>
          </p:cNvPr>
          <p:cNvGrpSpPr/>
          <p:nvPr/>
        </p:nvGrpSpPr>
        <p:grpSpPr>
          <a:xfrm>
            <a:off x="1332314" y="1790840"/>
            <a:ext cx="4527770" cy="2129462"/>
            <a:chOff x="1332314" y="1790840"/>
            <a:chExt cx="4527770" cy="2129462"/>
          </a:xfrm>
        </p:grpSpPr>
        <p:grpSp>
          <p:nvGrpSpPr>
            <p:cNvPr id="112" name="Graphic 63">
              <a:extLst>
                <a:ext uri="{FF2B5EF4-FFF2-40B4-BE49-F238E27FC236}">
                  <a16:creationId xmlns:a16="http://schemas.microsoft.com/office/drawing/2014/main" id="{B10532D4-14F5-8D55-F98E-E59874652FE2}"/>
                </a:ext>
              </a:extLst>
            </p:cNvPr>
            <p:cNvGrpSpPr/>
            <p:nvPr/>
          </p:nvGrpSpPr>
          <p:grpSpPr>
            <a:xfrm>
              <a:off x="5824133" y="3884310"/>
              <a:ext cx="35950" cy="35993"/>
              <a:chOff x="5824133" y="3884310"/>
              <a:chExt cx="35950" cy="35993"/>
            </a:xfrm>
          </p:grpSpPr>
          <p:sp>
            <p:nvSpPr>
              <p:cNvPr id="113" name="Freeform 112">
                <a:extLst>
                  <a:ext uri="{FF2B5EF4-FFF2-40B4-BE49-F238E27FC236}">
                    <a16:creationId xmlns:a16="http://schemas.microsoft.com/office/drawing/2014/main" id="{46CA06B1-33FD-1362-57B5-011A30C6F770}"/>
                  </a:ext>
                </a:extLst>
              </p:cNvPr>
              <p:cNvSpPr/>
              <p:nvPr/>
            </p:nvSpPr>
            <p:spPr>
              <a:xfrm>
                <a:off x="5842109" y="388431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14" name="Freeform 113">
                <a:extLst>
                  <a:ext uri="{FF2B5EF4-FFF2-40B4-BE49-F238E27FC236}">
                    <a16:creationId xmlns:a16="http://schemas.microsoft.com/office/drawing/2014/main" id="{9533DED3-C79F-0BC5-4C11-59F296B2CE0B}"/>
                  </a:ext>
                </a:extLst>
              </p:cNvPr>
              <p:cNvSpPr/>
              <p:nvPr/>
            </p:nvSpPr>
            <p:spPr>
              <a:xfrm>
                <a:off x="5824133" y="390230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15" name="Graphic 63">
              <a:extLst>
                <a:ext uri="{FF2B5EF4-FFF2-40B4-BE49-F238E27FC236}">
                  <a16:creationId xmlns:a16="http://schemas.microsoft.com/office/drawing/2014/main" id="{6F44DDD7-5E1C-FEDC-5D9B-C29A9D6D49D2}"/>
                </a:ext>
              </a:extLst>
            </p:cNvPr>
            <p:cNvGrpSpPr/>
            <p:nvPr/>
          </p:nvGrpSpPr>
          <p:grpSpPr>
            <a:xfrm>
              <a:off x="4499560" y="3615893"/>
              <a:ext cx="35950" cy="35993"/>
              <a:chOff x="4499560" y="3615893"/>
              <a:chExt cx="35950" cy="35993"/>
            </a:xfrm>
          </p:grpSpPr>
          <p:sp>
            <p:nvSpPr>
              <p:cNvPr id="116" name="Freeform 115">
                <a:extLst>
                  <a:ext uri="{FF2B5EF4-FFF2-40B4-BE49-F238E27FC236}">
                    <a16:creationId xmlns:a16="http://schemas.microsoft.com/office/drawing/2014/main" id="{8C9B41CC-1C57-5477-874A-9DF30320CD22}"/>
                  </a:ext>
                </a:extLst>
              </p:cNvPr>
              <p:cNvSpPr/>
              <p:nvPr/>
            </p:nvSpPr>
            <p:spPr>
              <a:xfrm>
                <a:off x="4517536" y="361589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17" name="Freeform 116">
                <a:extLst>
                  <a:ext uri="{FF2B5EF4-FFF2-40B4-BE49-F238E27FC236}">
                    <a16:creationId xmlns:a16="http://schemas.microsoft.com/office/drawing/2014/main" id="{EF351EE3-4F86-A301-E91D-AB28812EA279}"/>
                  </a:ext>
                </a:extLst>
              </p:cNvPr>
              <p:cNvSpPr/>
              <p:nvPr/>
            </p:nvSpPr>
            <p:spPr>
              <a:xfrm>
                <a:off x="4499560" y="363389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18" name="Graphic 63">
              <a:extLst>
                <a:ext uri="{FF2B5EF4-FFF2-40B4-BE49-F238E27FC236}">
                  <a16:creationId xmlns:a16="http://schemas.microsoft.com/office/drawing/2014/main" id="{6F730912-DA41-D61E-6B2B-E84FF839DF9D}"/>
                </a:ext>
              </a:extLst>
            </p:cNvPr>
            <p:cNvGrpSpPr/>
            <p:nvPr/>
          </p:nvGrpSpPr>
          <p:grpSpPr>
            <a:xfrm>
              <a:off x="4491911" y="3615893"/>
              <a:ext cx="36078" cy="35993"/>
              <a:chOff x="4491911" y="3615893"/>
              <a:chExt cx="36078" cy="35993"/>
            </a:xfrm>
          </p:grpSpPr>
          <p:sp>
            <p:nvSpPr>
              <p:cNvPr id="119" name="Freeform 118">
                <a:extLst>
                  <a:ext uri="{FF2B5EF4-FFF2-40B4-BE49-F238E27FC236}">
                    <a16:creationId xmlns:a16="http://schemas.microsoft.com/office/drawing/2014/main" id="{846C5C18-B15E-BCA6-3F24-B64811CF7FBA}"/>
                  </a:ext>
                </a:extLst>
              </p:cNvPr>
              <p:cNvSpPr/>
              <p:nvPr/>
            </p:nvSpPr>
            <p:spPr>
              <a:xfrm>
                <a:off x="4510014" y="361589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20" name="Freeform 119">
                <a:extLst>
                  <a:ext uri="{FF2B5EF4-FFF2-40B4-BE49-F238E27FC236}">
                    <a16:creationId xmlns:a16="http://schemas.microsoft.com/office/drawing/2014/main" id="{EBB317F3-3917-7270-D78B-3BFDAF880E07}"/>
                  </a:ext>
                </a:extLst>
              </p:cNvPr>
              <p:cNvSpPr/>
              <p:nvPr/>
            </p:nvSpPr>
            <p:spPr>
              <a:xfrm>
                <a:off x="4491911" y="3633890"/>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4191" cap="flat">
                <a:solidFill>
                  <a:srgbClr val="000000"/>
                </a:solidFill>
                <a:prstDash val="solid"/>
                <a:miter/>
              </a:ln>
            </p:spPr>
            <p:txBody>
              <a:bodyPr rtlCol="0" anchor="ctr"/>
              <a:lstStyle/>
              <a:p>
                <a:endParaRPr lang="en-GB" noProof="0" dirty="0"/>
              </a:p>
            </p:txBody>
          </p:sp>
        </p:grpSp>
        <p:grpSp>
          <p:nvGrpSpPr>
            <p:cNvPr id="121" name="Graphic 63">
              <a:extLst>
                <a:ext uri="{FF2B5EF4-FFF2-40B4-BE49-F238E27FC236}">
                  <a16:creationId xmlns:a16="http://schemas.microsoft.com/office/drawing/2014/main" id="{5B9998CA-C12E-8881-437E-045923867337}"/>
                </a:ext>
              </a:extLst>
            </p:cNvPr>
            <p:cNvGrpSpPr/>
            <p:nvPr/>
          </p:nvGrpSpPr>
          <p:grpSpPr>
            <a:xfrm>
              <a:off x="4476868" y="3615893"/>
              <a:ext cx="35950" cy="35993"/>
              <a:chOff x="4476868" y="3615893"/>
              <a:chExt cx="35950" cy="35993"/>
            </a:xfrm>
          </p:grpSpPr>
          <p:sp>
            <p:nvSpPr>
              <p:cNvPr id="122" name="Freeform 121">
                <a:extLst>
                  <a:ext uri="{FF2B5EF4-FFF2-40B4-BE49-F238E27FC236}">
                    <a16:creationId xmlns:a16="http://schemas.microsoft.com/office/drawing/2014/main" id="{73233A47-59F2-CAED-C553-E5D4A6C093B3}"/>
                  </a:ext>
                </a:extLst>
              </p:cNvPr>
              <p:cNvSpPr/>
              <p:nvPr/>
            </p:nvSpPr>
            <p:spPr>
              <a:xfrm>
                <a:off x="4494843" y="361589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23" name="Freeform 122">
                <a:extLst>
                  <a:ext uri="{FF2B5EF4-FFF2-40B4-BE49-F238E27FC236}">
                    <a16:creationId xmlns:a16="http://schemas.microsoft.com/office/drawing/2014/main" id="{0226E685-360C-2D5C-A673-53474940C258}"/>
                  </a:ext>
                </a:extLst>
              </p:cNvPr>
              <p:cNvSpPr/>
              <p:nvPr/>
            </p:nvSpPr>
            <p:spPr>
              <a:xfrm>
                <a:off x="4476868" y="363389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24" name="Graphic 63">
              <a:extLst>
                <a:ext uri="{FF2B5EF4-FFF2-40B4-BE49-F238E27FC236}">
                  <a16:creationId xmlns:a16="http://schemas.microsoft.com/office/drawing/2014/main" id="{E7249936-4BB5-2278-1999-2605AAF85332}"/>
                </a:ext>
              </a:extLst>
            </p:cNvPr>
            <p:cNvGrpSpPr/>
            <p:nvPr/>
          </p:nvGrpSpPr>
          <p:grpSpPr>
            <a:xfrm>
              <a:off x="4460167" y="3615893"/>
              <a:ext cx="35950" cy="35993"/>
              <a:chOff x="4460167" y="3615893"/>
              <a:chExt cx="35950" cy="35993"/>
            </a:xfrm>
          </p:grpSpPr>
          <p:sp>
            <p:nvSpPr>
              <p:cNvPr id="125" name="Freeform 124">
                <a:extLst>
                  <a:ext uri="{FF2B5EF4-FFF2-40B4-BE49-F238E27FC236}">
                    <a16:creationId xmlns:a16="http://schemas.microsoft.com/office/drawing/2014/main" id="{22AC58E0-4465-1172-3700-2EB01FFF4732}"/>
                  </a:ext>
                </a:extLst>
              </p:cNvPr>
              <p:cNvSpPr/>
              <p:nvPr/>
            </p:nvSpPr>
            <p:spPr>
              <a:xfrm>
                <a:off x="4478143" y="361589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26" name="Freeform 125">
                <a:extLst>
                  <a:ext uri="{FF2B5EF4-FFF2-40B4-BE49-F238E27FC236}">
                    <a16:creationId xmlns:a16="http://schemas.microsoft.com/office/drawing/2014/main" id="{AC57C8EB-1544-0981-D99E-37B99D7F3E02}"/>
                  </a:ext>
                </a:extLst>
              </p:cNvPr>
              <p:cNvSpPr/>
              <p:nvPr/>
            </p:nvSpPr>
            <p:spPr>
              <a:xfrm>
                <a:off x="4460167" y="363389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27" name="Graphic 63">
              <a:extLst>
                <a:ext uri="{FF2B5EF4-FFF2-40B4-BE49-F238E27FC236}">
                  <a16:creationId xmlns:a16="http://schemas.microsoft.com/office/drawing/2014/main" id="{69F8F9E1-7AB9-9C4D-0ED3-9D67E5D721B3}"/>
                </a:ext>
              </a:extLst>
            </p:cNvPr>
            <p:cNvGrpSpPr/>
            <p:nvPr/>
          </p:nvGrpSpPr>
          <p:grpSpPr>
            <a:xfrm>
              <a:off x="4451881" y="3615893"/>
              <a:ext cx="35950" cy="35993"/>
              <a:chOff x="4451881" y="3615893"/>
              <a:chExt cx="35950" cy="35993"/>
            </a:xfrm>
          </p:grpSpPr>
          <p:sp>
            <p:nvSpPr>
              <p:cNvPr id="128" name="Freeform 127">
                <a:extLst>
                  <a:ext uri="{FF2B5EF4-FFF2-40B4-BE49-F238E27FC236}">
                    <a16:creationId xmlns:a16="http://schemas.microsoft.com/office/drawing/2014/main" id="{87966120-EAAD-E7DD-1270-913080A876E3}"/>
                  </a:ext>
                </a:extLst>
              </p:cNvPr>
              <p:cNvSpPr/>
              <p:nvPr/>
            </p:nvSpPr>
            <p:spPr>
              <a:xfrm>
                <a:off x="4469856" y="361589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29" name="Freeform 128">
                <a:extLst>
                  <a:ext uri="{FF2B5EF4-FFF2-40B4-BE49-F238E27FC236}">
                    <a16:creationId xmlns:a16="http://schemas.microsoft.com/office/drawing/2014/main" id="{FD5034D4-4A06-47B4-F2DA-CD208F62B74D}"/>
                  </a:ext>
                </a:extLst>
              </p:cNvPr>
              <p:cNvSpPr/>
              <p:nvPr/>
            </p:nvSpPr>
            <p:spPr>
              <a:xfrm>
                <a:off x="4451881" y="363389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30" name="Graphic 63">
              <a:extLst>
                <a:ext uri="{FF2B5EF4-FFF2-40B4-BE49-F238E27FC236}">
                  <a16:creationId xmlns:a16="http://schemas.microsoft.com/office/drawing/2014/main" id="{D84E0AD7-93FC-B495-61FC-3E401C209AF9}"/>
                </a:ext>
              </a:extLst>
            </p:cNvPr>
            <p:cNvGrpSpPr/>
            <p:nvPr/>
          </p:nvGrpSpPr>
          <p:grpSpPr>
            <a:xfrm>
              <a:off x="4410958" y="3615893"/>
              <a:ext cx="35950" cy="35993"/>
              <a:chOff x="4410958" y="3615893"/>
              <a:chExt cx="35950" cy="35993"/>
            </a:xfrm>
          </p:grpSpPr>
          <p:sp>
            <p:nvSpPr>
              <p:cNvPr id="131" name="Freeform 130">
                <a:extLst>
                  <a:ext uri="{FF2B5EF4-FFF2-40B4-BE49-F238E27FC236}">
                    <a16:creationId xmlns:a16="http://schemas.microsoft.com/office/drawing/2014/main" id="{2FD2198C-C611-5B31-7637-D45A2D4F2552}"/>
                  </a:ext>
                </a:extLst>
              </p:cNvPr>
              <p:cNvSpPr/>
              <p:nvPr/>
            </p:nvSpPr>
            <p:spPr>
              <a:xfrm>
                <a:off x="4428933" y="361589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32" name="Freeform 131">
                <a:extLst>
                  <a:ext uri="{FF2B5EF4-FFF2-40B4-BE49-F238E27FC236}">
                    <a16:creationId xmlns:a16="http://schemas.microsoft.com/office/drawing/2014/main" id="{8608C407-8EF6-09DD-2994-01644D7A78E1}"/>
                  </a:ext>
                </a:extLst>
              </p:cNvPr>
              <p:cNvSpPr/>
              <p:nvPr/>
            </p:nvSpPr>
            <p:spPr>
              <a:xfrm>
                <a:off x="4410958" y="363389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33" name="Graphic 63">
              <a:extLst>
                <a:ext uri="{FF2B5EF4-FFF2-40B4-BE49-F238E27FC236}">
                  <a16:creationId xmlns:a16="http://schemas.microsoft.com/office/drawing/2014/main" id="{6A11C05B-A892-6E6A-9553-7544B9AA505A}"/>
                </a:ext>
              </a:extLst>
            </p:cNvPr>
            <p:cNvGrpSpPr/>
            <p:nvPr/>
          </p:nvGrpSpPr>
          <p:grpSpPr>
            <a:xfrm>
              <a:off x="3838421" y="3565094"/>
              <a:ext cx="35950" cy="35993"/>
              <a:chOff x="3838421" y="3565094"/>
              <a:chExt cx="35950" cy="35993"/>
            </a:xfrm>
          </p:grpSpPr>
          <p:sp>
            <p:nvSpPr>
              <p:cNvPr id="134" name="Freeform 133">
                <a:extLst>
                  <a:ext uri="{FF2B5EF4-FFF2-40B4-BE49-F238E27FC236}">
                    <a16:creationId xmlns:a16="http://schemas.microsoft.com/office/drawing/2014/main" id="{AB93AE28-FF5F-DB56-321D-2FFF43FBACDF}"/>
                  </a:ext>
                </a:extLst>
              </p:cNvPr>
              <p:cNvSpPr/>
              <p:nvPr/>
            </p:nvSpPr>
            <p:spPr>
              <a:xfrm>
                <a:off x="3856397" y="35650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35" name="Freeform 134">
                <a:extLst>
                  <a:ext uri="{FF2B5EF4-FFF2-40B4-BE49-F238E27FC236}">
                    <a16:creationId xmlns:a16="http://schemas.microsoft.com/office/drawing/2014/main" id="{9D863EC4-665B-C7F8-66E5-89578E39F5E4}"/>
                  </a:ext>
                </a:extLst>
              </p:cNvPr>
              <p:cNvSpPr/>
              <p:nvPr/>
            </p:nvSpPr>
            <p:spPr>
              <a:xfrm>
                <a:off x="3838421" y="358309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36" name="Graphic 63">
              <a:extLst>
                <a:ext uri="{FF2B5EF4-FFF2-40B4-BE49-F238E27FC236}">
                  <a16:creationId xmlns:a16="http://schemas.microsoft.com/office/drawing/2014/main" id="{F9AA608A-CE3C-2812-1914-F304DC205BD0}"/>
                </a:ext>
              </a:extLst>
            </p:cNvPr>
            <p:cNvGrpSpPr/>
            <p:nvPr/>
          </p:nvGrpSpPr>
          <p:grpSpPr>
            <a:xfrm>
              <a:off x="3798263" y="3565094"/>
              <a:ext cx="35950" cy="35993"/>
              <a:chOff x="3798263" y="3565094"/>
              <a:chExt cx="35950" cy="35993"/>
            </a:xfrm>
          </p:grpSpPr>
          <p:sp>
            <p:nvSpPr>
              <p:cNvPr id="137" name="Freeform 136">
                <a:extLst>
                  <a:ext uri="{FF2B5EF4-FFF2-40B4-BE49-F238E27FC236}">
                    <a16:creationId xmlns:a16="http://schemas.microsoft.com/office/drawing/2014/main" id="{8F4B53A1-378C-B367-2F47-CFD1A42FF8AB}"/>
                  </a:ext>
                </a:extLst>
              </p:cNvPr>
              <p:cNvSpPr/>
              <p:nvPr/>
            </p:nvSpPr>
            <p:spPr>
              <a:xfrm>
                <a:off x="3816239" y="35650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38" name="Freeform 137">
                <a:extLst>
                  <a:ext uri="{FF2B5EF4-FFF2-40B4-BE49-F238E27FC236}">
                    <a16:creationId xmlns:a16="http://schemas.microsoft.com/office/drawing/2014/main" id="{9781E689-405A-371D-3A0F-C71497110166}"/>
                  </a:ext>
                </a:extLst>
              </p:cNvPr>
              <p:cNvSpPr/>
              <p:nvPr/>
            </p:nvSpPr>
            <p:spPr>
              <a:xfrm>
                <a:off x="3798263" y="358309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39" name="Graphic 63">
              <a:extLst>
                <a:ext uri="{FF2B5EF4-FFF2-40B4-BE49-F238E27FC236}">
                  <a16:creationId xmlns:a16="http://schemas.microsoft.com/office/drawing/2014/main" id="{E39DA609-3331-8982-31B9-D48F1D47F022}"/>
                </a:ext>
              </a:extLst>
            </p:cNvPr>
            <p:cNvGrpSpPr/>
            <p:nvPr/>
          </p:nvGrpSpPr>
          <p:grpSpPr>
            <a:xfrm>
              <a:off x="3786917" y="3522592"/>
              <a:ext cx="35950" cy="35993"/>
              <a:chOff x="3786917" y="3522592"/>
              <a:chExt cx="35950" cy="35993"/>
            </a:xfrm>
          </p:grpSpPr>
          <p:sp>
            <p:nvSpPr>
              <p:cNvPr id="140" name="Freeform 139">
                <a:extLst>
                  <a:ext uri="{FF2B5EF4-FFF2-40B4-BE49-F238E27FC236}">
                    <a16:creationId xmlns:a16="http://schemas.microsoft.com/office/drawing/2014/main" id="{1D64BC14-E8FD-0575-3BD5-1E9205343804}"/>
                  </a:ext>
                </a:extLst>
              </p:cNvPr>
              <p:cNvSpPr/>
              <p:nvPr/>
            </p:nvSpPr>
            <p:spPr>
              <a:xfrm>
                <a:off x="3804893" y="352259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41" name="Freeform 140">
                <a:extLst>
                  <a:ext uri="{FF2B5EF4-FFF2-40B4-BE49-F238E27FC236}">
                    <a16:creationId xmlns:a16="http://schemas.microsoft.com/office/drawing/2014/main" id="{16D50736-2E73-3FE8-4C04-86A66643B257}"/>
                  </a:ext>
                </a:extLst>
              </p:cNvPr>
              <p:cNvSpPr/>
              <p:nvPr/>
            </p:nvSpPr>
            <p:spPr>
              <a:xfrm>
                <a:off x="3786917" y="354058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42" name="Graphic 63">
              <a:extLst>
                <a:ext uri="{FF2B5EF4-FFF2-40B4-BE49-F238E27FC236}">
                  <a16:creationId xmlns:a16="http://schemas.microsoft.com/office/drawing/2014/main" id="{636DF9AF-ADF7-F7B9-AD05-C67009DFA6DF}"/>
                </a:ext>
              </a:extLst>
            </p:cNvPr>
            <p:cNvGrpSpPr/>
            <p:nvPr/>
          </p:nvGrpSpPr>
          <p:grpSpPr>
            <a:xfrm>
              <a:off x="3513461" y="3482387"/>
              <a:ext cx="35950" cy="36120"/>
              <a:chOff x="3513461" y="3482387"/>
              <a:chExt cx="35950" cy="36120"/>
            </a:xfrm>
          </p:grpSpPr>
          <p:sp>
            <p:nvSpPr>
              <p:cNvPr id="143" name="Freeform 142">
                <a:extLst>
                  <a:ext uri="{FF2B5EF4-FFF2-40B4-BE49-F238E27FC236}">
                    <a16:creationId xmlns:a16="http://schemas.microsoft.com/office/drawing/2014/main" id="{B1A872B5-9669-D336-6148-1E414BC58556}"/>
                  </a:ext>
                </a:extLst>
              </p:cNvPr>
              <p:cNvSpPr/>
              <p:nvPr/>
            </p:nvSpPr>
            <p:spPr>
              <a:xfrm>
                <a:off x="3531436" y="3482387"/>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144" name="Freeform 143">
                <a:extLst>
                  <a:ext uri="{FF2B5EF4-FFF2-40B4-BE49-F238E27FC236}">
                    <a16:creationId xmlns:a16="http://schemas.microsoft.com/office/drawing/2014/main" id="{ACD5E614-B9D7-99AB-4C79-2E3A2E1DDDC9}"/>
                  </a:ext>
                </a:extLst>
              </p:cNvPr>
              <p:cNvSpPr/>
              <p:nvPr/>
            </p:nvSpPr>
            <p:spPr>
              <a:xfrm>
                <a:off x="3513461" y="350038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45" name="Graphic 63">
              <a:extLst>
                <a:ext uri="{FF2B5EF4-FFF2-40B4-BE49-F238E27FC236}">
                  <a16:creationId xmlns:a16="http://schemas.microsoft.com/office/drawing/2014/main" id="{928355C8-DD87-281A-7625-7F4C896DB9EB}"/>
                </a:ext>
              </a:extLst>
            </p:cNvPr>
            <p:cNvGrpSpPr/>
            <p:nvPr/>
          </p:nvGrpSpPr>
          <p:grpSpPr>
            <a:xfrm>
              <a:off x="3474068" y="3482387"/>
              <a:ext cx="35950" cy="36120"/>
              <a:chOff x="3474068" y="3482387"/>
              <a:chExt cx="35950" cy="36120"/>
            </a:xfrm>
          </p:grpSpPr>
          <p:sp>
            <p:nvSpPr>
              <p:cNvPr id="146" name="Freeform 145">
                <a:extLst>
                  <a:ext uri="{FF2B5EF4-FFF2-40B4-BE49-F238E27FC236}">
                    <a16:creationId xmlns:a16="http://schemas.microsoft.com/office/drawing/2014/main" id="{FC415136-A7ED-6E15-F2B1-B81EF6AC74B8}"/>
                  </a:ext>
                </a:extLst>
              </p:cNvPr>
              <p:cNvSpPr/>
              <p:nvPr/>
            </p:nvSpPr>
            <p:spPr>
              <a:xfrm>
                <a:off x="3492043" y="3482387"/>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147" name="Freeform 146">
                <a:extLst>
                  <a:ext uri="{FF2B5EF4-FFF2-40B4-BE49-F238E27FC236}">
                    <a16:creationId xmlns:a16="http://schemas.microsoft.com/office/drawing/2014/main" id="{04E81528-A5CD-33B3-7E33-DBB7C1AE7D9F}"/>
                  </a:ext>
                </a:extLst>
              </p:cNvPr>
              <p:cNvSpPr/>
              <p:nvPr/>
            </p:nvSpPr>
            <p:spPr>
              <a:xfrm>
                <a:off x="3474068" y="350038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48" name="Graphic 63">
              <a:extLst>
                <a:ext uri="{FF2B5EF4-FFF2-40B4-BE49-F238E27FC236}">
                  <a16:creationId xmlns:a16="http://schemas.microsoft.com/office/drawing/2014/main" id="{7418106C-0524-FB19-C50A-15533FE6C792}"/>
                </a:ext>
              </a:extLst>
            </p:cNvPr>
            <p:cNvGrpSpPr/>
            <p:nvPr/>
          </p:nvGrpSpPr>
          <p:grpSpPr>
            <a:xfrm>
              <a:off x="3448316" y="3482387"/>
              <a:ext cx="35950" cy="36120"/>
              <a:chOff x="3448316" y="3482387"/>
              <a:chExt cx="35950" cy="36120"/>
            </a:xfrm>
          </p:grpSpPr>
          <p:sp>
            <p:nvSpPr>
              <p:cNvPr id="149" name="Freeform 148">
                <a:extLst>
                  <a:ext uri="{FF2B5EF4-FFF2-40B4-BE49-F238E27FC236}">
                    <a16:creationId xmlns:a16="http://schemas.microsoft.com/office/drawing/2014/main" id="{81CDC064-F4A1-DA1E-5F50-8BE22F261CE7}"/>
                  </a:ext>
                </a:extLst>
              </p:cNvPr>
              <p:cNvSpPr/>
              <p:nvPr/>
            </p:nvSpPr>
            <p:spPr>
              <a:xfrm>
                <a:off x="3466291" y="3482387"/>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150" name="Freeform 149">
                <a:extLst>
                  <a:ext uri="{FF2B5EF4-FFF2-40B4-BE49-F238E27FC236}">
                    <a16:creationId xmlns:a16="http://schemas.microsoft.com/office/drawing/2014/main" id="{5A2F6E6D-973C-36F5-7A81-9CB847FCA29A}"/>
                  </a:ext>
                </a:extLst>
              </p:cNvPr>
              <p:cNvSpPr/>
              <p:nvPr/>
            </p:nvSpPr>
            <p:spPr>
              <a:xfrm>
                <a:off x="3448316" y="350038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51" name="Graphic 63">
              <a:extLst>
                <a:ext uri="{FF2B5EF4-FFF2-40B4-BE49-F238E27FC236}">
                  <a16:creationId xmlns:a16="http://schemas.microsoft.com/office/drawing/2014/main" id="{E79CAB04-B9F5-A7FB-D9D5-569C41A3214B}"/>
                </a:ext>
              </a:extLst>
            </p:cNvPr>
            <p:cNvGrpSpPr/>
            <p:nvPr/>
          </p:nvGrpSpPr>
          <p:grpSpPr>
            <a:xfrm>
              <a:off x="3432380" y="3411167"/>
              <a:ext cx="36078" cy="35993"/>
              <a:chOff x="3432380" y="3411167"/>
              <a:chExt cx="36078" cy="35993"/>
            </a:xfrm>
          </p:grpSpPr>
          <p:sp>
            <p:nvSpPr>
              <p:cNvPr id="152" name="Freeform 151">
                <a:extLst>
                  <a:ext uri="{FF2B5EF4-FFF2-40B4-BE49-F238E27FC236}">
                    <a16:creationId xmlns:a16="http://schemas.microsoft.com/office/drawing/2014/main" id="{4E1D8213-CC05-619D-9095-AEF11DED80D4}"/>
                  </a:ext>
                </a:extLst>
              </p:cNvPr>
              <p:cNvSpPr/>
              <p:nvPr/>
            </p:nvSpPr>
            <p:spPr>
              <a:xfrm>
                <a:off x="3450483" y="341116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53" name="Freeform 152">
                <a:extLst>
                  <a:ext uri="{FF2B5EF4-FFF2-40B4-BE49-F238E27FC236}">
                    <a16:creationId xmlns:a16="http://schemas.microsoft.com/office/drawing/2014/main" id="{A88D5A17-D3D2-0E1F-F380-F4979C6171AB}"/>
                  </a:ext>
                </a:extLst>
              </p:cNvPr>
              <p:cNvSpPr/>
              <p:nvPr/>
            </p:nvSpPr>
            <p:spPr>
              <a:xfrm>
                <a:off x="3432380" y="3429163"/>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154" name="Graphic 63">
              <a:extLst>
                <a:ext uri="{FF2B5EF4-FFF2-40B4-BE49-F238E27FC236}">
                  <a16:creationId xmlns:a16="http://schemas.microsoft.com/office/drawing/2014/main" id="{9240EABD-95F0-3D6A-8698-83B0CA2948F2}"/>
                </a:ext>
              </a:extLst>
            </p:cNvPr>
            <p:cNvGrpSpPr/>
            <p:nvPr/>
          </p:nvGrpSpPr>
          <p:grpSpPr>
            <a:xfrm>
              <a:off x="3391585" y="3378492"/>
              <a:ext cx="35950" cy="36120"/>
              <a:chOff x="3391585" y="3378492"/>
              <a:chExt cx="35950" cy="36120"/>
            </a:xfrm>
          </p:grpSpPr>
          <p:sp>
            <p:nvSpPr>
              <p:cNvPr id="155" name="Freeform 154">
                <a:extLst>
                  <a:ext uri="{FF2B5EF4-FFF2-40B4-BE49-F238E27FC236}">
                    <a16:creationId xmlns:a16="http://schemas.microsoft.com/office/drawing/2014/main" id="{E645744B-690D-CCF5-51C6-4BDEFCC5B503}"/>
                  </a:ext>
                </a:extLst>
              </p:cNvPr>
              <p:cNvSpPr/>
              <p:nvPr/>
            </p:nvSpPr>
            <p:spPr>
              <a:xfrm>
                <a:off x="3409560" y="3378492"/>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156" name="Freeform 155">
                <a:extLst>
                  <a:ext uri="{FF2B5EF4-FFF2-40B4-BE49-F238E27FC236}">
                    <a16:creationId xmlns:a16="http://schemas.microsoft.com/office/drawing/2014/main" id="{5D35569B-4C76-FE14-FE86-66D4F65D31B7}"/>
                  </a:ext>
                </a:extLst>
              </p:cNvPr>
              <p:cNvSpPr/>
              <p:nvPr/>
            </p:nvSpPr>
            <p:spPr>
              <a:xfrm>
                <a:off x="3391585" y="339661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57" name="Graphic 63">
              <a:extLst>
                <a:ext uri="{FF2B5EF4-FFF2-40B4-BE49-F238E27FC236}">
                  <a16:creationId xmlns:a16="http://schemas.microsoft.com/office/drawing/2014/main" id="{521185F2-5740-DD30-0CF1-2C3BF8106ED3}"/>
                </a:ext>
              </a:extLst>
            </p:cNvPr>
            <p:cNvGrpSpPr/>
            <p:nvPr/>
          </p:nvGrpSpPr>
          <p:grpSpPr>
            <a:xfrm>
              <a:off x="3156757" y="3286850"/>
              <a:ext cx="35950" cy="35993"/>
              <a:chOff x="3156757" y="3286850"/>
              <a:chExt cx="35950" cy="35993"/>
            </a:xfrm>
          </p:grpSpPr>
          <p:sp>
            <p:nvSpPr>
              <p:cNvPr id="158" name="Freeform 157">
                <a:extLst>
                  <a:ext uri="{FF2B5EF4-FFF2-40B4-BE49-F238E27FC236}">
                    <a16:creationId xmlns:a16="http://schemas.microsoft.com/office/drawing/2014/main" id="{8D2E5280-ED61-F565-B901-FA602E45B18B}"/>
                  </a:ext>
                </a:extLst>
              </p:cNvPr>
              <p:cNvSpPr/>
              <p:nvPr/>
            </p:nvSpPr>
            <p:spPr>
              <a:xfrm>
                <a:off x="3174732" y="328685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59" name="Freeform 158">
                <a:extLst>
                  <a:ext uri="{FF2B5EF4-FFF2-40B4-BE49-F238E27FC236}">
                    <a16:creationId xmlns:a16="http://schemas.microsoft.com/office/drawing/2014/main" id="{C7302A03-0754-79F8-4C5A-6F6B8526AF42}"/>
                  </a:ext>
                </a:extLst>
              </p:cNvPr>
              <p:cNvSpPr/>
              <p:nvPr/>
            </p:nvSpPr>
            <p:spPr>
              <a:xfrm>
                <a:off x="3156757" y="330484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60" name="Graphic 63">
              <a:extLst>
                <a:ext uri="{FF2B5EF4-FFF2-40B4-BE49-F238E27FC236}">
                  <a16:creationId xmlns:a16="http://schemas.microsoft.com/office/drawing/2014/main" id="{2E8DFDDE-BB6C-391D-89F6-A08F5721D2CB}"/>
                </a:ext>
              </a:extLst>
            </p:cNvPr>
            <p:cNvGrpSpPr/>
            <p:nvPr/>
          </p:nvGrpSpPr>
          <p:grpSpPr>
            <a:xfrm>
              <a:off x="3139291" y="3258005"/>
              <a:ext cx="36078" cy="35993"/>
              <a:chOff x="3139291" y="3258005"/>
              <a:chExt cx="36078" cy="35993"/>
            </a:xfrm>
          </p:grpSpPr>
          <p:sp>
            <p:nvSpPr>
              <p:cNvPr id="161" name="Freeform 160">
                <a:extLst>
                  <a:ext uri="{FF2B5EF4-FFF2-40B4-BE49-F238E27FC236}">
                    <a16:creationId xmlns:a16="http://schemas.microsoft.com/office/drawing/2014/main" id="{40145211-D908-D59F-8657-E99FE10FF3EE}"/>
                  </a:ext>
                </a:extLst>
              </p:cNvPr>
              <p:cNvSpPr/>
              <p:nvPr/>
            </p:nvSpPr>
            <p:spPr>
              <a:xfrm>
                <a:off x="3157267" y="325800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62" name="Freeform 161">
                <a:extLst>
                  <a:ext uri="{FF2B5EF4-FFF2-40B4-BE49-F238E27FC236}">
                    <a16:creationId xmlns:a16="http://schemas.microsoft.com/office/drawing/2014/main" id="{5930A42D-2026-4DC6-62AA-BAE3CC0D7C5C}"/>
                  </a:ext>
                </a:extLst>
              </p:cNvPr>
              <p:cNvSpPr/>
              <p:nvPr/>
            </p:nvSpPr>
            <p:spPr>
              <a:xfrm>
                <a:off x="3139291" y="3276001"/>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163" name="Graphic 63">
              <a:extLst>
                <a:ext uri="{FF2B5EF4-FFF2-40B4-BE49-F238E27FC236}">
                  <a16:creationId xmlns:a16="http://schemas.microsoft.com/office/drawing/2014/main" id="{20D55BEC-C98B-EB26-00E6-767697970BE7}"/>
                </a:ext>
              </a:extLst>
            </p:cNvPr>
            <p:cNvGrpSpPr/>
            <p:nvPr/>
          </p:nvGrpSpPr>
          <p:grpSpPr>
            <a:xfrm>
              <a:off x="3106783" y="3242050"/>
              <a:ext cx="35950" cy="35993"/>
              <a:chOff x="3106783" y="3242050"/>
              <a:chExt cx="35950" cy="35993"/>
            </a:xfrm>
          </p:grpSpPr>
          <p:sp>
            <p:nvSpPr>
              <p:cNvPr id="164" name="Freeform 163">
                <a:extLst>
                  <a:ext uri="{FF2B5EF4-FFF2-40B4-BE49-F238E27FC236}">
                    <a16:creationId xmlns:a16="http://schemas.microsoft.com/office/drawing/2014/main" id="{59BF22C0-31CB-944C-BFDB-62775510E69D}"/>
                  </a:ext>
                </a:extLst>
              </p:cNvPr>
              <p:cNvSpPr/>
              <p:nvPr/>
            </p:nvSpPr>
            <p:spPr>
              <a:xfrm>
                <a:off x="3124758" y="324205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65" name="Freeform 164">
                <a:extLst>
                  <a:ext uri="{FF2B5EF4-FFF2-40B4-BE49-F238E27FC236}">
                    <a16:creationId xmlns:a16="http://schemas.microsoft.com/office/drawing/2014/main" id="{35EB9D57-9368-647E-6F5C-2B50D2024829}"/>
                  </a:ext>
                </a:extLst>
              </p:cNvPr>
              <p:cNvSpPr/>
              <p:nvPr/>
            </p:nvSpPr>
            <p:spPr>
              <a:xfrm>
                <a:off x="3106783" y="326004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66" name="Graphic 63">
              <a:extLst>
                <a:ext uri="{FF2B5EF4-FFF2-40B4-BE49-F238E27FC236}">
                  <a16:creationId xmlns:a16="http://schemas.microsoft.com/office/drawing/2014/main" id="{0A797404-42A5-50C5-CBCD-BAD40AF0FF53}"/>
                </a:ext>
              </a:extLst>
            </p:cNvPr>
            <p:cNvGrpSpPr/>
            <p:nvPr/>
          </p:nvGrpSpPr>
          <p:grpSpPr>
            <a:xfrm>
              <a:off x="3122718" y="3242050"/>
              <a:ext cx="35950" cy="35993"/>
              <a:chOff x="3122718" y="3242050"/>
              <a:chExt cx="35950" cy="35993"/>
            </a:xfrm>
          </p:grpSpPr>
          <p:sp>
            <p:nvSpPr>
              <p:cNvPr id="167" name="Freeform 166">
                <a:extLst>
                  <a:ext uri="{FF2B5EF4-FFF2-40B4-BE49-F238E27FC236}">
                    <a16:creationId xmlns:a16="http://schemas.microsoft.com/office/drawing/2014/main" id="{4BE52218-0074-622D-C135-C587F0F614A4}"/>
                  </a:ext>
                </a:extLst>
              </p:cNvPr>
              <p:cNvSpPr/>
              <p:nvPr/>
            </p:nvSpPr>
            <p:spPr>
              <a:xfrm>
                <a:off x="3140694" y="324205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68" name="Freeform 167">
                <a:extLst>
                  <a:ext uri="{FF2B5EF4-FFF2-40B4-BE49-F238E27FC236}">
                    <a16:creationId xmlns:a16="http://schemas.microsoft.com/office/drawing/2014/main" id="{030BDF36-5F96-65D5-31B7-0C542C4B07CD}"/>
                  </a:ext>
                </a:extLst>
              </p:cNvPr>
              <p:cNvSpPr/>
              <p:nvPr/>
            </p:nvSpPr>
            <p:spPr>
              <a:xfrm>
                <a:off x="3122718" y="326004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69" name="Graphic 63">
              <a:extLst>
                <a:ext uri="{FF2B5EF4-FFF2-40B4-BE49-F238E27FC236}">
                  <a16:creationId xmlns:a16="http://schemas.microsoft.com/office/drawing/2014/main" id="{F63DC211-54E4-DC11-4D18-635BB3D37F7F}"/>
                </a:ext>
              </a:extLst>
            </p:cNvPr>
            <p:cNvGrpSpPr/>
            <p:nvPr/>
          </p:nvGrpSpPr>
          <p:grpSpPr>
            <a:xfrm>
              <a:off x="3131770" y="3242050"/>
              <a:ext cx="35950" cy="35993"/>
              <a:chOff x="3131770" y="3242050"/>
              <a:chExt cx="35950" cy="35993"/>
            </a:xfrm>
          </p:grpSpPr>
          <p:sp>
            <p:nvSpPr>
              <p:cNvPr id="170" name="Freeform 169">
                <a:extLst>
                  <a:ext uri="{FF2B5EF4-FFF2-40B4-BE49-F238E27FC236}">
                    <a16:creationId xmlns:a16="http://schemas.microsoft.com/office/drawing/2014/main" id="{C5120F1C-4D64-BD50-39DA-D6EA9D72C2A1}"/>
                  </a:ext>
                </a:extLst>
              </p:cNvPr>
              <p:cNvSpPr/>
              <p:nvPr/>
            </p:nvSpPr>
            <p:spPr>
              <a:xfrm>
                <a:off x="3149745" y="324205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71" name="Freeform 170">
                <a:extLst>
                  <a:ext uri="{FF2B5EF4-FFF2-40B4-BE49-F238E27FC236}">
                    <a16:creationId xmlns:a16="http://schemas.microsoft.com/office/drawing/2014/main" id="{02C29088-9AD7-B5D8-8BE2-DA15655E34F6}"/>
                  </a:ext>
                </a:extLst>
              </p:cNvPr>
              <p:cNvSpPr/>
              <p:nvPr/>
            </p:nvSpPr>
            <p:spPr>
              <a:xfrm>
                <a:off x="3131770" y="326004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72" name="Graphic 63">
              <a:extLst>
                <a:ext uri="{FF2B5EF4-FFF2-40B4-BE49-F238E27FC236}">
                  <a16:creationId xmlns:a16="http://schemas.microsoft.com/office/drawing/2014/main" id="{0F4F1C74-EC9B-BFA1-14FD-88A1028115EA}"/>
                </a:ext>
              </a:extLst>
            </p:cNvPr>
            <p:cNvGrpSpPr/>
            <p:nvPr/>
          </p:nvGrpSpPr>
          <p:grpSpPr>
            <a:xfrm>
              <a:off x="3074146" y="3188954"/>
              <a:ext cx="36078" cy="35993"/>
              <a:chOff x="3074146" y="3188954"/>
              <a:chExt cx="36078" cy="35993"/>
            </a:xfrm>
          </p:grpSpPr>
          <p:sp>
            <p:nvSpPr>
              <p:cNvPr id="173" name="Freeform 172">
                <a:extLst>
                  <a:ext uri="{FF2B5EF4-FFF2-40B4-BE49-F238E27FC236}">
                    <a16:creationId xmlns:a16="http://schemas.microsoft.com/office/drawing/2014/main" id="{0E0F609C-CA54-36B0-D120-A1C66430E0EB}"/>
                  </a:ext>
                </a:extLst>
              </p:cNvPr>
              <p:cNvSpPr/>
              <p:nvPr/>
            </p:nvSpPr>
            <p:spPr>
              <a:xfrm>
                <a:off x="3092249" y="318895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74" name="Freeform 173">
                <a:extLst>
                  <a:ext uri="{FF2B5EF4-FFF2-40B4-BE49-F238E27FC236}">
                    <a16:creationId xmlns:a16="http://schemas.microsoft.com/office/drawing/2014/main" id="{A373D9CB-10EF-833A-B179-3B3561D36018}"/>
                  </a:ext>
                </a:extLst>
              </p:cNvPr>
              <p:cNvSpPr/>
              <p:nvPr/>
            </p:nvSpPr>
            <p:spPr>
              <a:xfrm>
                <a:off x="3074146" y="3206951"/>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175" name="Graphic 63">
              <a:extLst>
                <a:ext uri="{FF2B5EF4-FFF2-40B4-BE49-F238E27FC236}">
                  <a16:creationId xmlns:a16="http://schemas.microsoft.com/office/drawing/2014/main" id="{B140A203-E034-E0A7-B8C5-4FA8FEA44460}"/>
                </a:ext>
              </a:extLst>
            </p:cNvPr>
            <p:cNvGrpSpPr/>
            <p:nvPr/>
          </p:nvGrpSpPr>
          <p:grpSpPr>
            <a:xfrm>
              <a:off x="3059103" y="3164703"/>
              <a:ext cx="35950" cy="35993"/>
              <a:chOff x="3059103" y="3164703"/>
              <a:chExt cx="35950" cy="35993"/>
            </a:xfrm>
          </p:grpSpPr>
          <p:sp>
            <p:nvSpPr>
              <p:cNvPr id="176" name="Freeform 175">
                <a:extLst>
                  <a:ext uri="{FF2B5EF4-FFF2-40B4-BE49-F238E27FC236}">
                    <a16:creationId xmlns:a16="http://schemas.microsoft.com/office/drawing/2014/main" id="{2974B4E7-094C-2196-1A7E-FE28926DF783}"/>
                  </a:ext>
                </a:extLst>
              </p:cNvPr>
              <p:cNvSpPr/>
              <p:nvPr/>
            </p:nvSpPr>
            <p:spPr>
              <a:xfrm>
                <a:off x="3077079" y="316470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77" name="Freeform 176">
                <a:extLst>
                  <a:ext uri="{FF2B5EF4-FFF2-40B4-BE49-F238E27FC236}">
                    <a16:creationId xmlns:a16="http://schemas.microsoft.com/office/drawing/2014/main" id="{624EFF27-BCD8-6D44-8224-27FCE1EDC911}"/>
                  </a:ext>
                </a:extLst>
              </p:cNvPr>
              <p:cNvSpPr/>
              <p:nvPr/>
            </p:nvSpPr>
            <p:spPr>
              <a:xfrm>
                <a:off x="3059103" y="318270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78" name="Graphic 63">
              <a:extLst>
                <a:ext uri="{FF2B5EF4-FFF2-40B4-BE49-F238E27FC236}">
                  <a16:creationId xmlns:a16="http://schemas.microsoft.com/office/drawing/2014/main" id="{C704DBEE-F05B-226C-54C6-3A96CB52C3B2}"/>
                </a:ext>
              </a:extLst>
            </p:cNvPr>
            <p:cNvGrpSpPr/>
            <p:nvPr/>
          </p:nvGrpSpPr>
          <p:grpSpPr>
            <a:xfrm>
              <a:off x="3068155" y="3176829"/>
              <a:ext cx="35950" cy="35993"/>
              <a:chOff x="3068155" y="3176829"/>
              <a:chExt cx="35950" cy="35993"/>
            </a:xfrm>
          </p:grpSpPr>
          <p:sp>
            <p:nvSpPr>
              <p:cNvPr id="179" name="Freeform 178">
                <a:extLst>
                  <a:ext uri="{FF2B5EF4-FFF2-40B4-BE49-F238E27FC236}">
                    <a16:creationId xmlns:a16="http://schemas.microsoft.com/office/drawing/2014/main" id="{A90736EA-AD89-DA13-A17C-4A791354E2C3}"/>
                  </a:ext>
                </a:extLst>
              </p:cNvPr>
              <p:cNvSpPr/>
              <p:nvPr/>
            </p:nvSpPr>
            <p:spPr>
              <a:xfrm>
                <a:off x="3086130" y="317682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80" name="Freeform 179">
                <a:extLst>
                  <a:ext uri="{FF2B5EF4-FFF2-40B4-BE49-F238E27FC236}">
                    <a16:creationId xmlns:a16="http://schemas.microsoft.com/office/drawing/2014/main" id="{15822B71-BC79-15EB-FE70-40A565115ECB}"/>
                  </a:ext>
                </a:extLst>
              </p:cNvPr>
              <p:cNvSpPr/>
              <p:nvPr/>
            </p:nvSpPr>
            <p:spPr>
              <a:xfrm>
                <a:off x="3068155" y="319482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81" name="Graphic 63">
              <a:extLst>
                <a:ext uri="{FF2B5EF4-FFF2-40B4-BE49-F238E27FC236}">
                  <a16:creationId xmlns:a16="http://schemas.microsoft.com/office/drawing/2014/main" id="{9743C3F7-3AE7-A5C9-3D83-3FBE4C2E7C88}"/>
                </a:ext>
              </a:extLst>
            </p:cNvPr>
            <p:cNvGrpSpPr/>
            <p:nvPr/>
          </p:nvGrpSpPr>
          <p:grpSpPr>
            <a:xfrm>
              <a:off x="3049159" y="3123733"/>
              <a:ext cx="36078" cy="36120"/>
              <a:chOff x="3049159" y="3123733"/>
              <a:chExt cx="36078" cy="36120"/>
            </a:xfrm>
          </p:grpSpPr>
          <p:sp>
            <p:nvSpPr>
              <p:cNvPr id="182" name="Freeform 181">
                <a:extLst>
                  <a:ext uri="{FF2B5EF4-FFF2-40B4-BE49-F238E27FC236}">
                    <a16:creationId xmlns:a16="http://schemas.microsoft.com/office/drawing/2014/main" id="{0036070B-3563-DB0D-BC08-E251A0C28524}"/>
                  </a:ext>
                </a:extLst>
              </p:cNvPr>
              <p:cNvSpPr/>
              <p:nvPr/>
            </p:nvSpPr>
            <p:spPr>
              <a:xfrm>
                <a:off x="3067262" y="3123733"/>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183" name="Freeform 182">
                <a:extLst>
                  <a:ext uri="{FF2B5EF4-FFF2-40B4-BE49-F238E27FC236}">
                    <a16:creationId xmlns:a16="http://schemas.microsoft.com/office/drawing/2014/main" id="{B159D3BD-EF22-3D15-8358-372A14885609}"/>
                  </a:ext>
                </a:extLst>
              </p:cNvPr>
              <p:cNvSpPr/>
              <p:nvPr/>
            </p:nvSpPr>
            <p:spPr>
              <a:xfrm>
                <a:off x="3049159" y="3141729"/>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184" name="Graphic 63">
              <a:extLst>
                <a:ext uri="{FF2B5EF4-FFF2-40B4-BE49-F238E27FC236}">
                  <a16:creationId xmlns:a16="http://schemas.microsoft.com/office/drawing/2014/main" id="{F5EB6C79-E250-4044-92D4-C36A2EF37403}"/>
                </a:ext>
              </a:extLst>
            </p:cNvPr>
            <p:cNvGrpSpPr/>
            <p:nvPr/>
          </p:nvGrpSpPr>
          <p:grpSpPr>
            <a:xfrm>
              <a:off x="2871955" y="3100248"/>
              <a:ext cx="36078" cy="35993"/>
              <a:chOff x="2871955" y="3100248"/>
              <a:chExt cx="36078" cy="35993"/>
            </a:xfrm>
          </p:grpSpPr>
          <p:sp>
            <p:nvSpPr>
              <p:cNvPr id="185" name="Freeform 184">
                <a:extLst>
                  <a:ext uri="{FF2B5EF4-FFF2-40B4-BE49-F238E27FC236}">
                    <a16:creationId xmlns:a16="http://schemas.microsoft.com/office/drawing/2014/main" id="{D9A5C58A-0C89-5DED-38DB-B0664325429D}"/>
                  </a:ext>
                </a:extLst>
              </p:cNvPr>
              <p:cNvSpPr/>
              <p:nvPr/>
            </p:nvSpPr>
            <p:spPr>
              <a:xfrm>
                <a:off x="2889930" y="310024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86" name="Freeform 185">
                <a:extLst>
                  <a:ext uri="{FF2B5EF4-FFF2-40B4-BE49-F238E27FC236}">
                    <a16:creationId xmlns:a16="http://schemas.microsoft.com/office/drawing/2014/main" id="{6660F947-483F-122A-CB3B-DB519E72CA4E}"/>
                  </a:ext>
                </a:extLst>
              </p:cNvPr>
              <p:cNvSpPr/>
              <p:nvPr/>
            </p:nvSpPr>
            <p:spPr>
              <a:xfrm>
                <a:off x="2871955" y="3118244"/>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187" name="Graphic 63">
              <a:extLst>
                <a:ext uri="{FF2B5EF4-FFF2-40B4-BE49-F238E27FC236}">
                  <a16:creationId xmlns:a16="http://schemas.microsoft.com/office/drawing/2014/main" id="{9A52ABB0-90C2-2824-7A21-662DC14BE22F}"/>
                </a:ext>
              </a:extLst>
            </p:cNvPr>
            <p:cNvGrpSpPr/>
            <p:nvPr/>
          </p:nvGrpSpPr>
          <p:grpSpPr>
            <a:xfrm>
              <a:off x="2798523" y="3063872"/>
              <a:ext cx="35950" cy="35993"/>
              <a:chOff x="2798523" y="3063872"/>
              <a:chExt cx="35950" cy="35993"/>
            </a:xfrm>
          </p:grpSpPr>
          <p:sp>
            <p:nvSpPr>
              <p:cNvPr id="188" name="Freeform 187">
                <a:extLst>
                  <a:ext uri="{FF2B5EF4-FFF2-40B4-BE49-F238E27FC236}">
                    <a16:creationId xmlns:a16="http://schemas.microsoft.com/office/drawing/2014/main" id="{77DCD12B-99D7-3DA4-162E-D8552FD59440}"/>
                  </a:ext>
                </a:extLst>
              </p:cNvPr>
              <p:cNvSpPr/>
              <p:nvPr/>
            </p:nvSpPr>
            <p:spPr>
              <a:xfrm>
                <a:off x="2816498" y="306387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89" name="Freeform 188">
                <a:extLst>
                  <a:ext uri="{FF2B5EF4-FFF2-40B4-BE49-F238E27FC236}">
                    <a16:creationId xmlns:a16="http://schemas.microsoft.com/office/drawing/2014/main" id="{3A886F51-AE8A-5C89-0D09-B78FFADEB26F}"/>
                  </a:ext>
                </a:extLst>
              </p:cNvPr>
              <p:cNvSpPr/>
              <p:nvPr/>
            </p:nvSpPr>
            <p:spPr>
              <a:xfrm>
                <a:off x="2798523" y="308186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90" name="Graphic 63">
              <a:extLst>
                <a:ext uri="{FF2B5EF4-FFF2-40B4-BE49-F238E27FC236}">
                  <a16:creationId xmlns:a16="http://schemas.microsoft.com/office/drawing/2014/main" id="{37FB5945-91AA-95B3-6F88-66442136E1AB}"/>
                </a:ext>
              </a:extLst>
            </p:cNvPr>
            <p:cNvGrpSpPr/>
            <p:nvPr/>
          </p:nvGrpSpPr>
          <p:grpSpPr>
            <a:xfrm>
              <a:off x="2775066" y="3063872"/>
              <a:ext cx="35950" cy="35993"/>
              <a:chOff x="2775066" y="3063872"/>
              <a:chExt cx="35950" cy="35993"/>
            </a:xfrm>
          </p:grpSpPr>
          <p:sp>
            <p:nvSpPr>
              <p:cNvPr id="191" name="Freeform 190">
                <a:extLst>
                  <a:ext uri="{FF2B5EF4-FFF2-40B4-BE49-F238E27FC236}">
                    <a16:creationId xmlns:a16="http://schemas.microsoft.com/office/drawing/2014/main" id="{BDEF4F51-5294-8D08-DA39-810BFA5195D5}"/>
                  </a:ext>
                </a:extLst>
              </p:cNvPr>
              <p:cNvSpPr/>
              <p:nvPr/>
            </p:nvSpPr>
            <p:spPr>
              <a:xfrm>
                <a:off x="2793041" y="306387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92" name="Freeform 191">
                <a:extLst>
                  <a:ext uri="{FF2B5EF4-FFF2-40B4-BE49-F238E27FC236}">
                    <a16:creationId xmlns:a16="http://schemas.microsoft.com/office/drawing/2014/main" id="{B7B3E118-AF46-E94C-573C-6353D863AF10}"/>
                  </a:ext>
                </a:extLst>
              </p:cNvPr>
              <p:cNvSpPr/>
              <p:nvPr/>
            </p:nvSpPr>
            <p:spPr>
              <a:xfrm>
                <a:off x="2775066" y="308186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93" name="Graphic 63">
              <a:extLst>
                <a:ext uri="{FF2B5EF4-FFF2-40B4-BE49-F238E27FC236}">
                  <a16:creationId xmlns:a16="http://schemas.microsoft.com/office/drawing/2014/main" id="{0C62ADBF-B5A3-DCFE-1AA6-1FC92FED2CEF}"/>
                </a:ext>
              </a:extLst>
            </p:cNvPr>
            <p:cNvGrpSpPr/>
            <p:nvPr/>
          </p:nvGrpSpPr>
          <p:grpSpPr>
            <a:xfrm>
              <a:off x="2782587" y="3063872"/>
              <a:ext cx="36078" cy="35993"/>
              <a:chOff x="2782587" y="3063872"/>
              <a:chExt cx="36078" cy="35993"/>
            </a:xfrm>
          </p:grpSpPr>
          <p:sp>
            <p:nvSpPr>
              <p:cNvPr id="194" name="Freeform 193">
                <a:extLst>
                  <a:ext uri="{FF2B5EF4-FFF2-40B4-BE49-F238E27FC236}">
                    <a16:creationId xmlns:a16="http://schemas.microsoft.com/office/drawing/2014/main" id="{85B5481F-0ABA-44FC-43D0-5C2A716BC933}"/>
                  </a:ext>
                </a:extLst>
              </p:cNvPr>
              <p:cNvSpPr/>
              <p:nvPr/>
            </p:nvSpPr>
            <p:spPr>
              <a:xfrm>
                <a:off x="2800563" y="306387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95" name="Freeform 194">
                <a:extLst>
                  <a:ext uri="{FF2B5EF4-FFF2-40B4-BE49-F238E27FC236}">
                    <a16:creationId xmlns:a16="http://schemas.microsoft.com/office/drawing/2014/main" id="{D46646BC-72D8-031C-3B2C-83A14B9E01E2}"/>
                  </a:ext>
                </a:extLst>
              </p:cNvPr>
              <p:cNvSpPr/>
              <p:nvPr/>
            </p:nvSpPr>
            <p:spPr>
              <a:xfrm>
                <a:off x="2782587" y="3081868"/>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196" name="Graphic 63">
              <a:extLst>
                <a:ext uri="{FF2B5EF4-FFF2-40B4-BE49-F238E27FC236}">
                  <a16:creationId xmlns:a16="http://schemas.microsoft.com/office/drawing/2014/main" id="{19DD2EAE-D591-47C2-1A01-CB1164E73652}"/>
                </a:ext>
              </a:extLst>
            </p:cNvPr>
            <p:cNvGrpSpPr/>
            <p:nvPr/>
          </p:nvGrpSpPr>
          <p:grpSpPr>
            <a:xfrm>
              <a:off x="2791001" y="3063106"/>
              <a:ext cx="35950" cy="35993"/>
              <a:chOff x="2791001" y="3063106"/>
              <a:chExt cx="35950" cy="35993"/>
            </a:xfrm>
          </p:grpSpPr>
          <p:sp>
            <p:nvSpPr>
              <p:cNvPr id="197" name="Freeform 196">
                <a:extLst>
                  <a:ext uri="{FF2B5EF4-FFF2-40B4-BE49-F238E27FC236}">
                    <a16:creationId xmlns:a16="http://schemas.microsoft.com/office/drawing/2014/main" id="{C84408A6-0DA0-F048-EB3F-7B1BD7E73DA8}"/>
                  </a:ext>
                </a:extLst>
              </p:cNvPr>
              <p:cNvSpPr/>
              <p:nvPr/>
            </p:nvSpPr>
            <p:spPr>
              <a:xfrm>
                <a:off x="2808977" y="306310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198" name="Freeform 197">
                <a:extLst>
                  <a:ext uri="{FF2B5EF4-FFF2-40B4-BE49-F238E27FC236}">
                    <a16:creationId xmlns:a16="http://schemas.microsoft.com/office/drawing/2014/main" id="{41155C89-82DA-9C70-6735-210A9D08DFA5}"/>
                  </a:ext>
                </a:extLst>
              </p:cNvPr>
              <p:cNvSpPr/>
              <p:nvPr/>
            </p:nvSpPr>
            <p:spPr>
              <a:xfrm>
                <a:off x="2791001" y="308110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199" name="Graphic 63">
              <a:extLst>
                <a:ext uri="{FF2B5EF4-FFF2-40B4-BE49-F238E27FC236}">
                  <a16:creationId xmlns:a16="http://schemas.microsoft.com/office/drawing/2014/main" id="{EF0AEB97-000E-0488-35D3-743C5E3ED511}"/>
                </a:ext>
              </a:extLst>
            </p:cNvPr>
            <p:cNvGrpSpPr/>
            <p:nvPr/>
          </p:nvGrpSpPr>
          <p:grpSpPr>
            <a:xfrm>
              <a:off x="2757600" y="3029793"/>
              <a:ext cx="36078" cy="35993"/>
              <a:chOff x="2757600" y="3029793"/>
              <a:chExt cx="36078" cy="35993"/>
            </a:xfrm>
          </p:grpSpPr>
          <p:sp>
            <p:nvSpPr>
              <p:cNvPr id="200" name="Freeform 199">
                <a:extLst>
                  <a:ext uri="{FF2B5EF4-FFF2-40B4-BE49-F238E27FC236}">
                    <a16:creationId xmlns:a16="http://schemas.microsoft.com/office/drawing/2014/main" id="{65E2AA27-5016-9906-E760-EB731F30A70C}"/>
                  </a:ext>
                </a:extLst>
              </p:cNvPr>
              <p:cNvSpPr/>
              <p:nvPr/>
            </p:nvSpPr>
            <p:spPr>
              <a:xfrm>
                <a:off x="2775576" y="302979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01" name="Freeform 200">
                <a:extLst>
                  <a:ext uri="{FF2B5EF4-FFF2-40B4-BE49-F238E27FC236}">
                    <a16:creationId xmlns:a16="http://schemas.microsoft.com/office/drawing/2014/main" id="{A97CB69C-E934-CBCB-4FEE-EA2F831ABA24}"/>
                  </a:ext>
                </a:extLst>
              </p:cNvPr>
              <p:cNvSpPr/>
              <p:nvPr/>
            </p:nvSpPr>
            <p:spPr>
              <a:xfrm>
                <a:off x="2757600" y="3047790"/>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202" name="Graphic 63">
              <a:extLst>
                <a:ext uri="{FF2B5EF4-FFF2-40B4-BE49-F238E27FC236}">
                  <a16:creationId xmlns:a16="http://schemas.microsoft.com/office/drawing/2014/main" id="{43C01236-D282-6BEC-684B-B3A85185119E}"/>
                </a:ext>
              </a:extLst>
            </p:cNvPr>
            <p:cNvGrpSpPr/>
            <p:nvPr/>
          </p:nvGrpSpPr>
          <p:grpSpPr>
            <a:xfrm>
              <a:off x="2734143" y="3008478"/>
              <a:ext cx="35950" cy="36120"/>
              <a:chOff x="2734143" y="3008478"/>
              <a:chExt cx="35950" cy="36120"/>
            </a:xfrm>
          </p:grpSpPr>
          <p:sp>
            <p:nvSpPr>
              <p:cNvPr id="203" name="Freeform 202">
                <a:extLst>
                  <a:ext uri="{FF2B5EF4-FFF2-40B4-BE49-F238E27FC236}">
                    <a16:creationId xmlns:a16="http://schemas.microsoft.com/office/drawing/2014/main" id="{7A0687DB-47E8-39AB-0D4D-00EDD674EEA0}"/>
                  </a:ext>
                </a:extLst>
              </p:cNvPr>
              <p:cNvSpPr/>
              <p:nvPr/>
            </p:nvSpPr>
            <p:spPr>
              <a:xfrm>
                <a:off x="2752118" y="3008478"/>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204" name="Freeform 203">
                <a:extLst>
                  <a:ext uri="{FF2B5EF4-FFF2-40B4-BE49-F238E27FC236}">
                    <a16:creationId xmlns:a16="http://schemas.microsoft.com/office/drawing/2014/main" id="{01B64240-A788-F40C-8EF3-E26FF98CF0C1}"/>
                  </a:ext>
                </a:extLst>
              </p:cNvPr>
              <p:cNvSpPr/>
              <p:nvPr/>
            </p:nvSpPr>
            <p:spPr>
              <a:xfrm>
                <a:off x="2734143" y="302647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05" name="Graphic 63">
              <a:extLst>
                <a:ext uri="{FF2B5EF4-FFF2-40B4-BE49-F238E27FC236}">
                  <a16:creationId xmlns:a16="http://schemas.microsoft.com/office/drawing/2014/main" id="{908E1595-6989-9ADA-F052-45D3B7519438}"/>
                </a:ext>
              </a:extLst>
            </p:cNvPr>
            <p:cNvGrpSpPr/>
            <p:nvPr/>
          </p:nvGrpSpPr>
          <p:grpSpPr>
            <a:xfrm>
              <a:off x="2726621" y="2998650"/>
              <a:ext cx="35950" cy="35993"/>
              <a:chOff x="2726621" y="2998650"/>
              <a:chExt cx="35950" cy="35993"/>
            </a:xfrm>
          </p:grpSpPr>
          <p:sp>
            <p:nvSpPr>
              <p:cNvPr id="206" name="Freeform 205">
                <a:extLst>
                  <a:ext uri="{FF2B5EF4-FFF2-40B4-BE49-F238E27FC236}">
                    <a16:creationId xmlns:a16="http://schemas.microsoft.com/office/drawing/2014/main" id="{6F0B69E1-7E68-0A1A-22A5-D527CF729163}"/>
                  </a:ext>
                </a:extLst>
              </p:cNvPr>
              <p:cNvSpPr/>
              <p:nvPr/>
            </p:nvSpPr>
            <p:spPr>
              <a:xfrm>
                <a:off x="2744597" y="299865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07" name="Freeform 206">
                <a:extLst>
                  <a:ext uri="{FF2B5EF4-FFF2-40B4-BE49-F238E27FC236}">
                    <a16:creationId xmlns:a16="http://schemas.microsoft.com/office/drawing/2014/main" id="{E9BA32C1-61A6-F370-EC99-2AA3AB36C705}"/>
                  </a:ext>
                </a:extLst>
              </p:cNvPr>
              <p:cNvSpPr/>
              <p:nvPr/>
            </p:nvSpPr>
            <p:spPr>
              <a:xfrm>
                <a:off x="2726621" y="301664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08" name="Graphic 63">
              <a:extLst>
                <a:ext uri="{FF2B5EF4-FFF2-40B4-BE49-F238E27FC236}">
                  <a16:creationId xmlns:a16="http://schemas.microsoft.com/office/drawing/2014/main" id="{22C9701A-656C-BADD-E878-CEB09FB9A5DC}"/>
                </a:ext>
              </a:extLst>
            </p:cNvPr>
            <p:cNvGrpSpPr/>
            <p:nvPr/>
          </p:nvGrpSpPr>
          <p:grpSpPr>
            <a:xfrm>
              <a:off x="2717442" y="2953212"/>
              <a:ext cx="36078" cy="35993"/>
              <a:chOff x="2717442" y="2953212"/>
              <a:chExt cx="36078" cy="35993"/>
            </a:xfrm>
          </p:grpSpPr>
          <p:sp>
            <p:nvSpPr>
              <p:cNvPr id="209" name="Freeform 208">
                <a:extLst>
                  <a:ext uri="{FF2B5EF4-FFF2-40B4-BE49-F238E27FC236}">
                    <a16:creationId xmlns:a16="http://schemas.microsoft.com/office/drawing/2014/main" id="{47D3543F-9F81-3D6D-4E3F-13732ACADD91}"/>
                  </a:ext>
                </a:extLst>
              </p:cNvPr>
              <p:cNvSpPr/>
              <p:nvPr/>
            </p:nvSpPr>
            <p:spPr>
              <a:xfrm>
                <a:off x="2735545" y="295321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10" name="Freeform 209">
                <a:extLst>
                  <a:ext uri="{FF2B5EF4-FFF2-40B4-BE49-F238E27FC236}">
                    <a16:creationId xmlns:a16="http://schemas.microsoft.com/office/drawing/2014/main" id="{D69B5C15-9B75-D22B-CE6D-34CCB85C2A9F}"/>
                  </a:ext>
                </a:extLst>
              </p:cNvPr>
              <p:cNvSpPr/>
              <p:nvPr/>
            </p:nvSpPr>
            <p:spPr>
              <a:xfrm>
                <a:off x="2717442" y="2971209"/>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4191" cap="flat">
                <a:solidFill>
                  <a:srgbClr val="000000"/>
                </a:solidFill>
                <a:prstDash val="solid"/>
                <a:miter/>
              </a:ln>
            </p:spPr>
            <p:txBody>
              <a:bodyPr rtlCol="0" anchor="ctr"/>
              <a:lstStyle/>
              <a:p>
                <a:endParaRPr lang="en-GB" noProof="0" dirty="0"/>
              </a:p>
            </p:txBody>
          </p:sp>
        </p:grpSp>
        <p:grpSp>
          <p:nvGrpSpPr>
            <p:cNvPr id="211" name="Graphic 63">
              <a:extLst>
                <a:ext uri="{FF2B5EF4-FFF2-40B4-BE49-F238E27FC236}">
                  <a16:creationId xmlns:a16="http://schemas.microsoft.com/office/drawing/2014/main" id="{FB9E99E9-8632-EDAD-D12B-B26CE8DAEE33}"/>
                </a:ext>
              </a:extLst>
            </p:cNvPr>
            <p:cNvGrpSpPr/>
            <p:nvPr/>
          </p:nvGrpSpPr>
          <p:grpSpPr>
            <a:xfrm>
              <a:off x="2709921" y="2945554"/>
              <a:ext cx="35950" cy="36120"/>
              <a:chOff x="2709921" y="2945554"/>
              <a:chExt cx="35950" cy="36120"/>
            </a:xfrm>
          </p:grpSpPr>
          <p:sp>
            <p:nvSpPr>
              <p:cNvPr id="212" name="Freeform 211">
                <a:extLst>
                  <a:ext uri="{FF2B5EF4-FFF2-40B4-BE49-F238E27FC236}">
                    <a16:creationId xmlns:a16="http://schemas.microsoft.com/office/drawing/2014/main" id="{6BB9AF0C-CA56-BB42-3D26-E84A7C812830}"/>
                  </a:ext>
                </a:extLst>
              </p:cNvPr>
              <p:cNvSpPr/>
              <p:nvPr/>
            </p:nvSpPr>
            <p:spPr>
              <a:xfrm>
                <a:off x="2727896" y="2945554"/>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213" name="Freeform 212">
                <a:extLst>
                  <a:ext uri="{FF2B5EF4-FFF2-40B4-BE49-F238E27FC236}">
                    <a16:creationId xmlns:a16="http://schemas.microsoft.com/office/drawing/2014/main" id="{43F030FC-B308-81D0-069C-F22C8924F848}"/>
                  </a:ext>
                </a:extLst>
              </p:cNvPr>
              <p:cNvSpPr/>
              <p:nvPr/>
            </p:nvSpPr>
            <p:spPr>
              <a:xfrm>
                <a:off x="2709921" y="296355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14" name="Graphic 63">
              <a:extLst>
                <a:ext uri="{FF2B5EF4-FFF2-40B4-BE49-F238E27FC236}">
                  <a16:creationId xmlns:a16="http://schemas.microsoft.com/office/drawing/2014/main" id="{3752845A-0375-5483-D826-41CD16BE41C3}"/>
                </a:ext>
              </a:extLst>
            </p:cNvPr>
            <p:cNvGrpSpPr/>
            <p:nvPr/>
          </p:nvGrpSpPr>
          <p:grpSpPr>
            <a:xfrm>
              <a:off x="2611502" y="2880333"/>
              <a:ext cx="35950" cy="36120"/>
              <a:chOff x="2611502" y="2880333"/>
              <a:chExt cx="35950" cy="36120"/>
            </a:xfrm>
          </p:grpSpPr>
          <p:sp>
            <p:nvSpPr>
              <p:cNvPr id="215" name="Freeform 214">
                <a:extLst>
                  <a:ext uri="{FF2B5EF4-FFF2-40B4-BE49-F238E27FC236}">
                    <a16:creationId xmlns:a16="http://schemas.microsoft.com/office/drawing/2014/main" id="{E1776335-D01B-0E58-69F8-362C1410A7C4}"/>
                  </a:ext>
                </a:extLst>
              </p:cNvPr>
              <p:cNvSpPr/>
              <p:nvPr/>
            </p:nvSpPr>
            <p:spPr>
              <a:xfrm>
                <a:off x="2629477" y="2880333"/>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216" name="Freeform 215">
                <a:extLst>
                  <a:ext uri="{FF2B5EF4-FFF2-40B4-BE49-F238E27FC236}">
                    <a16:creationId xmlns:a16="http://schemas.microsoft.com/office/drawing/2014/main" id="{1AE9E655-10EA-351D-3CC3-9C564D3BD33F}"/>
                  </a:ext>
                </a:extLst>
              </p:cNvPr>
              <p:cNvSpPr/>
              <p:nvPr/>
            </p:nvSpPr>
            <p:spPr>
              <a:xfrm>
                <a:off x="2611502" y="289832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17" name="Graphic 63">
              <a:extLst>
                <a:ext uri="{FF2B5EF4-FFF2-40B4-BE49-F238E27FC236}">
                  <a16:creationId xmlns:a16="http://schemas.microsoft.com/office/drawing/2014/main" id="{1E47B59F-B6B8-5849-908D-08D38CF5FB7F}"/>
                </a:ext>
              </a:extLst>
            </p:cNvPr>
            <p:cNvGrpSpPr/>
            <p:nvPr/>
          </p:nvGrpSpPr>
          <p:grpSpPr>
            <a:xfrm>
              <a:off x="2553879" y="2859145"/>
              <a:ext cx="35950" cy="35993"/>
              <a:chOff x="2553879" y="2859145"/>
              <a:chExt cx="35950" cy="35993"/>
            </a:xfrm>
          </p:grpSpPr>
          <p:sp>
            <p:nvSpPr>
              <p:cNvPr id="218" name="Freeform 217">
                <a:extLst>
                  <a:ext uri="{FF2B5EF4-FFF2-40B4-BE49-F238E27FC236}">
                    <a16:creationId xmlns:a16="http://schemas.microsoft.com/office/drawing/2014/main" id="{4BB10783-3634-0588-2A96-AF4B37AA1CFC}"/>
                  </a:ext>
                </a:extLst>
              </p:cNvPr>
              <p:cNvSpPr/>
              <p:nvPr/>
            </p:nvSpPr>
            <p:spPr>
              <a:xfrm>
                <a:off x="2571854" y="285914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19" name="Freeform 218">
                <a:extLst>
                  <a:ext uri="{FF2B5EF4-FFF2-40B4-BE49-F238E27FC236}">
                    <a16:creationId xmlns:a16="http://schemas.microsoft.com/office/drawing/2014/main" id="{3FCBA196-7BF3-CE2E-E751-6590E721C451}"/>
                  </a:ext>
                </a:extLst>
              </p:cNvPr>
              <p:cNvSpPr/>
              <p:nvPr/>
            </p:nvSpPr>
            <p:spPr>
              <a:xfrm>
                <a:off x="2553879" y="287714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20" name="Graphic 63">
              <a:extLst>
                <a:ext uri="{FF2B5EF4-FFF2-40B4-BE49-F238E27FC236}">
                  <a16:creationId xmlns:a16="http://schemas.microsoft.com/office/drawing/2014/main" id="{B5D7E640-BDD6-F110-4339-19566C6D8195}"/>
                </a:ext>
              </a:extLst>
            </p:cNvPr>
            <p:cNvGrpSpPr/>
            <p:nvPr/>
          </p:nvGrpSpPr>
          <p:grpSpPr>
            <a:xfrm>
              <a:off x="2424353" y="2790860"/>
              <a:ext cx="36078" cy="36120"/>
              <a:chOff x="2424353" y="2790860"/>
              <a:chExt cx="36078" cy="36120"/>
            </a:xfrm>
          </p:grpSpPr>
          <p:sp>
            <p:nvSpPr>
              <p:cNvPr id="221" name="Freeform 220">
                <a:extLst>
                  <a:ext uri="{FF2B5EF4-FFF2-40B4-BE49-F238E27FC236}">
                    <a16:creationId xmlns:a16="http://schemas.microsoft.com/office/drawing/2014/main" id="{DCABCF9A-E948-14C1-7FCA-09A199D1457E}"/>
                  </a:ext>
                </a:extLst>
              </p:cNvPr>
              <p:cNvSpPr/>
              <p:nvPr/>
            </p:nvSpPr>
            <p:spPr>
              <a:xfrm>
                <a:off x="2442329" y="279086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222" name="Freeform 221">
                <a:extLst>
                  <a:ext uri="{FF2B5EF4-FFF2-40B4-BE49-F238E27FC236}">
                    <a16:creationId xmlns:a16="http://schemas.microsoft.com/office/drawing/2014/main" id="{928E83B0-2EC4-775F-3D4A-69CE805B29D8}"/>
                  </a:ext>
                </a:extLst>
              </p:cNvPr>
              <p:cNvSpPr/>
              <p:nvPr/>
            </p:nvSpPr>
            <p:spPr>
              <a:xfrm>
                <a:off x="2424353" y="2808857"/>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223" name="Graphic 63">
              <a:extLst>
                <a:ext uri="{FF2B5EF4-FFF2-40B4-BE49-F238E27FC236}">
                  <a16:creationId xmlns:a16="http://schemas.microsoft.com/office/drawing/2014/main" id="{EE0CBE39-004A-3135-9D47-27FB3EFA66F6}"/>
                </a:ext>
              </a:extLst>
            </p:cNvPr>
            <p:cNvGrpSpPr/>
            <p:nvPr/>
          </p:nvGrpSpPr>
          <p:grpSpPr>
            <a:xfrm>
              <a:off x="2417597" y="2741593"/>
              <a:ext cx="35950" cy="35993"/>
              <a:chOff x="2417597" y="2741593"/>
              <a:chExt cx="35950" cy="35993"/>
            </a:xfrm>
          </p:grpSpPr>
          <p:sp>
            <p:nvSpPr>
              <p:cNvPr id="224" name="Freeform 223">
                <a:extLst>
                  <a:ext uri="{FF2B5EF4-FFF2-40B4-BE49-F238E27FC236}">
                    <a16:creationId xmlns:a16="http://schemas.microsoft.com/office/drawing/2014/main" id="{2BD62389-83B6-E501-3D6F-DE461F9F0B73}"/>
                  </a:ext>
                </a:extLst>
              </p:cNvPr>
              <p:cNvSpPr/>
              <p:nvPr/>
            </p:nvSpPr>
            <p:spPr>
              <a:xfrm>
                <a:off x="2435572" y="274159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25" name="Freeform 224">
                <a:extLst>
                  <a:ext uri="{FF2B5EF4-FFF2-40B4-BE49-F238E27FC236}">
                    <a16:creationId xmlns:a16="http://schemas.microsoft.com/office/drawing/2014/main" id="{45418634-070C-94BC-4B07-001B45D5D90B}"/>
                  </a:ext>
                </a:extLst>
              </p:cNvPr>
              <p:cNvSpPr/>
              <p:nvPr/>
            </p:nvSpPr>
            <p:spPr>
              <a:xfrm>
                <a:off x="2417597" y="275959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26" name="Graphic 63">
              <a:extLst>
                <a:ext uri="{FF2B5EF4-FFF2-40B4-BE49-F238E27FC236}">
                  <a16:creationId xmlns:a16="http://schemas.microsoft.com/office/drawing/2014/main" id="{9BC64A84-F1C6-5CD0-C1A3-B8AF4B0DDA43}"/>
                </a:ext>
              </a:extLst>
            </p:cNvPr>
            <p:cNvGrpSpPr/>
            <p:nvPr/>
          </p:nvGrpSpPr>
          <p:grpSpPr>
            <a:xfrm>
              <a:off x="2188123" y="2571073"/>
              <a:ext cx="35950" cy="35993"/>
              <a:chOff x="2188123" y="2571073"/>
              <a:chExt cx="35950" cy="35993"/>
            </a:xfrm>
          </p:grpSpPr>
          <p:sp>
            <p:nvSpPr>
              <p:cNvPr id="227" name="Freeform 226">
                <a:extLst>
                  <a:ext uri="{FF2B5EF4-FFF2-40B4-BE49-F238E27FC236}">
                    <a16:creationId xmlns:a16="http://schemas.microsoft.com/office/drawing/2014/main" id="{70F2A700-E800-BD56-4AA8-1CC9F9790037}"/>
                  </a:ext>
                </a:extLst>
              </p:cNvPr>
              <p:cNvSpPr/>
              <p:nvPr/>
            </p:nvSpPr>
            <p:spPr>
              <a:xfrm>
                <a:off x="2206099" y="257107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28" name="Freeform 227">
                <a:extLst>
                  <a:ext uri="{FF2B5EF4-FFF2-40B4-BE49-F238E27FC236}">
                    <a16:creationId xmlns:a16="http://schemas.microsoft.com/office/drawing/2014/main" id="{C56A8E52-2707-3232-C2FC-00552F327204}"/>
                  </a:ext>
                </a:extLst>
              </p:cNvPr>
              <p:cNvSpPr/>
              <p:nvPr/>
            </p:nvSpPr>
            <p:spPr>
              <a:xfrm>
                <a:off x="2188123" y="258907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29" name="Graphic 63">
              <a:extLst>
                <a:ext uri="{FF2B5EF4-FFF2-40B4-BE49-F238E27FC236}">
                  <a16:creationId xmlns:a16="http://schemas.microsoft.com/office/drawing/2014/main" id="{DC069585-9524-4596-226F-6A0A5FC1AD97}"/>
                </a:ext>
              </a:extLst>
            </p:cNvPr>
            <p:cNvGrpSpPr/>
            <p:nvPr/>
          </p:nvGrpSpPr>
          <p:grpSpPr>
            <a:xfrm>
              <a:off x="2034376" y="2414082"/>
              <a:ext cx="35950" cy="35993"/>
              <a:chOff x="2034376" y="2414082"/>
              <a:chExt cx="35950" cy="35993"/>
            </a:xfrm>
          </p:grpSpPr>
          <p:sp>
            <p:nvSpPr>
              <p:cNvPr id="230" name="Freeform 229">
                <a:extLst>
                  <a:ext uri="{FF2B5EF4-FFF2-40B4-BE49-F238E27FC236}">
                    <a16:creationId xmlns:a16="http://schemas.microsoft.com/office/drawing/2014/main" id="{79A9194B-74CE-F4FA-5EC7-74A3BB9B5EDD}"/>
                  </a:ext>
                </a:extLst>
              </p:cNvPr>
              <p:cNvSpPr/>
              <p:nvPr/>
            </p:nvSpPr>
            <p:spPr>
              <a:xfrm>
                <a:off x="2052351" y="241408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31" name="Freeform 230">
                <a:extLst>
                  <a:ext uri="{FF2B5EF4-FFF2-40B4-BE49-F238E27FC236}">
                    <a16:creationId xmlns:a16="http://schemas.microsoft.com/office/drawing/2014/main" id="{5DCBC176-2532-7E30-2A36-11D42C3C0916}"/>
                  </a:ext>
                </a:extLst>
              </p:cNvPr>
              <p:cNvSpPr/>
              <p:nvPr/>
            </p:nvSpPr>
            <p:spPr>
              <a:xfrm>
                <a:off x="2034376" y="243207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32" name="Graphic 63">
              <a:extLst>
                <a:ext uri="{FF2B5EF4-FFF2-40B4-BE49-F238E27FC236}">
                  <a16:creationId xmlns:a16="http://schemas.microsoft.com/office/drawing/2014/main" id="{94C13EE7-A10C-5770-81AC-D4C219367498}"/>
                </a:ext>
              </a:extLst>
            </p:cNvPr>
            <p:cNvGrpSpPr/>
            <p:nvPr/>
          </p:nvGrpSpPr>
          <p:grpSpPr>
            <a:xfrm>
              <a:off x="2043427" y="2414082"/>
              <a:ext cx="35950" cy="35993"/>
              <a:chOff x="2043427" y="2414082"/>
              <a:chExt cx="35950" cy="35993"/>
            </a:xfrm>
          </p:grpSpPr>
          <p:sp>
            <p:nvSpPr>
              <p:cNvPr id="233" name="Freeform 232">
                <a:extLst>
                  <a:ext uri="{FF2B5EF4-FFF2-40B4-BE49-F238E27FC236}">
                    <a16:creationId xmlns:a16="http://schemas.microsoft.com/office/drawing/2014/main" id="{3D4B5760-7FDF-1A03-9B1C-28048A36F9F5}"/>
                  </a:ext>
                </a:extLst>
              </p:cNvPr>
              <p:cNvSpPr/>
              <p:nvPr/>
            </p:nvSpPr>
            <p:spPr>
              <a:xfrm>
                <a:off x="2061403" y="241408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34" name="Freeform 233">
                <a:extLst>
                  <a:ext uri="{FF2B5EF4-FFF2-40B4-BE49-F238E27FC236}">
                    <a16:creationId xmlns:a16="http://schemas.microsoft.com/office/drawing/2014/main" id="{58A3D8FD-8C3A-F494-41C0-7FF9C0D5727B}"/>
                  </a:ext>
                </a:extLst>
              </p:cNvPr>
              <p:cNvSpPr/>
              <p:nvPr/>
            </p:nvSpPr>
            <p:spPr>
              <a:xfrm>
                <a:off x="2043427" y="243207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35" name="Graphic 63">
              <a:extLst>
                <a:ext uri="{FF2B5EF4-FFF2-40B4-BE49-F238E27FC236}">
                  <a16:creationId xmlns:a16="http://schemas.microsoft.com/office/drawing/2014/main" id="{018B642A-702D-F90B-FDE9-83AC03BDB2CE}"/>
                </a:ext>
              </a:extLst>
            </p:cNvPr>
            <p:cNvGrpSpPr/>
            <p:nvPr/>
          </p:nvGrpSpPr>
          <p:grpSpPr>
            <a:xfrm>
              <a:off x="2023030" y="2380642"/>
              <a:ext cx="35950" cy="36120"/>
              <a:chOff x="2023030" y="2380642"/>
              <a:chExt cx="35950" cy="36120"/>
            </a:xfrm>
          </p:grpSpPr>
          <p:sp>
            <p:nvSpPr>
              <p:cNvPr id="236" name="Freeform 235">
                <a:extLst>
                  <a:ext uri="{FF2B5EF4-FFF2-40B4-BE49-F238E27FC236}">
                    <a16:creationId xmlns:a16="http://schemas.microsoft.com/office/drawing/2014/main" id="{F3CEB11E-0B3E-4F98-281A-A14E1B17EC36}"/>
                  </a:ext>
                </a:extLst>
              </p:cNvPr>
              <p:cNvSpPr/>
              <p:nvPr/>
            </p:nvSpPr>
            <p:spPr>
              <a:xfrm>
                <a:off x="2041005" y="2380642"/>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237" name="Freeform 236">
                <a:extLst>
                  <a:ext uri="{FF2B5EF4-FFF2-40B4-BE49-F238E27FC236}">
                    <a16:creationId xmlns:a16="http://schemas.microsoft.com/office/drawing/2014/main" id="{2C66ADD6-133D-FF97-5936-C7AC1B4A0397}"/>
                  </a:ext>
                </a:extLst>
              </p:cNvPr>
              <p:cNvSpPr/>
              <p:nvPr/>
            </p:nvSpPr>
            <p:spPr>
              <a:xfrm>
                <a:off x="2023030" y="239876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38" name="Graphic 63">
              <a:extLst>
                <a:ext uri="{FF2B5EF4-FFF2-40B4-BE49-F238E27FC236}">
                  <a16:creationId xmlns:a16="http://schemas.microsoft.com/office/drawing/2014/main" id="{70B4D06D-DA6B-ADE7-0A0C-D1B8D82A7681}"/>
                </a:ext>
              </a:extLst>
            </p:cNvPr>
            <p:cNvGrpSpPr/>
            <p:nvPr/>
          </p:nvGrpSpPr>
          <p:grpSpPr>
            <a:xfrm>
              <a:off x="2010154" y="2363283"/>
              <a:ext cx="35950" cy="35993"/>
              <a:chOff x="2010154" y="2363283"/>
              <a:chExt cx="35950" cy="35993"/>
            </a:xfrm>
          </p:grpSpPr>
          <p:sp>
            <p:nvSpPr>
              <p:cNvPr id="239" name="Freeform 238">
                <a:extLst>
                  <a:ext uri="{FF2B5EF4-FFF2-40B4-BE49-F238E27FC236}">
                    <a16:creationId xmlns:a16="http://schemas.microsoft.com/office/drawing/2014/main" id="{C1EE2F63-00BF-C885-E016-B425A3B799E0}"/>
                  </a:ext>
                </a:extLst>
              </p:cNvPr>
              <p:cNvSpPr/>
              <p:nvPr/>
            </p:nvSpPr>
            <p:spPr>
              <a:xfrm>
                <a:off x="2028129" y="236328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40" name="Freeform 239">
                <a:extLst>
                  <a:ext uri="{FF2B5EF4-FFF2-40B4-BE49-F238E27FC236}">
                    <a16:creationId xmlns:a16="http://schemas.microsoft.com/office/drawing/2014/main" id="{4D257C46-82DD-65B1-1B0A-BDA236B6E0FA}"/>
                  </a:ext>
                </a:extLst>
              </p:cNvPr>
              <p:cNvSpPr/>
              <p:nvPr/>
            </p:nvSpPr>
            <p:spPr>
              <a:xfrm>
                <a:off x="2010154" y="238128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41" name="Graphic 63">
              <a:extLst>
                <a:ext uri="{FF2B5EF4-FFF2-40B4-BE49-F238E27FC236}">
                  <a16:creationId xmlns:a16="http://schemas.microsoft.com/office/drawing/2014/main" id="{10249754-DAB1-B635-8883-55E9C71F9CCA}"/>
                </a:ext>
              </a:extLst>
            </p:cNvPr>
            <p:cNvGrpSpPr/>
            <p:nvPr/>
          </p:nvGrpSpPr>
          <p:grpSpPr>
            <a:xfrm>
              <a:off x="2100286" y="2547461"/>
              <a:ext cx="35950" cy="36120"/>
              <a:chOff x="2100286" y="2547461"/>
              <a:chExt cx="35950" cy="36120"/>
            </a:xfrm>
          </p:grpSpPr>
          <p:sp>
            <p:nvSpPr>
              <p:cNvPr id="242" name="Freeform 241">
                <a:extLst>
                  <a:ext uri="{FF2B5EF4-FFF2-40B4-BE49-F238E27FC236}">
                    <a16:creationId xmlns:a16="http://schemas.microsoft.com/office/drawing/2014/main" id="{55285900-C007-F751-C32E-5E47612A0CEE}"/>
                  </a:ext>
                </a:extLst>
              </p:cNvPr>
              <p:cNvSpPr/>
              <p:nvPr/>
            </p:nvSpPr>
            <p:spPr>
              <a:xfrm>
                <a:off x="2118261" y="2547461"/>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243" name="Freeform 242">
                <a:extLst>
                  <a:ext uri="{FF2B5EF4-FFF2-40B4-BE49-F238E27FC236}">
                    <a16:creationId xmlns:a16="http://schemas.microsoft.com/office/drawing/2014/main" id="{F67CBBFF-54BC-ABFA-41B6-28F054B3E428}"/>
                  </a:ext>
                </a:extLst>
              </p:cNvPr>
              <p:cNvSpPr/>
              <p:nvPr/>
            </p:nvSpPr>
            <p:spPr>
              <a:xfrm>
                <a:off x="2100286" y="256558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44" name="Graphic 63">
              <a:extLst>
                <a:ext uri="{FF2B5EF4-FFF2-40B4-BE49-F238E27FC236}">
                  <a16:creationId xmlns:a16="http://schemas.microsoft.com/office/drawing/2014/main" id="{4A05DD0C-6B28-95B8-88EA-C43CACCC08D2}"/>
                </a:ext>
              </a:extLst>
            </p:cNvPr>
            <p:cNvGrpSpPr/>
            <p:nvPr/>
          </p:nvGrpSpPr>
          <p:grpSpPr>
            <a:xfrm>
              <a:off x="2093401" y="2538398"/>
              <a:ext cx="36078" cy="35993"/>
              <a:chOff x="2093401" y="2538398"/>
              <a:chExt cx="36078" cy="35993"/>
            </a:xfrm>
          </p:grpSpPr>
          <p:sp>
            <p:nvSpPr>
              <p:cNvPr id="245" name="Freeform 244">
                <a:extLst>
                  <a:ext uri="{FF2B5EF4-FFF2-40B4-BE49-F238E27FC236}">
                    <a16:creationId xmlns:a16="http://schemas.microsoft.com/office/drawing/2014/main" id="{73387CFF-B7D7-E1F1-E7CB-69FE33266975}"/>
                  </a:ext>
                </a:extLst>
              </p:cNvPr>
              <p:cNvSpPr/>
              <p:nvPr/>
            </p:nvSpPr>
            <p:spPr>
              <a:xfrm>
                <a:off x="2111377" y="253839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46" name="Freeform 245">
                <a:extLst>
                  <a:ext uri="{FF2B5EF4-FFF2-40B4-BE49-F238E27FC236}">
                    <a16:creationId xmlns:a16="http://schemas.microsoft.com/office/drawing/2014/main" id="{8729A925-6C1F-B171-F26C-ADDB540CFEBE}"/>
                  </a:ext>
                </a:extLst>
              </p:cNvPr>
              <p:cNvSpPr/>
              <p:nvPr/>
            </p:nvSpPr>
            <p:spPr>
              <a:xfrm>
                <a:off x="2093401" y="2556395"/>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247" name="Graphic 63">
              <a:extLst>
                <a:ext uri="{FF2B5EF4-FFF2-40B4-BE49-F238E27FC236}">
                  <a16:creationId xmlns:a16="http://schemas.microsoft.com/office/drawing/2014/main" id="{53A37EA8-DE0D-8862-7E39-5056E8DB5477}"/>
                </a:ext>
              </a:extLst>
            </p:cNvPr>
            <p:cNvGrpSpPr/>
            <p:nvPr/>
          </p:nvGrpSpPr>
          <p:grpSpPr>
            <a:xfrm>
              <a:off x="2084350" y="2530102"/>
              <a:ext cx="35950" cy="35993"/>
              <a:chOff x="2084350" y="2530102"/>
              <a:chExt cx="35950" cy="35993"/>
            </a:xfrm>
          </p:grpSpPr>
          <p:sp>
            <p:nvSpPr>
              <p:cNvPr id="248" name="Freeform 247">
                <a:extLst>
                  <a:ext uri="{FF2B5EF4-FFF2-40B4-BE49-F238E27FC236}">
                    <a16:creationId xmlns:a16="http://schemas.microsoft.com/office/drawing/2014/main" id="{151C6049-A53B-38C1-B4BF-835FD3C858A6}"/>
                  </a:ext>
                </a:extLst>
              </p:cNvPr>
              <p:cNvSpPr/>
              <p:nvPr/>
            </p:nvSpPr>
            <p:spPr>
              <a:xfrm>
                <a:off x="2102325" y="253010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49" name="Freeform 248">
                <a:extLst>
                  <a:ext uri="{FF2B5EF4-FFF2-40B4-BE49-F238E27FC236}">
                    <a16:creationId xmlns:a16="http://schemas.microsoft.com/office/drawing/2014/main" id="{C440234D-AC65-21A5-D31D-1E0C8D0FED2A}"/>
                  </a:ext>
                </a:extLst>
              </p:cNvPr>
              <p:cNvSpPr/>
              <p:nvPr/>
            </p:nvSpPr>
            <p:spPr>
              <a:xfrm>
                <a:off x="2084350" y="254809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50" name="Graphic 63">
              <a:extLst>
                <a:ext uri="{FF2B5EF4-FFF2-40B4-BE49-F238E27FC236}">
                  <a16:creationId xmlns:a16="http://schemas.microsoft.com/office/drawing/2014/main" id="{9E8DAE2F-1CEA-45F8-B9EB-831C6E7DBE39}"/>
                </a:ext>
              </a:extLst>
            </p:cNvPr>
            <p:cNvGrpSpPr/>
            <p:nvPr/>
          </p:nvGrpSpPr>
          <p:grpSpPr>
            <a:xfrm>
              <a:off x="2051076" y="2498193"/>
              <a:ext cx="35950" cy="36120"/>
              <a:chOff x="2051076" y="2498193"/>
              <a:chExt cx="35950" cy="36120"/>
            </a:xfrm>
          </p:grpSpPr>
          <p:sp>
            <p:nvSpPr>
              <p:cNvPr id="251" name="Freeform 250">
                <a:extLst>
                  <a:ext uri="{FF2B5EF4-FFF2-40B4-BE49-F238E27FC236}">
                    <a16:creationId xmlns:a16="http://schemas.microsoft.com/office/drawing/2014/main" id="{B4D4D972-C3D4-C0D5-CCF0-7F081A510CE9}"/>
                  </a:ext>
                </a:extLst>
              </p:cNvPr>
              <p:cNvSpPr/>
              <p:nvPr/>
            </p:nvSpPr>
            <p:spPr>
              <a:xfrm>
                <a:off x="2069052" y="2498193"/>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252" name="Freeform 251">
                <a:extLst>
                  <a:ext uri="{FF2B5EF4-FFF2-40B4-BE49-F238E27FC236}">
                    <a16:creationId xmlns:a16="http://schemas.microsoft.com/office/drawing/2014/main" id="{7C7A27E4-A32B-29B2-AEF7-FDA0F9207A7E}"/>
                  </a:ext>
                </a:extLst>
              </p:cNvPr>
              <p:cNvSpPr/>
              <p:nvPr/>
            </p:nvSpPr>
            <p:spPr>
              <a:xfrm>
                <a:off x="2051076" y="251619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53" name="Graphic 63">
              <a:extLst>
                <a:ext uri="{FF2B5EF4-FFF2-40B4-BE49-F238E27FC236}">
                  <a16:creationId xmlns:a16="http://schemas.microsoft.com/office/drawing/2014/main" id="{EA2BF582-B2A5-D21F-10E8-ABDF7CD90618}"/>
                </a:ext>
              </a:extLst>
            </p:cNvPr>
            <p:cNvGrpSpPr/>
            <p:nvPr/>
          </p:nvGrpSpPr>
          <p:grpSpPr>
            <a:xfrm>
              <a:off x="2076063" y="2571073"/>
              <a:ext cx="35950" cy="35993"/>
              <a:chOff x="2076063" y="2571073"/>
              <a:chExt cx="35950" cy="35993"/>
            </a:xfrm>
          </p:grpSpPr>
          <p:sp>
            <p:nvSpPr>
              <p:cNvPr id="254" name="Freeform 253">
                <a:extLst>
                  <a:ext uri="{FF2B5EF4-FFF2-40B4-BE49-F238E27FC236}">
                    <a16:creationId xmlns:a16="http://schemas.microsoft.com/office/drawing/2014/main" id="{F319F876-FB96-6663-EA6A-FDDA43EBD762}"/>
                  </a:ext>
                </a:extLst>
              </p:cNvPr>
              <p:cNvSpPr/>
              <p:nvPr/>
            </p:nvSpPr>
            <p:spPr>
              <a:xfrm>
                <a:off x="2094039" y="257107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55" name="Freeform 254">
                <a:extLst>
                  <a:ext uri="{FF2B5EF4-FFF2-40B4-BE49-F238E27FC236}">
                    <a16:creationId xmlns:a16="http://schemas.microsoft.com/office/drawing/2014/main" id="{51F08447-8D27-8EF0-9526-2A972160F388}"/>
                  </a:ext>
                </a:extLst>
              </p:cNvPr>
              <p:cNvSpPr/>
              <p:nvPr/>
            </p:nvSpPr>
            <p:spPr>
              <a:xfrm>
                <a:off x="2076063" y="258907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56" name="Graphic 63">
              <a:extLst>
                <a:ext uri="{FF2B5EF4-FFF2-40B4-BE49-F238E27FC236}">
                  <a16:creationId xmlns:a16="http://schemas.microsoft.com/office/drawing/2014/main" id="{32DD09A1-6682-0211-CA8C-42599E0B4BB1}"/>
                </a:ext>
              </a:extLst>
            </p:cNvPr>
            <p:cNvGrpSpPr/>
            <p:nvPr/>
          </p:nvGrpSpPr>
          <p:grpSpPr>
            <a:xfrm>
              <a:off x="2083585" y="2607449"/>
              <a:ext cx="35950" cy="35993"/>
              <a:chOff x="2083585" y="2607449"/>
              <a:chExt cx="35950" cy="35993"/>
            </a:xfrm>
          </p:grpSpPr>
          <p:sp>
            <p:nvSpPr>
              <p:cNvPr id="257" name="Freeform 256">
                <a:extLst>
                  <a:ext uri="{FF2B5EF4-FFF2-40B4-BE49-F238E27FC236}">
                    <a16:creationId xmlns:a16="http://schemas.microsoft.com/office/drawing/2014/main" id="{6DCA6AEC-550A-532F-F82B-E8F116145E01}"/>
                  </a:ext>
                </a:extLst>
              </p:cNvPr>
              <p:cNvSpPr/>
              <p:nvPr/>
            </p:nvSpPr>
            <p:spPr>
              <a:xfrm>
                <a:off x="2101561" y="260744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58" name="Freeform 257">
                <a:extLst>
                  <a:ext uri="{FF2B5EF4-FFF2-40B4-BE49-F238E27FC236}">
                    <a16:creationId xmlns:a16="http://schemas.microsoft.com/office/drawing/2014/main" id="{965AABCD-CF94-03C6-611D-252A47BBEA5C}"/>
                  </a:ext>
                </a:extLst>
              </p:cNvPr>
              <p:cNvSpPr/>
              <p:nvPr/>
            </p:nvSpPr>
            <p:spPr>
              <a:xfrm>
                <a:off x="2083585" y="262544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59" name="Graphic 63">
              <a:extLst>
                <a:ext uri="{FF2B5EF4-FFF2-40B4-BE49-F238E27FC236}">
                  <a16:creationId xmlns:a16="http://schemas.microsoft.com/office/drawing/2014/main" id="{37D8509B-26F3-6AEF-704F-F2DBC9248A18}"/>
                </a:ext>
              </a:extLst>
            </p:cNvPr>
            <p:cNvGrpSpPr/>
            <p:nvPr/>
          </p:nvGrpSpPr>
          <p:grpSpPr>
            <a:xfrm>
              <a:off x="2108572" y="2624042"/>
              <a:ext cx="35950" cy="36120"/>
              <a:chOff x="2108572" y="2624042"/>
              <a:chExt cx="35950" cy="36120"/>
            </a:xfrm>
          </p:grpSpPr>
          <p:sp>
            <p:nvSpPr>
              <p:cNvPr id="260" name="Freeform 259">
                <a:extLst>
                  <a:ext uri="{FF2B5EF4-FFF2-40B4-BE49-F238E27FC236}">
                    <a16:creationId xmlns:a16="http://schemas.microsoft.com/office/drawing/2014/main" id="{EF6B0C70-32C4-DC2D-A887-53971BD34081}"/>
                  </a:ext>
                </a:extLst>
              </p:cNvPr>
              <p:cNvSpPr/>
              <p:nvPr/>
            </p:nvSpPr>
            <p:spPr>
              <a:xfrm>
                <a:off x="2126548" y="2624042"/>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261" name="Freeform 260">
                <a:extLst>
                  <a:ext uri="{FF2B5EF4-FFF2-40B4-BE49-F238E27FC236}">
                    <a16:creationId xmlns:a16="http://schemas.microsoft.com/office/drawing/2014/main" id="{FEA85A59-E953-A71B-34DC-C459322315EF}"/>
                  </a:ext>
                </a:extLst>
              </p:cNvPr>
              <p:cNvSpPr/>
              <p:nvPr/>
            </p:nvSpPr>
            <p:spPr>
              <a:xfrm>
                <a:off x="2108572" y="264216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62" name="Graphic 63">
              <a:extLst>
                <a:ext uri="{FF2B5EF4-FFF2-40B4-BE49-F238E27FC236}">
                  <a16:creationId xmlns:a16="http://schemas.microsoft.com/office/drawing/2014/main" id="{587524F7-EC8E-AF3A-9136-80CCD89D3F8A}"/>
                </a:ext>
              </a:extLst>
            </p:cNvPr>
            <p:cNvGrpSpPr/>
            <p:nvPr/>
          </p:nvGrpSpPr>
          <p:grpSpPr>
            <a:xfrm>
              <a:off x="2132794" y="2644591"/>
              <a:ext cx="35950" cy="35993"/>
              <a:chOff x="2132794" y="2644591"/>
              <a:chExt cx="35950" cy="35993"/>
            </a:xfrm>
          </p:grpSpPr>
          <p:sp>
            <p:nvSpPr>
              <p:cNvPr id="263" name="Freeform 262">
                <a:extLst>
                  <a:ext uri="{FF2B5EF4-FFF2-40B4-BE49-F238E27FC236}">
                    <a16:creationId xmlns:a16="http://schemas.microsoft.com/office/drawing/2014/main" id="{209980ED-62E5-E7BC-2B49-58B8FAE0E3D8}"/>
                  </a:ext>
                </a:extLst>
              </p:cNvPr>
              <p:cNvSpPr/>
              <p:nvPr/>
            </p:nvSpPr>
            <p:spPr>
              <a:xfrm>
                <a:off x="2150770" y="264459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64" name="Freeform 263">
                <a:extLst>
                  <a:ext uri="{FF2B5EF4-FFF2-40B4-BE49-F238E27FC236}">
                    <a16:creationId xmlns:a16="http://schemas.microsoft.com/office/drawing/2014/main" id="{66B2C7B0-A480-35D5-BF05-F4999FD0BD84}"/>
                  </a:ext>
                </a:extLst>
              </p:cNvPr>
              <p:cNvSpPr/>
              <p:nvPr/>
            </p:nvSpPr>
            <p:spPr>
              <a:xfrm>
                <a:off x="2132794" y="266258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65" name="Graphic 63">
              <a:extLst>
                <a:ext uri="{FF2B5EF4-FFF2-40B4-BE49-F238E27FC236}">
                  <a16:creationId xmlns:a16="http://schemas.microsoft.com/office/drawing/2014/main" id="{0E61E5ED-B0B6-F282-1F99-D0A311B72A1D}"/>
                </a:ext>
              </a:extLst>
            </p:cNvPr>
            <p:cNvGrpSpPr/>
            <p:nvPr/>
          </p:nvGrpSpPr>
          <p:grpSpPr>
            <a:xfrm>
              <a:off x="2149495" y="2644591"/>
              <a:ext cx="35950" cy="35993"/>
              <a:chOff x="2149495" y="2644591"/>
              <a:chExt cx="35950" cy="35993"/>
            </a:xfrm>
          </p:grpSpPr>
          <p:sp>
            <p:nvSpPr>
              <p:cNvPr id="266" name="Freeform 265">
                <a:extLst>
                  <a:ext uri="{FF2B5EF4-FFF2-40B4-BE49-F238E27FC236}">
                    <a16:creationId xmlns:a16="http://schemas.microsoft.com/office/drawing/2014/main" id="{E389435F-012A-54ED-4782-96DED9FFC981}"/>
                  </a:ext>
                </a:extLst>
              </p:cNvPr>
              <p:cNvSpPr/>
              <p:nvPr/>
            </p:nvSpPr>
            <p:spPr>
              <a:xfrm>
                <a:off x="2167470" y="264459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67" name="Freeform 266">
                <a:extLst>
                  <a:ext uri="{FF2B5EF4-FFF2-40B4-BE49-F238E27FC236}">
                    <a16:creationId xmlns:a16="http://schemas.microsoft.com/office/drawing/2014/main" id="{3313FC3D-3542-E572-2089-5FBE8FBC55CB}"/>
                  </a:ext>
                </a:extLst>
              </p:cNvPr>
              <p:cNvSpPr/>
              <p:nvPr/>
            </p:nvSpPr>
            <p:spPr>
              <a:xfrm>
                <a:off x="2149495" y="266258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68" name="Graphic 63">
              <a:extLst>
                <a:ext uri="{FF2B5EF4-FFF2-40B4-BE49-F238E27FC236}">
                  <a16:creationId xmlns:a16="http://schemas.microsoft.com/office/drawing/2014/main" id="{ABB03840-DE01-05BB-676D-82A5B9FE5C32}"/>
                </a:ext>
              </a:extLst>
            </p:cNvPr>
            <p:cNvGrpSpPr/>
            <p:nvPr/>
          </p:nvGrpSpPr>
          <p:grpSpPr>
            <a:xfrm>
              <a:off x="2246384" y="2672670"/>
              <a:ext cx="36078" cy="35993"/>
              <a:chOff x="2246384" y="2672670"/>
              <a:chExt cx="36078" cy="35993"/>
            </a:xfrm>
          </p:grpSpPr>
          <p:sp>
            <p:nvSpPr>
              <p:cNvPr id="269" name="Freeform 268">
                <a:extLst>
                  <a:ext uri="{FF2B5EF4-FFF2-40B4-BE49-F238E27FC236}">
                    <a16:creationId xmlns:a16="http://schemas.microsoft.com/office/drawing/2014/main" id="{704C1FDC-F231-7CFC-C021-6A952F23EDC5}"/>
                  </a:ext>
                </a:extLst>
              </p:cNvPr>
              <p:cNvSpPr/>
              <p:nvPr/>
            </p:nvSpPr>
            <p:spPr>
              <a:xfrm>
                <a:off x="2264359" y="267267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70" name="Freeform 269">
                <a:extLst>
                  <a:ext uri="{FF2B5EF4-FFF2-40B4-BE49-F238E27FC236}">
                    <a16:creationId xmlns:a16="http://schemas.microsoft.com/office/drawing/2014/main" id="{AC82277B-F8B4-8753-C128-4F7B9188041C}"/>
                  </a:ext>
                </a:extLst>
              </p:cNvPr>
              <p:cNvSpPr/>
              <p:nvPr/>
            </p:nvSpPr>
            <p:spPr>
              <a:xfrm>
                <a:off x="2246384" y="2690667"/>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271" name="Graphic 63">
              <a:extLst>
                <a:ext uri="{FF2B5EF4-FFF2-40B4-BE49-F238E27FC236}">
                  <a16:creationId xmlns:a16="http://schemas.microsoft.com/office/drawing/2014/main" id="{6A37FF9B-B5D0-81F9-9F1D-BA2561F935A1}"/>
                </a:ext>
              </a:extLst>
            </p:cNvPr>
            <p:cNvGrpSpPr/>
            <p:nvPr/>
          </p:nvGrpSpPr>
          <p:grpSpPr>
            <a:xfrm>
              <a:off x="2270606" y="2680967"/>
              <a:ext cx="36078" cy="35993"/>
              <a:chOff x="2270606" y="2680967"/>
              <a:chExt cx="36078" cy="35993"/>
            </a:xfrm>
          </p:grpSpPr>
          <p:sp>
            <p:nvSpPr>
              <p:cNvPr id="272" name="Freeform 271">
                <a:extLst>
                  <a:ext uri="{FF2B5EF4-FFF2-40B4-BE49-F238E27FC236}">
                    <a16:creationId xmlns:a16="http://schemas.microsoft.com/office/drawing/2014/main" id="{7CE8302C-CF78-8426-BECA-E0BA031E3F89}"/>
                  </a:ext>
                </a:extLst>
              </p:cNvPr>
              <p:cNvSpPr/>
              <p:nvPr/>
            </p:nvSpPr>
            <p:spPr>
              <a:xfrm>
                <a:off x="2288709" y="268096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73" name="Freeform 272">
                <a:extLst>
                  <a:ext uri="{FF2B5EF4-FFF2-40B4-BE49-F238E27FC236}">
                    <a16:creationId xmlns:a16="http://schemas.microsoft.com/office/drawing/2014/main" id="{FE216772-ACCF-F265-1377-9510467D0E8C}"/>
                  </a:ext>
                </a:extLst>
              </p:cNvPr>
              <p:cNvSpPr/>
              <p:nvPr/>
            </p:nvSpPr>
            <p:spPr>
              <a:xfrm>
                <a:off x="2270606" y="2698963"/>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274" name="Graphic 63">
              <a:extLst>
                <a:ext uri="{FF2B5EF4-FFF2-40B4-BE49-F238E27FC236}">
                  <a16:creationId xmlns:a16="http://schemas.microsoft.com/office/drawing/2014/main" id="{BBD58C87-6957-546D-6DC4-DAF4C946C2E8}"/>
                </a:ext>
              </a:extLst>
            </p:cNvPr>
            <p:cNvGrpSpPr/>
            <p:nvPr/>
          </p:nvGrpSpPr>
          <p:grpSpPr>
            <a:xfrm>
              <a:off x="2359973" y="2758314"/>
              <a:ext cx="36078" cy="35993"/>
              <a:chOff x="2359973" y="2758314"/>
              <a:chExt cx="36078" cy="35993"/>
            </a:xfrm>
          </p:grpSpPr>
          <p:sp>
            <p:nvSpPr>
              <p:cNvPr id="275" name="Freeform 274">
                <a:extLst>
                  <a:ext uri="{FF2B5EF4-FFF2-40B4-BE49-F238E27FC236}">
                    <a16:creationId xmlns:a16="http://schemas.microsoft.com/office/drawing/2014/main" id="{CF1AC65E-2429-5725-30DD-CEC275540ECD}"/>
                  </a:ext>
                </a:extLst>
              </p:cNvPr>
              <p:cNvSpPr/>
              <p:nvPr/>
            </p:nvSpPr>
            <p:spPr>
              <a:xfrm>
                <a:off x="2378076" y="275831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76" name="Freeform 275">
                <a:extLst>
                  <a:ext uri="{FF2B5EF4-FFF2-40B4-BE49-F238E27FC236}">
                    <a16:creationId xmlns:a16="http://schemas.microsoft.com/office/drawing/2014/main" id="{AE68396F-AB49-5379-80B3-50F738C54970}"/>
                  </a:ext>
                </a:extLst>
              </p:cNvPr>
              <p:cNvSpPr/>
              <p:nvPr/>
            </p:nvSpPr>
            <p:spPr>
              <a:xfrm>
                <a:off x="2359973" y="2776310"/>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277" name="Graphic 63">
              <a:extLst>
                <a:ext uri="{FF2B5EF4-FFF2-40B4-BE49-F238E27FC236}">
                  <a16:creationId xmlns:a16="http://schemas.microsoft.com/office/drawing/2014/main" id="{A2E05932-0024-D7FD-88CB-85446DC7898B}"/>
                </a:ext>
              </a:extLst>
            </p:cNvPr>
            <p:cNvGrpSpPr/>
            <p:nvPr/>
          </p:nvGrpSpPr>
          <p:grpSpPr>
            <a:xfrm>
              <a:off x="2368387" y="2816643"/>
              <a:ext cx="35950" cy="36120"/>
              <a:chOff x="2368387" y="2816643"/>
              <a:chExt cx="35950" cy="36120"/>
            </a:xfrm>
          </p:grpSpPr>
          <p:sp>
            <p:nvSpPr>
              <p:cNvPr id="278" name="Freeform 277">
                <a:extLst>
                  <a:ext uri="{FF2B5EF4-FFF2-40B4-BE49-F238E27FC236}">
                    <a16:creationId xmlns:a16="http://schemas.microsoft.com/office/drawing/2014/main" id="{EC30AC6A-CE31-F12D-303C-4CE5DF63FAAF}"/>
                  </a:ext>
                </a:extLst>
              </p:cNvPr>
              <p:cNvSpPr/>
              <p:nvPr/>
            </p:nvSpPr>
            <p:spPr>
              <a:xfrm>
                <a:off x="2386363" y="2816643"/>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279" name="Freeform 278">
                <a:extLst>
                  <a:ext uri="{FF2B5EF4-FFF2-40B4-BE49-F238E27FC236}">
                    <a16:creationId xmlns:a16="http://schemas.microsoft.com/office/drawing/2014/main" id="{D95A4337-307E-5736-728B-2B299A33B8C4}"/>
                  </a:ext>
                </a:extLst>
              </p:cNvPr>
              <p:cNvSpPr/>
              <p:nvPr/>
            </p:nvSpPr>
            <p:spPr>
              <a:xfrm>
                <a:off x="2368387" y="283463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80" name="Graphic 63">
              <a:extLst>
                <a:ext uri="{FF2B5EF4-FFF2-40B4-BE49-F238E27FC236}">
                  <a16:creationId xmlns:a16="http://schemas.microsoft.com/office/drawing/2014/main" id="{9C214B0D-B841-7879-D8C4-E5C4192C61B8}"/>
                </a:ext>
              </a:extLst>
            </p:cNvPr>
            <p:cNvGrpSpPr/>
            <p:nvPr/>
          </p:nvGrpSpPr>
          <p:grpSpPr>
            <a:xfrm>
              <a:off x="2392610" y="2888757"/>
              <a:ext cx="35950" cy="35993"/>
              <a:chOff x="2392610" y="2888757"/>
              <a:chExt cx="35950" cy="35993"/>
            </a:xfrm>
          </p:grpSpPr>
          <p:sp>
            <p:nvSpPr>
              <p:cNvPr id="281" name="Freeform 280">
                <a:extLst>
                  <a:ext uri="{FF2B5EF4-FFF2-40B4-BE49-F238E27FC236}">
                    <a16:creationId xmlns:a16="http://schemas.microsoft.com/office/drawing/2014/main" id="{8A3EEBF2-CA7C-1257-1279-42AF518D879C}"/>
                  </a:ext>
                </a:extLst>
              </p:cNvPr>
              <p:cNvSpPr/>
              <p:nvPr/>
            </p:nvSpPr>
            <p:spPr>
              <a:xfrm>
                <a:off x="2410585" y="288875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82" name="Freeform 281">
                <a:extLst>
                  <a:ext uri="{FF2B5EF4-FFF2-40B4-BE49-F238E27FC236}">
                    <a16:creationId xmlns:a16="http://schemas.microsoft.com/office/drawing/2014/main" id="{73F2E573-DA44-1B97-3CC6-BF7E54A1CB35}"/>
                  </a:ext>
                </a:extLst>
              </p:cNvPr>
              <p:cNvSpPr/>
              <p:nvPr/>
            </p:nvSpPr>
            <p:spPr>
              <a:xfrm>
                <a:off x="2392610" y="290675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83" name="Graphic 63">
              <a:extLst>
                <a:ext uri="{FF2B5EF4-FFF2-40B4-BE49-F238E27FC236}">
                  <a16:creationId xmlns:a16="http://schemas.microsoft.com/office/drawing/2014/main" id="{7320E85E-44E5-8DC4-F39D-47168EDE5224}"/>
                </a:ext>
              </a:extLst>
            </p:cNvPr>
            <p:cNvGrpSpPr/>
            <p:nvPr/>
          </p:nvGrpSpPr>
          <p:grpSpPr>
            <a:xfrm>
              <a:off x="2408545" y="2928196"/>
              <a:ext cx="35950" cy="35993"/>
              <a:chOff x="2408545" y="2928196"/>
              <a:chExt cx="35950" cy="35993"/>
            </a:xfrm>
          </p:grpSpPr>
          <p:sp>
            <p:nvSpPr>
              <p:cNvPr id="284" name="Freeform 283">
                <a:extLst>
                  <a:ext uri="{FF2B5EF4-FFF2-40B4-BE49-F238E27FC236}">
                    <a16:creationId xmlns:a16="http://schemas.microsoft.com/office/drawing/2014/main" id="{AFCA6A89-D6E0-80B6-9479-45A56A0F473C}"/>
                  </a:ext>
                </a:extLst>
              </p:cNvPr>
              <p:cNvSpPr/>
              <p:nvPr/>
            </p:nvSpPr>
            <p:spPr>
              <a:xfrm>
                <a:off x="2426521" y="292819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85" name="Freeform 284">
                <a:extLst>
                  <a:ext uri="{FF2B5EF4-FFF2-40B4-BE49-F238E27FC236}">
                    <a16:creationId xmlns:a16="http://schemas.microsoft.com/office/drawing/2014/main" id="{4D8389A7-8071-518A-8AA7-ADBB0F157DB7}"/>
                  </a:ext>
                </a:extLst>
              </p:cNvPr>
              <p:cNvSpPr/>
              <p:nvPr/>
            </p:nvSpPr>
            <p:spPr>
              <a:xfrm>
                <a:off x="2408545" y="294619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86" name="Graphic 63">
              <a:extLst>
                <a:ext uri="{FF2B5EF4-FFF2-40B4-BE49-F238E27FC236}">
                  <a16:creationId xmlns:a16="http://schemas.microsoft.com/office/drawing/2014/main" id="{1E386848-4848-AF40-D1AC-FE3EED5E9EAD}"/>
                </a:ext>
              </a:extLst>
            </p:cNvPr>
            <p:cNvGrpSpPr/>
            <p:nvPr/>
          </p:nvGrpSpPr>
          <p:grpSpPr>
            <a:xfrm>
              <a:off x="2416832" y="2976697"/>
              <a:ext cx="35950" cy="35993"/>
              <a:chOff x="2416832" y="2976697"/>
              <a:chExt cx="35950" cy="35993"/>
            </a:xfrm>
          </p:grpSpPr>
          <p:sp>
            <p:nvSpPr>
              <p:cNvPr id="287" name="Freeform 286">
                <a:extLst>
                  <a:ext uri="{FF2B5EF4-FFF2-40B4-BE49-F238E27FC236}">
                    <a16:creationId xmlns:a16="http://schemas.microsoft.com/office/drawing/2014/main" id="{9457E51A-D4A1-43F3-2243-7E616349C7A7}"/>
                  </a:ext>
                </a:extLst>
              </p:cNvPr>
              <p:cNvSpPr/>
              <p:nvPr/>
            </p:nvSpPr>
            <p:spPr>
              <a:xfrm>
                <a:off x="2434807" y="297669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88" name="Freeform 287">
                <a:extLst>
                  <a:ext uri="{FF2B5EF4-FFF2-40B4-BE49-F238E27FC236}">
                    <a16:creationId xmlns:a16="http://schemas.microsoft.com/office/drawing/2014/main" id="{03316211-BD92-1F40-C5C7-2BCA84E1AD72}"/>
                  </a:ext>
                </a:extLst>
              </p:cNvPr>
              <p:cNvSpPr/>
              <p:nvPr/>
            </p:nvSpPr>
            <p:spPr>
              <a:xfrm>
                <a:off x="2416832" y="299469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89" name="Graphic 63">
              <a:extLst>
                <a:ext uri="{FF2B5EF4-FFF2-40B4-BE49-F238E27FC236}">
                  <a16:creationId xmlns:a16="http://schemas.microsoft.com/office/drawing/2014/main" id="{25D810A3-4037-03FB-DCEE-5768813214C8}"/>
                </a:ext>
              </a:extLst>
            </p:cNvPr>
            <p:cNvGrpSpPr/>
            <p:nvPr/>
          </p:nvGrpSpPr>
          <p:grpSpPr>
            <a:xfrm>
              <a:off x="2425118" y="2997884"/>
              <a:ext cx="36078" cy="35993"/>
              <a:chOff x="2425118" y="2997884"/>
              <a:chExt cx="36078" cy="35993"/>
            </a:xfrm>
          </p:grpSpPr>
          <p:sp>
            <p:nvSpPr>
              <p:cNvPr id="290" name="Freeform 289">
                <a:extLst>
                  <a:ext uri="{FF2B5EF4-FFF2-40B4-BE49-F238E27FC236}">
                    <a16:creationId xmlns:a16="http://schemas.microsoft.com/office/drawing/2014/main" id="{0C4C198E-42F6-7A18-717F-7CA58D0B8980}"/>
                  </a:ext>
                </a:extLst>
              </p:cNvPr>
              <p:cNvSpPr/>
              <p:nvPr/>
            </p:nvSpPr>
            <p:spPr>
              <a:xfrm>
                <a:off x="2443094" y="299788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91" name="Freeform 290">
                <a:extLst>
                  <a:ext uri="{FF2B5EF4-FFF2-40B4-BE49-F238E27FC236}">
                    <a16:creationId xmlns:a16="http://schemas.microsoft.com/office/drawing/2014/main" id="{D9C91F10-357C-CAA2-08AB-FDC2E4FBC378}"/>
                  </a:ext>
                </a:extLst>
              </p:cNvPr>
              <p:cNvSpPr/>
              <p:nvPr/>
            </p:nvSpPr>
            <p:spPr>
              <a:xfrm>
                <a:off x="2425118" y="3015881"/>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292" name="Graphic 63">
              <a:extLst>
                <a:ext uri="{FF2B5EF4-FFF2-40B4-BE49-F238E27FC236}">
                  <a16:creationId xmlns:a16="http://schemas.microsoft.com/office/drawing/2014/main" id="{017B1B40-1FA5-1418-BC46-9F739E9B1E78}"/>
                </a:ext>
              </a:extLst>
            </p:cNvPr>
            <p:cNvGrpSpPr/>
            <p:nvPr/>
          </p:nvGrpSpPr>
          <p:grpSpPr>
            <a:xfrm>
              <a:off x="2432768" y="3019199"/>
              <a:ext cx="35950" cy="35993"/>
              <a:chOff x="2432768" y="3019199"/>
              <a:chExt cx="35950" cy="35993"/>
            </a:xfrm>
          </p:grpSpPr>
          <p:sp>
            <p:nvSpPr>
              <p:cNvPr id="293" name="Freeform 292">
                <a:extLst>
                  <a:ext uri="{FF2B5EF4-FFF2-40B4-BE49-F238E27FC236}">
                    <a16:creationId xmlns:a16="http://schemas.microsoft.com/office/drawing/2014/main" id="{6696B7B9-60D3-87C7-A38F-4FAD92708418}"/>
                  </a:ext>
                </a:extLst>
              </p:cNvPr>
              <p:cNvSpPr/>
              <p:nvPr/>
            </p:nvSpPr>
            <p:spPr>
              <a:xfrm>
                <a:off x="2450743" y="301919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294" name="Freeform 293">
                <a:extLst>
                  <a:ext uri="{FF2B5EF4-FFF2-40B4-BE49-F238E27FC236}">
                    <a16:creationId xmlns:a16="http://schemas.microsoft.com/office/drawing/2014/main" id="{735308E0-59DC-EC94-30C9-D46EF8ED7FB3}"/>
                  </a:ext>
                </a:extLst>
              </p:cNvPr>
              <p:cNvSpPr/>
              <p:nvPr/>
            </p:nvSpPr>
            <p:spPr>
              <a:xfrm>
                <a:off x="2432768" y="303719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295" name="Graphic 63">
              <a:extLst>
                <a:ext uri="{FF2B5EF4-FFF2-40B4-BE49-F238E27FC236}">
                  <a16:creationId xmlns:a16="http://schemas.microsoft.com/office/drawing/2014/main" id="{9CD109B0-D7F4-513E-60E6-B94F231F7C55}"/>
                </a:ext>
              </a:extLst>
            </p:cNvPr>
            <p:cNvGrpSpPr/>
            <p:nvPr/>
          </p:nvGrpSpPr>
          <p:grpSpPr>
            <a:xfrm>
              <a:off x="2448576" y="3020603"/>
              <a:ext cx="36078" cy="36120"/>
              <a:chOff x="2448576" y="3020603"/>
              <a:chExt cx="36078" cy="36120"/>
            </a:xfrm>
          </p:grpSpPr>
          <p:sp>
            <p:nvSpPr>
              <p:cNvPr id="296" name="Freeform 295">
                <a:extLst>
                  <a:ext uri="{FF2B5EF4-FFF2-40B4-BE49-F238E27FC236}">
                    <a16:creationId xmlns:a16="http://schemas.microsoft.com/office/drawing/2014/main" id="{2501A5BA-05E6-D4E4-60B0-D16D3A8CEBB8}"/>
                  </a:ext>
                </a:extLst>
              </p:cNvPr>
              <p:cNvSpPr/>
              <p:nvPr/>
            </p:nvSpPr>
            <p:spPr>
              <a:xfrm>
                <a:off x="2466679" y="3020603"/>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297" name="Freeform 296">
                <a:extLst>
                  <a:ext uri="{FF2B5EF4-FFF2-40B4-BE49-F238E27FC236}">
                    <a16:creationId xmlns:a16="http://schemas.microsoft.com/office/drawing/2014/main" id="{DDE0BF65-8500-8482-1748-338E3A99E9AC}"/>
                  </a:ext>
                </a:extLst>
              </p:cNvPr>
              <p:cNvSpPr/>
              <p:nvPr/>
            </p:nvSpPr>
            <p:spPr>
              <a:xfrm>
                <a:off x="2448576" y="3038728"/>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298" name="Graphic 63">
              <a:extLst>
                <a:ext uri="{FF2B5EF4-FFF2-40B4-BE49-F238E27FC236}">
                  <a16:creationId xmlns:a16="http://schemas.microsoft.com/office/drawing/2014/main" id="{13240DEB-57A6-C9FD-6AD5-19E4A86F52A9}"/>
                </a:ext>
              </a:extLst>
            </p:cNvPr>
            <p:cNvGrpSpPr/>
            <p:nvPr/>
          </p:nvGrpSpPr>
          <p:grpSpPr>
            <a:xfrm>
              <a:off x="2459284" y="3032729"/>
              <a:ext cx="35950" cy="36120"/>
              <a:chOff x="2459284" y="3032729"/>
              <a:chExt cx="35950" cy="36120"/>
            </a:xfrm>
          </p:grpSpPr>
          <p:sp>
            <p:nvSpPr>
              <p:cNvPr id="299" name="Freeform 298">
                <a:extLst>
                  <a:ext uri="{FF2B5EF4-FFF2-40B4-BE49-F238E27FC236}">
                    <a16:creationId xmlns:a16="http://schemas.microsoft.com/office/drawing/2014/main" id="{3DD4B03C-C241-7340-1086-BB5E1BAA756D}"/>
                  </a:ext>
                </a:extLst>
              </p:cNvPr>
              <p:cNvSpPr/>
              <p:nvPr/>
            </p:nvSpPr>
            <p:spPr>
              <a:xfrm>
                <a:off x="2477260" y="3032729"/>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300" name="Freeform 299">
                <a:extLst>
                  <a:ext uri="{FF2B5EF4-FFF2-40B4-BE49-F238E27FC236}">
                    <a16:creationId xmlns:a16="http://schemas.microsoft.com/office/drawing/2014/main" id="{8D562E93-C5A7-456B-2E85-75442BD12889}"/>
                  </a:ext>
                </a:extLst>
              </p:cNvPr>
              <p:cNvSpPr/>
              <p:nvPr/>
            </p:nvSpPr>
            <p:spPr>
              <a:xfrm>
                <a:off x="2459284" y="305085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01" name="Graphic 63">
              <a:extLst>
                <a:ext uri="{FF2B5EF4-FFF2-40B4-BE49-F238E27FC236}">
                  <a16:creationId xmlns:a16="http://schemas.microsoft.com/office/drawing/2014/main" id="{DA2BA6EE-54E0-F621-8409-9D71B6C18E75}"/>
                </a:ext>
              </a:extLst>
            </p:cNvPr>
            <p:cNvGrpSpPr/>
            <p:nvPr/>
          </p:nvGrpSpPr>
          <p:grpSpPr>
            <a:xfrm>
              <a:off x="2466041" y="3075997"/>
              <a:ext cx="35950" cy="35993"/>
              <a:chOff x="2466041" y="3075997"/>
              <a:chExt cx="35950" cy="35993"/>
            </a:xfrm>
          </p:grpSpPr>
          <p:sp>
            <p:nvSpPr>
              <p:cNvPr id="302" name="Freeform 301">
                <a:extLst>
                  <a:ext uri="{FF2B5EF4-FFF2-40B4-BE49-F238E27FC236}">
                    <a16:creationId xmlns:a16="http://schemas.microsoft.com/office/drawing/2014/main" id="{A5B04886-710D-C535-9178-4E527F40ADD6}"/>
                  </a:ext>
                </a:extLst>
              </p:cNvPr>
              <p:cNvSpPr/>
              <p:nvPr/>
            </p:nvSpPr>
            <p:spPr>
              <a:xfrm>
                <a:off x="2484017" y="307599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03" name="Freeform 302">
                <a:extLst>
                  <a:ext uri="{FF2B5EF4-FFF2-40B4-BE49-F238E27FC236}">
                    <a16:creationId xmlns:a16="http://schemas.microsoft.com/office/drawing/2014/main" id="{7E812DD0-B060-C413-7230-BC29D54EC814}"/>
                  </a:ext>
                </a:extLst>
              </p:cNvPr>
              <p:cNvSpPr/>
              <p:nvPr/>
            </p:nvSpPr>
            <p:spPr>
              <a:xfrm>
                <a:off x="2466041" y="309399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04" name="Graphic 63">
              <a:extLst>
                <a:ext uri="{FF2B5EF4-FFF2-40B4-BE49-F238E27FC236}">
                  <a16:creationId xmlns:a16="http://schemas.microsoft.com/office/drawing/2014/main" id="{7AE94595-AA3C-9F58-14C7-030EDDA6B280}"/>
                </a:ext>
              </a:extLst>
            </p:cNvPr>
            <p:cNvGrpSpPr/>
            <p:nvPr/>
          </p:nvGrpSpPr>
          <p:grpSpPr>
            <a:xfrm>
              <a:off x="2473690" y="3075997"/>
              <a:ext cx="35950" cy="35993"/>
              <a:chOff x="2473690" y="3075997"/>
              <a:chExt cx="35950" cy="35993"/>
            </a:xfrm>
          </p:grpSpPr>
          <p:sp>
            <p:nvSpPr>
              <p:cNvPr id="305" name="Freeform 304">
                <a:extLst>
                  <a:ext uri="{FF2B5EF4-FFF2-40B4-BE49-F238E27FC236}">
                    <a16:creationId xmlns:a16="http://schemas.microsoft.com/office/drawing/2014/main" id="{88185B4B-56A5-BA07-A0B5-D0458304B6DD}"/>
                  </a:ext>
                </a:extLst>
              </p:cNvPr>
              <p:cNvSpPr/>
              <p:nvPr/>
            </p:nvSpPr>
            <p:spPr>
              <a:xfrm>
                <a:off x="2491666" y="307599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06" name="Freeform 305">
                <a:extLst>
                  <a:ext uri="{FF2B5EF4-FFF2-40B4-BE49-F238E27FC236}">
                    <a16:creationId xmlns:a16="http://schemas.microsoft.com/office/drawing/2014/main" id="{66CC5C0B-B7BA-22C7-1588-D6461278798F}"/>
                  </a:ext>
                </a:extLst>
              </p:cNvPr>
              <p:cNvSpPr/>
              <p:nvPr/>
            </p:nvSpPr>
            <p:spPr>
              <a:xfrm>
                <a:off x="2473690" y="309399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07" name="Graphic 63">
              <a:extLst>
                <a:ext uri="{FF2B5EF4-FFF2-40B4-BE49-F238E27FC236}">
                  <a16:creationId xmlns:a16="http://schemas.microsoft.com/office/drawing/2014/main" id="{5A5FD477-9EB6-C807-8B3E-09B7CEFF6C2C}"/>
                </a:ext>
              </a:extLst>
            </p:cNvPr>
            <p:cNvGrpSpPr/>
            <p:nvPr/>
          </p:nvGrpSpPr>
          <p:grpSpPr>
            <a:xfrm>
              <a:off x="2487204" y="3100248"/>
              <a:ext cx="36078" cy="35993"/>
              <a:chOff x="2487204" y="3100248"/>
              <a:chExt cx="36078" cy="35993"/>
            </a:xfrm>
          </p:grpSpPr>
          <p:sp>
            <p:nvSpPr>
              <p:cNvPr id="308" name="Freeform 307">
                <a:extLst>
                  <a:ext uri="{FF2B5EF4-FFF2-40B4-BE49-F238E27FC236}">
                    <a16:creationId xmlns:a16="http://schemas.microsoft.com/office/drawing/2014/main" id="{9DFEA1FB-BE3A-42C5-2EF8-8693125623F0}"/>
                  </a:ext>
                </a:extLst>
              </p:cNvPr>
              <p:cNvSpPr/>
              <p:nvPr/>
            </p:nvSpPr>
            <p:spPr>
              <a:xfrm>
                <a:off x="2505307" y="310024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09" name="Freeform 308">
                <a:extLst>
                  <a:ext uri="{FF2B5EF4-FFF2-40B4-BE49-F238E27FC236}">
                    <a16:creationId xmlns:a16="http://schemas.microsoft.com/office/drawing/2014/main" id="{627E7E2C-9864-963D-1781-E5934367FAEB}"/>
                  </a:ext>
                </a:extLst>
              </p:cNvPr>
              <p:cNvSpPr/>
              <p:nvPr/>
            </p:nvSpPr>
            <p:spPr>
              <a:xfrm>
                <a:off x="2487204" y="3118244"/>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4191" cap="flat">
                <a:solidFill>
                  <a:srgbClr val="000000"/>
                </a:solidFill>
                <a:prstDash val="solid"/>
                <a:miter/>
              </a:ln>
            </p:spPr>
            <p:txBody>
              <a:bodyPr rtlCol="0" anchor="ctr"/>
              <a:lstStyle/>
              <a:p>
                <a:endParaRPr lang="en-GB" noProof="0" dirty="0"/>
              </a:p>
            </p:txBody>
          </p:sp>
        </p:grpSp>
        <p:grpSp>
          <p:nvGrpSpPr>
            <p:cNvPr id="310" name="Graphic 63">
              <a:extLst>
                <a:ext uri="{FF2B5EF4-FFF2-40B4-BE49-F238E27FC236}">
                  <a16:creationId xmlns:a16="http://schemas.microsoft.com/office/drawing/2014/main" id="{49228E0D-78FC-CB9E-7EC9-5D37F2596984}"/>
                </a:ext>
              </a:extLst>
            </p:cNvPr>
            <p:cNvGrpSpPr/>
            <p:nvPr/>
          </p:nvGrpSpPr>
          <p:grpSpPr>
            <a:xfrm>
              <a:off x="2522135" y="3112373"/>
              <a:ext cx="35950" cy="35993"/>
              <a:chOff x="2522135" y="3112373"/>
              <a:chExt cx="35950" cy="35993"/>
            </a:xfrm>
          </p:grpSpPr>
          <p:sp>
            <p:nvSpPr>
              <p:cNvPr id="311" name="Freeform 310">
                <a:extLst>
                  <a:ext uri="{FF2B5EF4-FFF2-40B4-BE49-F238E27FC236}">
                    <a16:creationId xmlns:a16="http://schemas.microsoft.com/office/drawing/2014/main" id="{4B742602-EDF4-7D8A-FA10-4B8B090CB267}"/>
                  </a:ext>
                </a:extLst>
              </p:cNvPr>
              <p:cNvSpPr/>
              <p:nvPr/>
            </p:nvSpPr>
            <p:spPr>
              <a:xfrm>
                <a:off x="2540110" y="311237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12" name="Freeform 311">
                <a:extLst>
                  <a:ext uri="{FF2B5EF4-FFF2-40B4-BE49-F238E27FC236}">
                    <a16:creationId xmlns:a16="http://schemas.microsoft.com/office/drawing/2014/main" id="{F456C0F9-5382-3D7F-2CFB-37E878DA5387}"/>
                  </a:ext>
                </a:extLst>
              </p:cNvPr>
              <p:cNvSpPr/>
              <p:nvPr/>
            </p:nvSpPr>
            <p:spPr>
              <a:xfrm>
                <a:off x="2522135" y="313037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13" name="Graphic 63">
              <a:extLst>
                <a:ext uri="{FF2B5EF4-FFF2-40B4-BE49-F238E27FC236}">
                  <a16:creationId xmlns:a16="http://schemas.microsoft.com/office/drawing/2014/main" id="{B2C80F5A-FF34-5481-4AD7-6C9AB117F923}"/>
                </a:ext>
              </a:extLst>
            </p:cNvPr>
            <p:cNvGrpSpPr/>
            <p:nvPr/>
          </p:nvGrpSpPr>
          <p:grpSpPr>
            <a:xfrm>
              <a:off x="2644011" y="3148749"/>
              <a:ext cx="35950" cy="36120"/>
              <a:chOff x="2644011" y="3148749"/>
              <a:chExt cx="35950" cy="36120"/>
            </a:xfrm>
          </p:grpSpPr>
          <p:sp>
            <p:nvSpPr>
              <p:cNvPr id="314" name="Freeform 313">
                <a:extLst>
                  <a:ext uri="{FF2B5EF4-FFF2-40B4-BE49-F238E27FC236}">
                    <a16:creationId xmlns:a16="http://schemas.microsoft.com/office/drawing/2014/main" id="{142A25E1-478C-7604-31D7-758E4D8B8B18}"/>
                  </a:ext>
                </a:extLst>
              </p:cNvPr>
              <p:cNvSpPr/>
              <p:nvPr/>
            </p:nvSpPr>
            <p:spPr>
              <a:xfrm>
                <a:off x="2661986" y="3148749"/>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315" name="Freeform 314">
                <a:extLst>
                  <a:ext uri="{FF2B5EF4-FFF2-40B4-BE49-F238E27FC236}">
                    <a16:creationId xmlns:a16="http://schemas.microsoft.com/office/drawing/2014/main" id="{5FCB0005-8BE2-1B57-E241-0363A81366A3}"/>
                  </a:ext>
                </a:extLst>
              </p:cNvPr>
              <p:cNvSpPr/>
              <p:nvPr/>
            </p:nvSpPr>
            <p:spPr>
              <a:xfrm>
                <a:off x="2644011" y="316674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16" name="Graphic 63">
              <a:extLst>
                <a:ext uri="{FF2B5EF4-FFF2-40B4-BE49-F238E27FC236}">
                  <a16:creationId xmlns:a16="http://schemas.microsoft.com/office/drawing/2014/main" id="{1006B389-156E-4CC0-79E2-3DDDA8602221}"/>
                </a:ext>
              </a:extLst>
            </p:cNvPr>
            <p:cNvGrpSpPr/>
            <p:nvPr/>
          </p:nvGrpSpPr>
          <p:grpSpPr>
            <a:xfrm>
              <a:off x="2701634" y="3173000"/>
              <a:ext cx="35950" cy="36120"/>
              <a:chOff x="2701634" y="3173000"/>
              <a:chExt cx="35950" cy="36120"/>
            </a:xfrm>
          </p:grpSpPr>
          <p:sp>
            <p:nvSpPr>
              <p:cNvPr id="317" name="Freeform 316">
                <a:extLst>
                  <a:ext uri="{FF2B5EF4-FFF2-40B4-BE49-F238E27FC236}">
                    <a16:creationId xmlns:a16="http://schemas.microsoft.com/office/drawing/2014/main" id="{8BCD33B9-BDAD-D666-73D1-CDC7ABDA7818}"/>
                  </a:ext>
                </a:extLst>
              </p:cNvPr>
              <p:cNvSpPr/>
              <p:nvPr/>
            </p:nvSpPr>
            <p:spPr>
              <a:xfrm>
                <a:off x="2719610" y="317300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318" name="Freeform 317">
                <a:extLst>
                  <a:ext uri="{FF2B5EF4-FFF2-40B4-BE49-F238E27FC236}">
                    <a16:creationId xmlns:a16="http://schemas.microsoft.com/office/drawing/2014/main" id="{DB8C5513-3B4F-5F15-C09D-9A1A495C8001}"/>
                  </a:ext>
                </a:extLst>
              </p:cNvPr>
              <p:cNvSpPr/>
              <p:nvPr/>
            </p:nvSpPr>
            <p:spPr>
              <a:xfrm>
                <a:off x="2701634" y="319112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19" name="Graphic 63">
              <a:extLst>
                <a:ext uri="{FF2B5EF4-FFF2-40B4-BE49-F238E27FC236}">
                  <a16:creationId xmlns:a16="http://schemas.microsoft.com/office/drawing/2014/main" id="{57168E53-1E4E-EE81-C740-2781FDB6430F}"/>
                </a:ext>
              </a:extLst>
            </p:cNvPr>
            <p:cNvGrpSpPr/>
            <p:nvPr/>
          </p:nvGrpSpPr>
          <p:grpSpPr>
            <a:xfrm>
              <a:off x="2733378" y="3262472"/>
              <a:ext cx="35950" cy="36120"/>
              <a:chOff x="2733378" y="3262472"/>
              <a:chExt cx="35950" cy="36120"/>
            </a:xfrm>
          </p:grpSpPr>
          <p:sp>
            <p:nvSpPr>
              <p:cNvPr id="320" name="Freeform 319">
                <a:extLst>
                  <a:ext uri="{FF2B5EF4-FFF2-40B4-BE49-F238E27FC236}">
                    <a16:creationId xmlns:a16="http://schemas.microsoft.com/office/drawing/2014/main" id="{6AC795FA-CA3D-5F7C-182D-BAFA673ED013}"/>
                  </a:ext>
                </a:extLst>
              </p:cNvPr>
              <p:cNvSpPr/>
              <p:nvPr/>
            </p:nvSpPr>
            <p:spPr>
              <a:xfrm>
                <a:off x="2751353" y="3262472"/>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321" name="Freeform 320">
                <a:extLst>
                  <a:ext uri="{FF2B5EF4-FFF2-40B4-BE49-F238E27FC236}">
                    <a16:creationId xmlns:a16="http://schemas.microsoft.com/office/drawing/2014/main" id="{6190DE03-27F8-766D-BB23-3C58B4F4D35D}"/>
                  </a:ext>
                </a:extLst>
              </p:cNvPr>
              <p:cNvSpPr/>
              <p:nvPr/>
            </p:nvSpPr>
            <p:spPr>
              <a:xfrm>
                <a:off x="2733378" y="328059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22" name="Graphic 63">
              <a:extLst>
                <a:ext uri="{FF2B5EF4-FFF2-40B4-BE49-F238E27FC236}">
                  <a16:creationId xmlns:a16="http://schemas.microsoft.com/office/drawing/2014/main" id="{9C15DD74-8D3C-B21A-F356-5FAE6B29EB22}"/>
                </a:ext>
              </a:extLst>
            </p:cNvPr>
            <p:cNvGrpSpPr/>
            <p:nvPr/>
          </p:nvGrpSpPr>
          <p:grpSpPr>
            <a:xfrm>
              <a:off x="2758365" y="3298975"/>
              <a:ext cx="35950" cy="35993"/>
              <a:chOff x="2758365" y="3298975"/>
              <a:chExt cx="35950" cy="35993"/>
            </a:xfrm>
          </p:grpSpPr>
          <p:sp>
            <p:nvSpPr>
              <p:cNvPr id="323" name="Freeform 322">
                <a:extLst>
                  <a:ext uri="{FF2B5EF4-FFF2-40B4-BE49-F238E27FC236}">
                    <a16:creationId xmlns:a16="http://schemas.microsoft.com/office/drawing/2014/main" id="{254DD286-089B-CA2D-A1E4-ADF8429BB78A}"/>
                  </a:ext>
                </a:extLst>
              </p:cNvPr>
              <p:cNvSpPr/>
              <p:nvPr/>
            </p:nvSpPr>
            <p:spPr>
              <a:xfrm>
                <a:off x="2776341" y="329897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24" name="Freeform 323">
                <a:extLst>
                  <a:ext uri="{FF2B5EF4-FFF2-40B4-BE49-F238E27FC236}">
                    <a16:creationId xmlns:a16="http://schemas.microsoft.com/office/drawing/2014/main" id="{D6A0BE7C-2E7A-B044-399D-AA565C7954FE}"/>
                  </a:ext>
                </a:extLst>
              </p:cNvPr>
              <p:cNvSpPr/>
              <p:nvPr/>
            </p:nvSpPr>
            <p:spPr>
              <a:xfrm>
                <a:off x="2758365" y="331697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25" name="Graphic 63">
              <a:extLst>
                <a:ext uri="{FF2B5EF4-FFF2-40B4-BE49-F238E27FC236}">
                  <a16:creationId xmlns:a16="http://schemas.microsoft.com/office/drawing/2014/main" id="{791EEBC0-D335-340E-FF40-77F5DB095415}"/>
                </a:ext>
              </a:extLst>
            </p:cNvPr>
            <p:cNvGrpSpPr/>
            <p:nvPr/>
          </p:nvGrpSpPr>
          <p:grpSpPr>
            <a:xfrm>
              <a:off x="2766014" y="3340584"/>
              <a:ext cx="35950" cy="36120"/>
              <a:chOff x="2766014" y="3340584"/>
              <a:chExt cx="35950" cy="36120"/>
            </a:xfrm>
          </p:grpSpPr>
          <p:sp>
            <p:nvSpPr>
              <p:cNvPr id="326" name="Freeform 325">
                <a:extLst>
                  <a:ext uri="{FF2B5EF4-FFF2-40B4-BE49-F238E27FC236}">
                    <a16:creationId xmlns:a16="http://schemas.microsoft.com/office/drawing/2014/main" id="{B5F9DE8C-2245-784B-09FB-BB0BF1CDF718}"/>
                  </a:ext>
                </a:extLst>
              </p:cNvPr>
              <p:cNvSpPr/>
              <p:nvPr/>
            </p:nvSpPr>
            <p:spPr>
              <a:xfrm>
                <a:off x="2783990" y="3340584"/>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327" name="Freeform 326">
                <a:extLst>
                  <a:ext uri="{FF2B5EF4-FFF2-40B4-BE49-F238E27FC236}">
                    <a16:creationId xmlns:a16="http://schemas.microsoft.com/office/drawing/2014/main" id="{62593181-2531-E50F-8ABC-E8329257A015}"/>
                  </a:ext>
                </a:extLst>
              </p:cNvPr>
              <p:cNvSpPr/>
              <p:nvPr/>
            </p:nvSpPr>
            <p:spPr>
              <a:xfrm>
                <a:off x="2766014" y="335858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28" name="Graphic 63">
              <a:extLst>
                <a:ext uri="{FF2B5EF4-FFF2-40B4-BE49-F238E27FC236}">
                  <a16:creationId xmlns:a16="http://schemas.microsoft.com/office/drawing/2014/main" id="{C8058248-78A3-B4F9-1FFC-639139B738EE}"/>
                </a:ext>
              </a:extLst>
            </p:cNvPr>
            <p:cNvGrpSpPr/>
            <p:nvPr/>
          </p:nvGrpSpPr>
          <p:grpSpPr>
            <a:xfrm>
              <a:off x="2806045" y="3408869"/>
              <a:ext cx="36078" cy="35993"/>
              <a:chOff x="2806045" y="3408869"/>
              <a:chExt cx="36078" cy="35993"/>
            </a:xfrm>
          </p:grpSpPr>
          <p:sp>
            <p:nvSpPr>
              <p:cNvPr id="329" name="Freeform 328">
                <a:extLst>
                  <a:ext uri="{FF2B5EF4-FFF2-40B4-BE49-F238E27FC236}">
                    <a16:creationId xmlns:a16="http://schemas.microsoft.com/office/drawing/2014/main" id="{E7D19976-C194-FDBC-AADC-FB71ED29052E}"/>
                  </a:ext>
                </a:extLst>
              </p:cNvPr>
              <p:cNvSpPr/>
              <p:nvPr/>
            </p:nvSpPr>
            <p:spPr>
              <a:xfrm>
                <a:off x="2824148" y="34088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30" name="Freeform 329">
                <a:extLst>
                  <a:ext uri="{FF2B5EF4-FFF2-40B4-BE49-F238E27FC236}">
                    <a16:creationId xmlns:a16="http://schemas.microsoft.com/office/drawing/2014/main" id="{850B2DF5-15D8-2F56-A99A-AC1DBA7D5BEB}"/>
                  </a:ext>
                </a:extLst>
              </p:cNvPr>
              <p:cNvSpPr/>
              <p:nvPr/>
            </p:nvSpPr>
            <p:spPr>
              <a:xfrm>
                <a:off x="2806045" y="3426866"/>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331" name="Graphic 63">
              <a:extLst>
                <a:ext uri="{FF2B5EF4-FFF2-40B4-BE49-F238E27FC236}">
                  <a16:creationId xmlns:a16="http://schemas.microsoft.com/office/drawing/2014/main" id="{5E08A54B-16FF-B111-5402-C538EE2F4DBB}"/>
                </a:ext>
              </a:extLst>
            </p:cNvPr>
            <p:cNvGrpSpPr/>
            <p:nvPr/>
          </p:nvGrpSpPr>
          <p:grpSpPr>
            <a:xfrm>
              <a:off x="2878839" y="3408869"/>
              <a:ext cx="35950" cy="35993"/>
              <a:chOff x="2878839" y="3408869"/>
              <a:chExt cx="35950" cy="35993"/>
            </a:xfrm>
          </p:grpSpPr>
          <p:sp>
            <p:nvSpPr>
              <p:cNvPr id="332" name="Freeform 331">
                <a:extLst>
                  <a:ext uri="{FF2B5EF4-FFF2-40B4-BE49-F238E27FC236}">
                    <a16:creationId xmlns:a16="http://schemas.microsoft.com/office/drawing/2014/main" id="{3445224B-975F-C598-6DDD-169F76D79163}"/>
                  </a:ext>
                </a:extLst>
              </p:cNvPr>
              <p:cNvSpPr/>
              <p:nvPr/>
            </p:nvSpPr>
            <p:spPr>
              <a:xfrm>
                <a:off x="2896814" y="34088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33" name="Freeform 332">
                <a:extLst>
                  <a:ext uri="{FF2B5EF4-FFF2-40B4-BE49-F238E27FC236}">
                    <a16:creationId xmlns:a16="http://schemas.microsoft.com/office/drawing/2014/main" id="{E6417758-1955-D489-544B-CEB0F3154396}"/>
                  </a:ext>
                </a:extLst>
              </p:cNvPr>
              <p:cNvSpPr/>
              <p:nvPr/>
            </p:nvSpPr>
            <p:spPr>
              <a:xfrm>
                <a:off x="2878839" y="342686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34" name="Graphic 63">
              <a:extLst>
                <a:ext uri="{FF2B5EF4-FFF2-40B4-BE49-F238E27FC236}">
                  <a16:creationId xmlns:a16="http://schemas.microsoft.com/office/drawing/2014/main" id="{78A554ED-BAA3-9423-B5CE-4BDF24114446}"/>
                </a:ext>
              </a:extLst>
            </p:cNvPr>
            <p:cNvGrpSpPr/>
            <p:nvPr/>
          </p:nvGrpSpPr>
          <p:grpSpPr>
            <a:xfrm>
              <a:off x="2969736" y="3425589"/>
              <a:ext cx="35950" cy="35993"/>
              <a:chOff x="2969736" y="3425589"/>
              <a:chExt cx="35950" cy="35993"/>
            </a:xfrm>
          </p:grpSpPr>
          <p:sp>
            <p:nvSpPr>
              <p:cNvPr id="335" name="Freeform 334">
                <a:extLst>
                  <a:ext uri="{FF2B5EF4-FFF2-40B4-BE49-F238E27FC236}">
                    <a16:creationId xmlns:a16="http://schemas.microsoft.com/office/drawing/2014/main" id="{9C6F6CD8-2CDE-9688-3EB4-44A9B9F76D42}"/>
                  </a:ext>
                </a:extLst>
              </p:cNvPr>
              <p:cNvSpPr/>
              <p:nvPr/>
            </p:nvSpPr>
            <p:spPr>
              <a:xfrm>
                <a:off x="2987711" y="342558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36" name="Freeform 335">
                <a:extLst>
                  <a:ext uri="{FF2B5EF4-FFF2-40B4-BE49-F238E27FC236}">
                    <a16:creationId xmlns:a16="http://schemas.microsoft.com/office/drawing/2014/main" id="{05E11BBF-C598-7108-12A8-F5A76E5B73BE}"/>
                  </a:ext>
                </a:extLst>
              </p:cNvPr>
              <p:cNvSpPr/>
              <p:nvPr/>
            </p:nvSpPr>
            <p:spPr>
              <a:xfrm>
                <a:off x="2969736" y="344358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37" name="Graphic 63">
              <a:extLst>
                <a:ext uri="{FF2B5EF4-FFF2-40B4-BE49-F238E27FC236}">
                  <a16:creationId xmlns:a16="http://schemas.microsoft.com/office/drawing/2014/main" id="{DB19F02B-C5F3-BFD0-3426-1B7EACCA6DA0}"/>
                </a:ext>
              </a:extLst>
            </p:cNvPr>
            <p:cNvGrpSpPr/>
            <p:nvPr/>
          </p:nvGrpSpPr>
          <p:grpSpPr>
            <a:xfrm>
              <a:off x="3059103" y="3453669"/>
              <a:ext cx="35950" cy="35993"/>
              <a:chOff x="3059103" y="3453669"/>
              <a:chExt cx="35950" cy="35993"/>
            </a:xfrm>
          </p:grpSpPr>
          <p:sp>
            <p:nvSpPr>
              <p:cNvPr id="338" name="Freeform 337">
                <a:extLst>
                  <a:ext uri="{FF2B5EF4-FFF2-40B4-BE49-F238E27FC236}">
                    <a16:creationId xmlns:a16="http://schemas.microsoft.com/office/drawing/2014/main" id="{131C9CFD-0697-713E-9A08-3241B3FEFE00}"/>
                  </a:ext>
                </a:extLst>
              </p:cNvPr>
              <p:cNvSpPr/>
              <p:nvPr/>
            </p:nvSpPr>
            <p:spPr>
              <a:xfrm>
                <a:off x="3077079" y="3453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39" name="Freeform 338">
                <a:extLst>
                  <a:ext uri="{FF2B5EF4-FFF2-40B4-BE49-F238E27FC236}">
                    <a16:creationId xmlns:a16="http://schemas.microsoft.com/office/drawing/2014/main" id="{B45F8B79-7FAA-4C76-64F3-B85F098DB7EB}"/>
                  </a:ext>
                </a:extLst>
              </p:cNvPr>
              <p:cNvSpPr/>
              <p:nvPr/>
            </p:nvSpPr>
            <p:spPr>
              <a:xfrm>
                <a:off x="3059103" y="347166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40" name="Graphic 63">
              <a:extLst>
                <a:ext uri="{FF2B5EF4-FFF2-40B4-BE49-F238E27FC236}">
                  <a16:creationId xmlns:a16="http://schemas.microsoft.com/office/drawing/2014/main" id="{149EBABB-C4EC-1A73-9561-33220D668C2F}"/>
                </a:ext>
              </a:extLst>
            </p:cNvPr>
            <p:cNvGrpSpPr/>
            <p:nvPr/>
          </p:nvGrpSpPr>
          <p:grpSpPr>
            <a:xfrm>
              <a:off x="3098496" y="3469496"/>
              <a:ext cx="35950" cy="36120"/>
              <a:chOff x="3098496" y="3469496"/>
              <a:chExt cx="35950" cy="36120"/>
            </a:xfrm>
          </p:grpSpPr>
          <p:sp>
            <p:nvSpPr>
              <p:cNvPr id="341" name="Freeform 340">
                <a:extLst>
                  <a:ext uri="{FF2B5EF4-FFF2-40B4-BE49-F238E27FC236}">
                    <a16:creationId xmlns:a16="http://schemas.microsoft.com/office/drawing/2014/main" id="{6AAC8ABD-3F41-73A0-97F9-E36723FDB2BD}"/>
                  </a:ext>
                </a:extLst>
              </p:cNvPr>
              <p:cNvSpPr/>
              <p:nvPr/>
            </p:nvSpPr>
            <p:spPr>
              <a:xfrm>
                <a:off x="3116472" y="3469496"/>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342" name="Freeform 341">
                <a:extLst>
                  <a:ext uri="{FF2B5EF4-FFF2-40B4-BE49-F238E27FC236}">
                    <a16:creationId xmlns:a16="http://schemas.microsoft.com/office/drawing/2014/main" id="{D280A45B-EC26-9881-D609-8AAB679524DE}"/>
                  </a:ext>
                </a:extLst>
              </p:cNvPr>
              <p:cNvSpPr/>
              <p:nvPr/>
            </p:nvSpPr>
            <p:spPr>
              <a:xfrm>
                <a:off x="3098496" y="348749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43" name="Graphic 63">
              <a:extLst>
                <a:ext uri="{FF2B5EF4-FFF2-40B4-BE49-F238E27FC236}">
                  <a16:creationId xmlns:a16="http://schemas.microsoft.com/office/drawing/2014/main" id="{CDCA2880-06CC-F8D5-B343-87CFC23451E7}"/>
                </a:ext>
              </a:extLst>
            </p:cNvPr>
            <p:cNvGrpSpPr/>
            <p:nvPr/>
          </p:nvGrpSpPr>
          <p:grpSpPr>
            <a:xfrm>
              <a:off x="3106783" y="3486216"/>
              <a:ext cx="35950" cy="35993"/>
              <a:chOff x="3106783" y="3486216"/>
              <a:chExt cx="35950" cy="35993"/>
            </a:xfrm>
          </p:grpSpPr>
          <p:sp>
            <p:nvSpPr>
              <p:cNvPr id="344" name="Freeform 343">
                <a:extLst>
                  <a:ext uri="{FF2B5EF4-FFF2-40B4-BE49-F238E27FC236}">
                    <a16:creationId xmlns:a16="http://schemas.microsoft.com/office/drawing/2014/main" id="{3C885160-5C91-B095-FFCA-23F6F1ED2CBA}"/>
                  </a:ext>
                </a:extLst>
              </p:cNvPr>
              <p:cNvSpPr/>
              <p:nvPr/>
            </p:nvSpPr>
            <p:spPr>
              <a:xfrm>
                <a:off x="3124758" y="348621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45" name="Freeform 344">
                <a:extLst>
                  <a:ext uri="{FF2B5EF4-FFF2-40B4-BE49-F238E27FC236}">
                    <a16:creationId xmlns:a16="http://schemas.microsoft.com/office/drawing/2014/main" id="{005894E6-7919-39AA-09B2-057E9D2A6257}"/>
                  </a:ext>
                </a:extLst>
              </p:cNvPr>
              <p:cNvSpPr/>
              <p:nvPr/>
            </p:nvSpPr>
            <p:spPr>
              <a:xfrm>
                <a:off x="3106783" y="350421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46" name="Graphic 63">
              <a:extLst>
                <a:ext uri="{FF2B5EF4-FFF2-40B4-BE49-F238E27FC236}">
                  <a16:creationId xmlns:a16="http://schemas.microsoft.com/office/drawing/2014/main" id="{5D8E6E83-4A20-9283-189C-08986BA6293E}"/>
                </a:ext>
              </a:extLst>
            </p:cNvPr>
            <p:cNvGrpSpPr/>
            <p:nvPr/>
          </p:nvGrpSpPr>
          <p:grpSpPr>
            <a:xfrm>
              <a:off x="3124248" y="3486216"/>
              <a:ext cx="35950" cy="35993"/>
              <a:chOff x="3124248" y="3486216"/>
              <a:chExt cx="35950" cy="35993"/>
            </a:xfrm>
          </p:grpSpPr>
          <p:sp>
            <p:nvSpPr>
              <p:cNvPr id="347" name="Freeform 346">
                <a:extLst>
                  <a:ext uri="{FF2B5EF4-FFF2-40B4-BE49-F238E27FC236}">
                    <a16:creationId xmlns:a16="http://schemas.microsoft.com/office/drawing/2014/main" id="{235FAC58-77D8-5E2C-38F3-B5F3430600DD}"/>
                  </a:ext>
                </a:extLst>
              </p:cNvPr>
              <p:cNvSpPr/>
              <p:nvPr/>
            </p:nvSpPr>
            <p:spPr>
              <a:xfrm>
                <a:off x="3142224" y="348621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48" name="Freeform 347">
                <a:extLst>
                  <a:ext uri="{FF2B5EF4-FFF2-40B4-BE49-F238E27FC236}">
                    <a16:creationId xmlns:a16="http://schemas.microsoft.com/office/drawing/2014/main" id="{DDD58280-DA5A-666B-6BB0-4460EAA183CA}"/>
                  </a:ext>
                </a:extLst>
              </p:cNvPr>
              <p:cNvSpPr/>
              <p:nvPr/>
            </p:nvSpPr>
            <p:spPr>
              <a:xfrm>
                <a:off x="3124248" y="350421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49" name="Graphic 63">
              <a:extLst>
                <a:ext uri="{FF2B5EF4-FFF2-40B4-BE49-F238E27FC236}">
                  <a16:creationId xmlns:a16="http://schemas.microsoft.com/office/drawing/2014/main" id="{FF400117-392B-B0E2-C9CA-DC143F660B6C}"/>
                </a:ext>
              </a:extLst>
            </p:cNvPr>
            <p:cNvGrpSpPr/>
            <p:nvPr/>
          </p:nvGrpSpPr>
          <p:grpSpPr>
            <a:xfrm>
              <a:off x="3139291" y="3502936"/>
              <a:ext cx="36078" cy="35993"/>
              <a:chOff x="3139291" y="3502936"/>
              <a:chExt cx="36078" cy="35993"/>
            </a:xfrm>
          </p:grpSpPr>
          <p:sp>
            <p:nvSpPr>
              <p:cNvPr id="350" name="Freeform 349">
                <a:extLst>
                  <a:ext uri="{FF2B5EF4-FFF2-40B4-BE49-F238E27FC236}">
                    <a16:creationId xmlns:a16="http://schemas.microsoft.com/office/drawing/2014/main" id="{077F7516-4157-E5F0-B873-E043020E4B12}"/>
                  </a:ext>
                </a:extLst>
              </p:cNvPr>
              <p:cNvSpPr/>
              <p:nvPr/>
            </p:nvSpPr>
            <p:spPr>
              <a:xfrm>
                <a:off x="3157267" y="350293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51" name="Freeform 350">
                <a:extLst>
                  <a:ext uri="{FF2B5EF4-FFF2-40B4-BE49-F238E27FC236}">
                    <a16:creationId xmlns:a16="http://schemas.microsoft.com/office/drawing/2014/main" id="{25B21CF2-EECD-7C31-04D0-BCEA8F7513D7}"/>
                  </a:ext>
                </a:extLst>
              </p:cNvPr>
              <p:cNvSpPr/>
              <p:nvPr/>
            </p:nvSpPr>
            <p:spPr>
              <a:xfrm>
                <a:off x="3139291" y="3520933"/>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352" name="Graphic 63">
              <a:extLst>
                <a:ext uri="{FF2B5EF4-FFF2-40B4-BE49-F238E27FC236}">
                  <a16:creationId xmlns:a16="http://schemas.microsoft.com/office/drawing/2014/main" id="{EE4FB8F9-F9E9-1F8E-47C6-45EB30A4EEDE}"/>
                </a:ext>
              </a:extLst>
            </p:cNvPr>
            <p:cNvGrpSpPr/>
            <p:nvPr/>
          </p:nvGrpSpPr>
          <p:grpSpPr>
            <a:xfrm>
              <a:off x="3188628" y="3538546"/>
              <a:ext cx="35950" cy="35993"/>
              <a:chOff x="3188628" y="3538546"/>
              <a:chExt cx="35950" cy="35993"/>
            </a:xfrm>
          </p:grpSpPr>
          <p:sp>
            <p:nvSpPr>
              <p:cNvPr id="353" name="Freeform 352">
                <a:extLst>
                  <a:ext uri="{FF2B5EF4-FFF2-40B4-BE49-F238E27FC236}">
                    <a16:creationId xmlns:a16="http://schemas.microsoft.com/office/drawing/2014/main" id="{F5B64FAD-F36C-F1BE-8BA3-A02B306E9F7B}"/>
                  </a:ext>
                </a:extLst>
              </p:cNvPr>
              <p:cNvSpPr/>
              <p:nvPr/>
            </p:nvSpPr>
            <p:spPr>
              <a:xfrm>
                <a:off x="3206604" y="353854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54" name="Freeform 353">
                <a:extLst>
                  <a:ext uri="{FF2B5EF4-FFF2-40B4-BE49-F238E27FC236}">
                    <a16:creationId xmlns:a16="http://schemas.microsoft.com/office/drawing/2014/main" id="{03924E8A-4F7F-F0A8-E879-412700B3D459}"/>
                  </a:ext>
                </a:extLst>
              </p:cNvPr>
              <p:cNvSpPr/>
              <p:nvPr/>
            </p:nvSpPr>
            <p:spPr>
              <a:xfrm>
                <a:off x="3188628" y="355654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55" name="Graphic 63">
              <a:extLst>
                <a:ext uri="{FF2B5EF4-FFF2-40B4-BE49-F238E27FC236}">
                  <a16:creationId xmlns:a16="http://schemas.microsoft.com/office/drawing/2014/main" id="{1760F4F0-262A-030C-07A6-85C03F983DC4}"/>
                </a:ext>
              </a:extLst>
            </p:cNvPr>
            <p:cNvGrpSpPr/>
            <p:nvPr/>
          </p:nvGrpSpPr>
          <p:grpSpPr>
            <a:xfrm>
              <a:off x="3220372" y="3538546"/>
              <a:ext cx="35950" cy="35993"/>
              <a:chOff x="3220372" y="3538546"/>
              <a:chExt cx="35950" cy="35993"/>
            </a:xfrm>
          </p:grpSpPr>
          <p:sp>
            <p:nvSpPr>
              <p:cNvPr id="356" name="Freeform 355">
                <a:extLst>
                  <a:ext uri="{FF2B5EF4-FFF2-40B4-BE49-F238E27FC236}">
                    <a16:creationId xmlns:a16="http://schemas.microsoft.com/office/drawing/2014/main" id="{E411DC41-5EF8-3670-F06B-C4253216D616}"/>
                  </a:ext>
                </a:extLst>
              </p:cNvPr>
              <p:cNvSpPr/>
              <p:nvPr/>
            </p:nvSpPr>
            <p:spPr>
              <a:xfrm>
                <a:off x="3238348" y="353854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57" name="Freeform 356">
                <a:extLst>
                  <a:ext uri="{FF2B5EF4-FFF2-40B4-BE49-F238E27FC236}">
                    <a16:creationId xmlns:a16="http://schemas.microsoft.com/office/drawing/2014/main" id="{FCE911D1-0E81-A4A4-7BB7-1D7529AAC9AE}"/>
                  </a:ext>
                </a:extLst>
              </p:cNvPr>
              <p:cNvSpPr/>
              <p:nvPr/>
            </p:nvSpPr>
            <p:spPr>
              <a:xfrm>
                <a:off x="3220372" y="355654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58" name="Graphic 63">
              <a:extLst>
                <a:ext uri="{FF2B5EF4-FFF2-40B4-BE49-F238E27FC236}">
                  <a16:creationId xmlns:a16="http://schemas.microsoft.com/office/drawing/2014/main" id="{53DCBF76-E22A-D92D-535E-B8C849B5CF3A}"/>
                </a:ext>
              </a:extLst>
            </p:cNvPr>
            <p:cNvGrpSpPr/>
            <p:nvPr/>
          </p:nvGrpSpPr>
          <p:grpSpPr>
            <a:xfrm>
              <a:off x="3440794" y="3595344"/>
              <a:ext cx="35950" cy="36120"/>
              <a:chOff x="3440794" y="3595344"/>
              <a:chExt cx="35950" cy="36120"/>
            </a:xfrm>
          </p:grpSpPr>
          <p:sp>
            <p:nvSpPr>
              <p:cNvPr id="359" name="Freeform 358">
                <a:extLst>
                  <a:ext uri="{FF2B5EF4-FFF2-40B4-BE49-F238E27FC236}">
                    <a16:creationId xmlns:a16="http://schemas.microsoft.com/office/drawing/2014/main" id="{396B0B61-AB11-2EDB-04A0-0D5F6B35C152}"/>
                  </a:ext>
                </a:extLst>
              </p:cNvPr>
              <p:cNvSpPr/>
              <p:nvPr/>
            </p:nvSpPr>
            <p:spPr>
              <a:xfrm>
                <a:off x="3458770" y="3595344"/>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360" name="Freeform 359">
                <a:extLst>
                  <a:ext uri="{FF2B5EF4-FFF2-40B4-BE49-F238E27FC236}">
                    <a16:creationId xmlns:a16="http://schemas.microsoft.com/office/drawing/2014/main" id="{F13170C0-92A1-4240-A8C4-AAF6B9585756}"/>
                  </a:ext>
                </a:extLst>
              </p:cNvPr>
              <p:cNvSpPr/>
              <p:nvPr/>
            </p:nvSpPr>
            <p:spPr>
              <a:xfrm>
                <a:off x="3440794" y="361346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61" name="Graphic 63">
              <a:extLst>
                <a:ext uri="{FF2B5EF4-FFF2-40B4-BE49-F238E27FC236}">
                  <a16:creationId xmlns:a16="http://schemas.microsoft.com/office/drawing/2014/main" id="{9D142861-AA3F-F220-E591-1B4128A057CB}"/>
                </a:ext>
              </a:extLst>
            </p:cNvPr>
            <p:cNvGrpSpPr/>
            <p:nvPr/>
          </p:nvGrpSpPr>
          <p:grpSpPr>
            <a:xfrm>
              <a:off x="3498290" y="3640910"/>
              <a:ext cx="35950" cy="35993"/>
              <a:chOff x="3498290" y="3640910"/>
              <a:chExt cx="35950" cy="35993"/>
            </a:xfrm>
          </p:grpSpPr>
          <p:sp>
            <p:nvSpPr>
              <p:cNvPr id="362" name="Freeform 361">
                <a:extLst>
                  <a:ext uri="{FF2B5EF4-FFF2-40B4-BE49-F238E27FC236}">
                    <a16:creationId xmlns:a16="http://schemas.microsoft.com/office/drawing/2014/main" id="{81AB352A-7080-60E5-E9A2-D5D38EF53255}"/>
                  </a:ext>
                </a:extLst>
              </p:cNvPr>
              <p:cNvSpPr/>
              <p:nvPr/>
            </p:nvSpPr>
            <p:spPr>
              <a:xfrm>
                <a:off x="3516266" y="364091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63" name="Freeform 362">
                <a:extLst>
                  <a:ext uri="{FF2B5EF4-FFF2-40B4-BE49-F238E27FC236}">
                    <a16:creationId xmlns:a16="http://schemas.microsoft.com/office/drawing/2014/main" id="{4CA619EB-E156-88E3-F76D-D02570017FA6}"/>
                  </a:ext>
                </a:extLst>
              </p:cNvPr>
              <p:cNvSpPr/>
              <p:nvPr/>
            </p:nvSpPr>
            <p:spPr>
              <a:xfrm>
                <a:off x="3498290" y="365890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64" name="Graphic 63">
              <a:extLst>
                <a:ext uri="{FF2B5EF4-FFF2-40B4-BE49-F238E27FC236}">
                  <a16:creationId xmlns:a16="http://schemas.microsoft.com/office/drawing/2014/main" id="{606ED2C3-A827-1996-5C62-16E798283BD8}"/>
                </a:ext>
              </a:extLst>
            </p:cNvPr>
            <p:cNvGrpSpPr/>
            <p:nvPr/>
          </p:nvGrpSpPr>
          <p:grpSpPr>
            <a:xfrm>
              <a:off x="3505174" y="3640910"/>
              <a:ext cx="35950" cy="35993"/>
              <a:chOff x="3505174" y="3640910"/>
              <a:chExt cx="35950" cy="35993"/>
            </a:xfrm>
          </p:grpSpPr>
          <p:sp>
            <p:nvSpPr>
              <p:cNvPr id="365" name="Freeform 364">
                <a:extLst>
                  <a:ext uri="{FF2B5EF4-FFF2-40B4-BE49-F238E27FC236}">
                    <a16:creationId xmlns:a16="http://schemas.microsoft.com/office/drawing/2014/main" id="{CD4A3787-5F08-6828-E54C-2F07134CD889}"/>
                  </a:ext>
                </a:extLst>
              </p:cNvPr>
              <p:cNvSpPr/>
              <p:nvPr/>
            </p:nvSpPr>
            <p:spPr>
              <a:xfrm>
                <a:off x="3523150" y="364091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66" name="Freeform 365">
                <a:extLst>
                  <a:ext uri="{FF2B5EF4-FFF2-40B4-BE49-F238E27FC236}">
                    <a16:creationId xmlns:a16="http://schemas.microsoft.com/office/drawing/2014/main" id="{8C1D640C-28D0-6423-3781-3D1854257443}"/>
                  </a:ext>
                </a:extLst>
              </p:cNvPr>
              <p:cNvSpPr/>
              <p:nvPr/>
            </p:nvSpPr>
            <p:spPr>
              <a:xfrm>
                <a:off x="3505174" y="365890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67" name="Graphic 63">
              <a:extLst>
                <a:ext uri="{FF2B5EF4-FFF2-40B4-BE49-F238E27FC236}">
                  <a16:creationId xmlns:a16="http://schemas.microsoft.com/office/drawing/2014/main" id="{00123B54-406E-C93F-26F6-32FE2A952F92}"/>
                </a:ext>
              </a:extLst>
            </p:cNvPr>
            <p:cNvGrpSpPr/>
            <p:nvPr/>
          </p:nvGrpSpPr>
          <p:grpSpPr>
            <a:xfrm>
              <a:off x="3741405" y="3709194"/>
              <a:ext cx="35950" cy="35993"/>
              <a:chOff x="3741405" y="3709194"/>
              <a:chExt cx="35950" cy="35993"/>
            </a:xfrm>
          </p:grpSpPr>
          <p:sp>
            <p:nvSpPr>
              <p:cNvPr id="368" name="Freeform 367">
                <a:extLst>
                  <a:ext uri="{FF2B5EF4-FFF2-40B4-BE49-F238E27FC236}">
                    <a16:creationId xmlns:a16="http://schemas.microsoft.com/office/drawing/2014/main" id="{CA36DB56-E285-25DB-B31E-09BA7B8D9962}"/>
                  </a:ext>
                </a:extLst>
              </p:cNvPr>
              <p:cNvSpPr/>
              <p:nvPr/>
            </p:nvSpPr>
            <p:spPr>
              <a:xfrm>
                <a:off x="3759380" y="37091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69" name="Freeform 368">
                <a:extLst>
                  <a:ext uri="{FF2B5EF4-FFF2-40B4-BE49-F238E27FC236}">
                    <a16:creationId xmlns:a16="http://schemas.microsoft.com/office/drawing/2014/main" id="{203D52C6-1C3D-EF12-4092-C469F4CC0333}"/>
                  </a:ext>
                </a:extLst>
              </p:cNvPr>
              <p:cNvSpPr/>
              <p:nvPr/>
            </p:nvSpPr>
            <p:spPr>
              <a:xfrm>
                <a:off x="3741405" y="372719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70" name="Graphic 63">
              <a:extLst>
                <a:ext uri="{FF2B5EF4-FFF2-40B4-BE49-F238E27FC236}">
                  <a16:creationId xmlns:a16="http://schemas.microsoft.com/office/drawing/2014/main" id="{AFF4B9DD-DA98-E7A9-56ED-BB311EBA032C}"/>
                </a:ext>
              </a:extLst>
            </p:cNvPr>
            <p:cNvGrpSpPr/>
            <p:nvPr/>
          </p:nvGrpSpPr>
          <p:grpSpPr>
            <a:xfrm>
              <a:off x="3839186" y="3752335"/>
              <a:ext cx="35950" cy="35993"/>
              <a:chOff x="3839186" y="3752335"/>
              <a:chExt cx="35950" cy="35993"/>
            </a:xfrm>
          </p:grpSpPr>
          <p:sp>
            <p:nvSpPr>
              <p:cNvPr id="371" name="Freeform 370">
                <a:extLst>
                  <a:ext uri="{FF2B5EF4-FFF2-40B4-BE49-F238E27FC236}">
                    <a16:creationId xmlns:a16="http://schemas.microsoft.com/office/drawing/2014/main" id="{5759B091-36FD-3E93-6FC9-28CAA2A14915}"/>
                  </a:ext>
                </a:extLst>
              </p:cNvPr>
              <p:cNvSpPr/>
              <p:nvPr/>
            </p:nvSpPr>
            <p:spPr>
              <a:xfrm>
                <a:off x="3857162" y="375233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72" name="Freeform 371">
                <a:extLst>
                  <a:ext uri="{FF2B5EF4-FFF2-40B4-BE49-F238E27FC236}">
                    <a16:creationId xmlns:a16="http://schemas.microsoft.com/office/drawing/2014/main" id="{7B33D37B-FE4B-6CFD-78AE-BC88E6D153E3}"/>
                  </a:ext>
                </a:extLst>
              </p:cNvPr>
              <p:cNvSpPr/>
              <p:nvPr/>
            </p:nvSpPr>
            <p:spPr>
              <a:xfrm>
                <a:off x="3839186" y="377033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73" name="Graphic 63">
              <a:extLst>
                <a:ext uri="{FF2B5EF4-FFF2-40B4-BE49-F238E27FC236}">
                  <a16:creationId xmlns:a16="http://schemas.microsoft.com/office/drawing/2014/main" id="{7DF7410F-023C-34C4-5BD5-F36980CD8844}"/>
                </a:ext>
              </a:extLst>
            </p:cNvPr>
            <p:cNvGrpSpPr/>
            <p:nvPr/>
          </p:nvGrpSpPr>
          <p:grpSpPr>
            <a:xfrm>
              <a:off x="4493441" y="3863760"/>
              <a:ext cx="36078" cy="36120"/>
              <a:chOff x="4493441" y="3863760"/>
              <a:chExt cx="36078" cy="36120"/>
            </a:xfrm>
          </p:grpSpPr>
          <p:sp>
            <p:nvSpPr>
              <p:cNvPr id="374" name="Freeform 373">
                <a:extLst>
                  <a:ext uri="{FF2B5EF4-FFF2-40B4-BE49-F238E27FC236}">
                    <a16:creationId xmlns:a16="http://schemas.microsoft.com/office/drawing/2014/main" id="{6DE180D4-41C2-1D93-7C2D-D4507864E25F}"/>
                  </a:ext>
                </a:extLst>
              </p:cNvPr>
              <p:cNvSpPr/>
              <p:nvPr/>
            </p:nvSpPr>
            <p:spPr>
              <a:xfrm>
                <a:off x="4511416" y="386376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375" name="Freeform 374">
                <a:extLst>
                  <a:ext uri="{FF2B5EF4-FFF2-40B4-BE49-F238E27FC236}">
                    <a16:creationId xmlns:a16="http://schemas.microsoft.com/office/drawing/2014/main" id="{E8E35232-7B4E-EAC1-FD9A-3E64AF7801D8}"/>
                  </a:ext>
                </a:extLst>
              </p:cNvPr>
              <p:cNvSpPr/>
              <p:nvPr/>
            </p:nvSpPr>
            <p:spPr>
              <a:xfrm>
                <a:off x="4493441" y="3881884"/>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376" name="Graphic 63">
              <a:extLst>
                <a:ext uri="{FF2B5EF4-FFF2-40B4-BE49-F238E27FC236}">
                  <a16:creationId xmlns:a16="http://schemas.microsoft.com/office/drawing/2014/main" id="{D3214CB7-007D-5E80-336A-46586DA183B7}"/>
                </a:ext>
              </a:extLst>
            </p:cNvPr>
            <p:cNvGrpSpPr/>
            <p:nvPr/>
          </p:nvGrpSpPr>
          <p:grpSpPr>
            <a:xfrm>
              <a:off x="3772511" y="3709194"/>
              <a:ext cx="35950" cy="35993"/>
              <a:chOff x="3772511" y="3709194"/>
              <a:chExt cx="35950" cy="35993"/>
            </a:xfrm>
          </p:grpSpPr>
          <p:sp>
            <p:nvSpPr>
              <p:cNvPr id="377" name="Freeform 376">
                <a:extLst>
                  <a:ext uri="{FF2B5EF4-FFF2-40B4-BE49-F238E27FC236}">
                    <a16:creationId xmlns:a16="http://schemas.microsoft.com/office/drawing/2014/main" id="{5407B97A-D1B5-5DEB-7750-CCD45BB22BC7}"/>
                  </a:ext>
                </a:extLst>
              </p:cNvPr>
              <p:cNvSpPr/>
              <p:nvPr/>
            </p:nvSpPr>
            <p:spPr>
              <a:xfrm>
                <a:off x="3790487" y="37091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78" name="Freeform 377">
                <a:extLst>
                  <a:ext uri="{FF2B5EF4-FFF2-40B4-BE49-F238E27FC236}">
                    <a16:creationId xmlns:a16="http://schemas.microsoft.com/office/drawing/2014/main" id="{6224621F-A684-9CB6-AEAB-C2170A3854E0}"/>
                  </a:ext>
                </a:extLst>
              </p:cNvPr>
              <p:cNvSpPr/>
              <p:nvPr/>
            </p:nvSpPr>
            <p:spPr>
              <a:xfrm>
                <a:off x="3772511" y="372719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79" name="Graphic 63">
              <a:extLst>
                <a:ext uri="{FF2B5EF4-FFF2-40B4-BE49-F238E27FC236}">
                  <a16:creationId xmlns:a16="http://schemas.microsoft.com/office/drawing/2014/main" id="{8DDA7D25-6BBD-9CD2-2259-839D448EC2EC}"/>
                </a:ext>
              </a:extLst>
            </p:cNvPr>
            <p:cNvGrpSpPr/>
            <p:nvPr/>
          </p:nvGrpSpPr>
          <p:grpSpPr>
            <a:xfrm>
              <a:off x="3786152" y="3709194"/>
              <a:ext cx="35950" cy="35993"/>
              <a:chOff x="3786152" y="3709194"/>
              <a:chExt cx="35950" cy="35993"/>
            </a:xfrm>
          </p:grpSpPr>
          <p:sp>
            <p:nvSpPr>
              <p:cNvPr id="380" name="Freeform 379">
                <a:extLst>
                  <a:ext uri="{FF2B5EF4-FFF2-40B4-BE49-F238E27FC236}">
                    <a16:creationId xmlns:a16="http://schemas.microsoft.com/office/drawing/2014/main" id="{93445B65-A1E7-F002-C583-059684686A53}"/>
                  </a:ext>
                </a:extLst>
              </p:cNvPr>
              <p:cNvSpPr/>
              <p:nvPr/>
            </p:nvSpPr>
            <p:spPr>
              <a:xfrm>
                <a:off x="3804128" y="37091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81" name="Freeform 380">
                <a:extLst>
                  <a:ext uri="{FF2B5EF4-FFF2-40B4-BE49-F238E27FC236}">
                    <a16:creationId xmlns:a16="http://schemas.microsoft.com/office/drawing/2014/main" id="{68C8E5D8-3203-570A-9DC0-5AC63BC836C5}"/>
                  </a:ext>
                </a:extLst>
              </p:cNvPr>
              <p:cNvSpPr/>
              <p:nvPr/>
            </p:nvSpPr>
            <p:spPr>
              <a:xfrm>
                <a:off x="3786152" y="372719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82" name="Graphic 63">
              <a:extLst>
                <a:ext uri="{FF2B5EF4-FFF2-40B4-BE49-F238E27FC236}">
                  <a16:creationId xmlns:a16="http://schemas.microsoft.com/office/drawing/2014/main" id="{B62AA9F5-45C6-B41A-B761-6A152F154D4B}"/>
                </a:ext>
              </a:extLst>
            </p:cNvPr>
            <p:cNvGrpSpPr/>
            <p:nvPr/>
          </p:nvGrpSpPr>
          <p:grpSpPr>
            <a:xfrm>
              <a:off x="3798263" y="3709194"/>
              <a:ext cx="35950" cy="35993"/>
              <a:chOff x="3798263" y="3709194"/>
              <a:chExt cx="35950" cy="35993"/>
            </a:xfrm>
          </p:grpSpPr>
          <p:sp>
            <p:nvSpPr>
              <p:cNvPr id="383" name="Freeform 382">
                <a:extLst>
                  <a:ext uri="{FF2B5EF4-FFF2-40B4-BE49-F238E27FC236}">
                    <a16:creationId xmlns:a16="http://schemas.microsoft.com/office/drawing/2014/main" id="{D614775A-1EE5-73FD-9C6C-FB06266D22B9}"/>
                  </a:ext>
                </a:extLst>
              </p:cNvPr>
              <p:cNvSpPr/>
              <p:nvPr/>
            </p:nvSpPr>
            <p:spPr>
              <a:xfrm>
                <a:off x="3816239" y="37091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84" name="Freeform 383">
                <a:extLst>
                  <a:ext uri="{FF2B5EF4-FFF2-40B4-BE49-F238E27FC236}">
                    <a16:creationId xmlns:a16="http://schemas.microsoft.com/office/drawing/2014/main" id="{4EA8C9E0-B9BA-DBB4-9D6A-C65F5E3A896B}"/>
                  </a:ext>
                </a:extLst>
              </p:cNvPr>
              <p:cNvSpPr/>
              <p:nvPr/>
            </p:nvSpPr>
            <p:spPr>
              <a:xfrm>
                <a:off x="3798263" y="372719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85" name="Graphic 63">
              <a:extLst>
                <a:ext uri="{FF2B5EF4-FFF2-40B4-BE49-F238E27FC236}">
                  <a16:creationId xmlns:a16="http://schemas.microsoft.com/office/drawing/2014/main" id="{D7F35C75-C879-75E7-248A-CEF1CC153840}"/>
                </a:ext>
              </a:extLst>
            </p:cNvPr>
            <p:cNvGrpSpPr/>
            <p:nvPr/>
          </p:nvGrpSpPr>
          <p:grpSpPr>
            <a:xfrm>
              <a:off x="3091612" y="3453669"/>
              <a:ext cx="35950" cy="35993"/>
              <a:chOff x="3091612" y="3453669"/>
              <a:chExt cx="35950" cy="35993"/>
            </a:xfrm>
          </p:grpSpPr>
          <p:sp>
            <p:nvSpPr>
              <p:cNvPr id="386" name="Freeform 385">
                <a:extLst>
                  <a:ext uri="{FF2B5EF4-FFF2-40B4-BE49-F238E27FC236}">
                    <a16:creationId xmlns:a16="http://schemas.microsoft.com/office/drawing/2014/main" id="{7293D991-B804-42DD-0F50-D3BAA101A70B}"/>
                  </a:ext>
                </a:extLst>
              </p:cNvPr>
              <p:cNvSpPr/>
              <p:nvPr/>
            </p:nvSpPr>
            <p:spPr>
              <a:xfrm>
                <a:off x="3109587" y="3453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87" name="Freeform 386">
                <a:extLst>
                  <a:ext uri="{FF2B5EF4-FFF2-40B4-BE49-F238E27FC236}">
                    <a16:creationId xmlns:a16="http://schemas.microsoft.com/office/drawing/2014/main" id="{1C5533A3-6B17-89B2-7F8D-AEE45D94BC1A}"/>
                  </a:ext>
                </a:extLst>
              </p:cNvPr>
              <p:cNvSpPr/>
              <p:nvPr/>
            </p:nvSpPr>
            <p:spPr>
              <a:xfrm>
                <a:off x="3091612" y="347166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88" name="Graphic 63">
              <a:extLst>
                <a:ext uri="{FF2B5EF4-FFF2-40B4-BE49-F238E27FC236}">
                  <a16:creationId xmlns:a16="http://schemas.microsoft.com/office/drawing/2014/main" id="{0F65C0E3-C1BC-F633-4C83-A42A2AFCCB16}"/>
                </a:ext>
              </a:extLst>
            </p:cNvPr>
            <p:cNvGrpSpPr/>
            <p:nvPr/>
          </p:nvGrpSpPr>
          <p:grpSpPr>
            <a:xfrm>
              <a:off x="1794321" y="2294233"/>
              <a:ext cx="35950" cy="35993"/>
              <a:chOff x="1794321" y="2294233"/>
              <a:chExt cx="35950" cy="35993"/>
            </a:xfrm>
          </p:grpSpPr>
          <p:sp>
            <p:nvSpPr>
              <p:cNvPr id="389" name="Freeform 388">
                <a:extLst>
                  <a:ext uri="{FF2B5EF4-FFF2-40B4-BE49-F238E27FC236}">
                    <a16:creationId xmlns:a16="http://schemas.microsoft.com/office/drawing/2014/main" id="{AA4C373D-DE9E-CCBC-903B-55D1A3C92355}"/>
                  </a:ext>
                </a:extLst>
              </p:cNvPr>
              <p:cNvSpPr/>
              <p:nvPr/>
            </p:nvSpPr>
            <p:spPr>
              <a:xfrm>
                <a:off x="1812296" y="229423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90" name="Freeform 389">
                <a:extLst>
                  <a:ext uri="{FF2B5EF4-FFF2-40B4-BE49-F238E27FC236}">
                    <a16:creationId xmlns:a16="http://schemas.microsoft.com/office/drawing/2014/main" id="{EF9F781A-FAC4-8A66-ABAA-F14BF4DF5321}"/>
                  </a:ext>
                </a:extLst>
              </p:cNvPr>
              <p:cNvSpPr/>
              <p:nvPr/>
            </p:nvSpPr>
            <p:spPr>
              <a:xfrm>
                <a:off x="1794321" y="231222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91" name="Graphic 63">
              <a:extLst>
                <a:ext uri="{FF2B5EF4-FFF2-40B4-BE49-F238E27FC236}">
                  <a16:creationId xmlns:a16="http://schemas.microsoft.com/office/drawing/2014/main" id="{A8148149-E401-44B5-3631-0D15D55DB8A9}"/>
                </a:ext>
              </a:extLst>
            </p:cNvPr>
            <p:cNvGrpSpPr/>
            <p:nvPr/>
          </p:nvGrpSpPr>
          <p:grpSpPr>
            <a:xfrm>
              <a:off x="1787437" y="2286702"/>
              <a:ext cx="35950" cy="35993"/>
              <a:chOff x="1787437" y="2286702"/>
              <a:chExt cx="35950" cy="35993"/>
            </a:xfrm>
          </p:grpSpPr>
          <p:sp>
            <p:nvSpPr>
              <p:cNvPr id="392" name="Freeform 391">
                <a:extLst>
                  <a:ext uri="{FF2B5EF4-FFF2-40B4-BE49-F238E27FC236}">
                    <a16:creationId xmlns:a16="http://schemas.microsoft.com/office/drawing/2014/main" id="{F4460D44-68F5-289D-0A6E-4A5C8D8E4398}"/>
                  </a:ext>
                </a:extLst>
              </p:cNvPr>
              <p:cNvSpPr/>
              <p:nvPr/>
            </p:nvSpPr>
            <p:spPr>
              <a:xfrm>
                <a:off x="1805412" y="228670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93" name="Freeform 392">
                <a:extLst>
                  <a:ext uri="{FF2B5EF4-FFF2-40B4-BE49-F238E27FC236}">
                    <a16:creationId xmlns:a16="http://schemas.microsoft.com/office/drawing/2014/main" id="{A8917E02-39EB-7CEC-D2B1-DEDC29EC14FD}"/>
                  </a:ext>
                </a:extLst>
              </p:cNvPr>
              <p:cNvSpPr/>
              <p:nvPr/>
            </p:nvSpPr>
            <p:spPr>
              <a:xfrm>
                <a:off x="1787437" y="230469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94" name="Graphic 63">
              <a:extLst>
                <a:ext uri="{FF2B5EF4-FFF2-40B4-BE49-F238E27FC236}">
                  <a16:creationId xmlns:a16="http://schemas.microsoft.com/office/drawing/2014/main" id="{4DC1785C-CE2F-A8F0-0B57-B0D72EBA2579}"/>
                </a:ext>
              </a:extLst>
            </p:cNvPr>
            <p:cNvGrpSpPr/>
            <p:nvPr/>
          </p:nvGrpSpPr>
          <p:grpSpPr>
            <a:xfrm>
              <a:off x="1754163" y="2258623"/>
              <a:ext cx="35950" cy="35993"/>
              <a:chOff x="1754163" y="2258623"/>
              <a:chExt cx="35950" cy="35993"/>
            </a:xfrm>
          </p:grpSpPr>
          <p:sp>
            <p:nvSpPr>
              <p:cNvPr id="395" name="Freeform 394">
                <a:extLst>
                  <a:ext uri="{FF2B5EF4-FFF2-40B4-BE49-F238E27FC236}">
                    <a16:creationId xmlns:a16="http://schemas.microsoft.com/office/drawing/2014/main" id="{AF1FEE41-422D-65A2-5818-5FEEBA0C0900}"/>
                  </a:ext>
                </a:extLst>
              </p:cNvPr>
              <p:cNvSpPr/>
              <p:nvPr/>
            </p:nvSpPr>
            <p:spPr>
              <a:xfrm>
                <a:off x="1772138" y="225862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396" name="Freeform 395">
                <a:extLst>
                  <a:ext uri="{FF2B5EF4-FFF2-40B4-BE49-F238E27FC236}">
                    <a16:creationId xmlns:a16="http://schemas.microsoft.com/office/drawing/2014/main" id="{5C9B5AA6-F5D9-6001-87BB-301971BE9F40}"/>
                  </a:ext>
                </a:extLst>
              </p:cNvPr>
              <p:cNvSpPr/>
              <p:nvPr/>
            </p:nvSpPr>
            <p:spPr>
              <a:xfrm>
                <a:off x="1754163" y="227661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397" name="Graphic 63">
              <a:extLst>
                <a:ext uri="{FF2B5EF4-FFF2-40B4-BE49-F238E27FC236}">
                  <a16:creationId xmlns:a16="http://schemas.microsoft.com/office/drawing/2014/main" id="{7BAA9207-F7B1-25B2-EF0C-3022DD2AFBFD}"/>
                </a:ext>
              </a:extLst>
            </p:cNvPr>
            <p:cNvGrpSpPr/>
            <p:nvPr/>
          </p:nvGrpSpPr>
          <p:grpSpPr>
            <a:xfrm>
              <a:off x="1705718" y="2189572"/>
              <a:ext cx="35950" cy="36120"/>
              <a:chOff x="1705718" y="2189572"/>
              <a:chExt cx="35950" cy="36120"/>
            </a:xfrm>
          </p:grpSpPr>
          <p:sp>
            <p:nvSpPr>
              <p:cNvPr id="398" name="Freeform 397">
                <a:extLst>
                  <a:ext uri="{FF2B5EF4-FFF2-40B4-BE49-F238E27FC236}">
                    <a16:creationId xmlns:a16="http://schemas.microsoft.com/office/drawing/2014/main" id="{3E23732F-2799-18F9-73E3-ACCBC08351E9}"/>
                  </a:ext>
                </a:extLst>
              </p:cNvPr>
              <p:cNvSpPr/>
              <p:nvPr/>
            </p:nvSpPr>
            <p:spPr>
              <a:xfrm>
                <a:off x="1723694" y="2189572"/>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399" name="Freeform 398">
                <a:extLst>
                  <a:ext uri="{FF2B5EF4-FFF2-40B4-BE49-F238E27FC236}">
                    <a16:creationId xmlns:a16="http://schemas.microsoft.com/office/drawing/2014/main" id="{457C9DB8-ADC8-06B7-8F94-ED7802E64572}"/>
                  </a:ext>
                </a:extLst>
              </p:cNvPr>
              <p:cNvSpPr/>
              <p:nvPr/>
            </p:nvSpPr>
            <p:spPr>
              <a:xfrm>
                <a:off x="1705718" y="220769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00" name="Graphic 63">
              <a:extLst>
                <a:ext uri="{FF2B5EF4-FFF2-40B4-BE49-F238E27FC236}">
                  <a16:creationId xmlns:a16="http://schemas.microsoft.com/office/drawing/2014/main" id="{C479BE9E-8134-32C4-D89D-CDD6CA48F40C}"/>
                </a:ext>
              </a:extLst>
            </p:cNvPr>
            <p:cNvGrpSpPr/>
            <p:nvPr/>
          </p:nvGrpSpPr>
          <p:grpSpPr>
            <a:xfrm>
              <a:off x="1592894" y="2124478"/>
              <a:ext cx="35950" cy="35993"/>
              <a:chOff x="1592894" y="2124478"/>
              <a:chExt cx="35950" cy="35993"/>
            </a:xfrm>
          </p:grpSpPr>
          <p:sp>
            <p:nvSpPr>
              <p:cNvPr id="401" name="Freeform 400">
                <a:extLst>
                  <a:ext uri="{FF2B5EF4-FFF2-40B4-BE49-F238E27FC236}">
                    <a16:creationId xmlns:a16="http://schemas.microsoft.com/office/drawing/2014/main" id="{826874F7-9CF3-233A-6A3C-C9CEF6DC76D0}"/>
                  </a:ext>
                </a:extLst>
              </p:cNvPr>
              <p:cNvSpPr/>
              <p:nvPr/>
            </p:nvSpPr>
            <p:spPr>
              <a:xfrm>
                <a:off x="1610869" y="212447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02" name="Freeform 401">
                <a:extLst>
                  <a:ext uri="{FF2B5EF4-FFF2-40B4-BE49-F238E27FC236}">
                    <a16:creationId xmlns:a16="http://schemas.microsoft.com/office/drawing/2014/main" id="{39FD22E9-42FB-4DFD-3591-4BA64CE95D69}"/>
                  </a:ext>
                </a:extLst>
              </p:cNvPr>
              <p:cNvSpPr/>
              <p:nvPr/>
            </p:nvSpPr>
            <p:spPr>
              <a:xfrm>
                <a:off x="1592894" y="214247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03" name="Graphic 63">
              <a:extLst>
                <a:ext uri="{FF2B5EF4-FFF2-40B4-BE49-F238E27FC236}">
                  <a16:creationId xmlns:a16="http://schemas.microsoft.com/office/drawing/2014/main" id="{48425845-EFA9-DB5C-3623-5A563D9BAB80}"/>
                </a:ext>
              </a:extLst>
            </p:cNvPr>
            <p:cNvGrpSpPr/>
            <p:nvPr/>
          </p:nvGrpSpPr>
          <p:grpSpPr>
            <a:xfrm>
              <a:off x="1446668" y="2050833"/>
              <a:ext cx="35950" cy="36120"/>
              <a:chOff x="1446668" y="2050833"/>
              <a:chExt cx="35950" cy="36120"/>
            </a:xfrm>
          </p:grpSpPr>
          <p:sp>
            <p:nvSpPr>
              <p:cNvPr id="404" name="Freeform 403">
                <a:extLst>
                  <a:ext uri="{FF2B5EF4-FFF2-40B4-BE49-F238E27FC236}">
                    <a16:creationId xmlns:a16="http://schemas.microsoft.com/office/drawing/2014/main" id="{7A3F5CB2-72F5-E460-7A30-E27819A1C226}"/>
                  </a:ext>
                </a:extLst>
              </p:cNvPr>
              <p:cNvSpPr/>
              <p:nvPr/>
            </p:nvSpPr>
            <p:spPr>
              <a:xfrm>
                <a:off x="1464644" y="2050833"/>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405" name="Freeform 404">
                <a:extLst>
                  <a:ext uri="{FF2B5EF4-FFF2-40B4-BE49-F238E27FC236}">
                    <a16:creationId xmlns:a16="http://schemas.microsoft.com/office/drawing/2014/main" id="{E0F10A2B-EF7C-98DE-FF56-5D4B657CFDAD}"/>
                  </a:ext>
                </a:extLst>
              </p:cNvPr>
              <p:cNvSpPr/>
              <p:nvPr/>
            </p:nvSpPr>
            <p:spPr>
              <a:xfrm>
                <a:off x="1446668" y="206882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06" name="Graphic 63">
              <a:extLst>
                <a:ext uri="{FF2B5EF4-FFF2-40B4-BE49-F238E27FC236}">
                  <a16:creationId xmlns:a16="http://schemas.microsoft.com/office/drawing/2014/main" id="{36098AB0-8F48-56A6-27B2-6BB686AEB598}"/>
                </a:ext>
              </a:extLst>
            </p:cNvPr>
            <p:cNvGrpSpPr/>
            <p:nvPr/>
          </p:nvGrpSpPr>
          <p:grpSpPr>
            <a:xfrm>
              <a:off x="1421681" y="2043302"/>
              <a:ext cx="35950" cy="35993"/>
              <a:chOff x="1421681" y="2043302"/>
              <a:chExt cx="35950" cy="35993"/>
            </a:xfrm>
          </p:grpSpPr>
          <p:sp>
            <p:nvSpPr>
              <p:cNvPr id="407" name="Freeform 406">
                <a:extLst>
                  <a:ext uri="{FF2B5EF4-FFF2-40B4-BE49-F238E27FC236}">
                    <a16:creationId xmlns:a16="http://schemas.microsoft.com/office/drawing/2014/main" id="{FC51D5CB-7F25-A5EA-E099-218EAD596DE0}"/>
                  </a:ext>
                </a:extLst>
              </p:cNvPr>
              <p:cNvSpPr/>
              <p:nvPr/>
            </p:nvSpPr>
            <p:spPr>
              <a:xfrm>
                <a:off x="1439656" y="204330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08" name="Freeform 407">
                <a:extLst>
                  <a:ext uri="{FF2B5EF4-FFF2-40B4-BE49-F238E27FC236}">
                    <a16:creationId xmlns:a16="http://schemas.microsoft.com/office/drawing/2014/main" id="{FEDEBED7-17A9-0B1A-6A67-A30B158721BA}"/>
                  </a:ext>
                </a:extLst>
              </p:cNvPr>
              <p:cNvSpPr/>
              <p:nvPr/>
            </p:nvSpPr>
            <p:spPr>
              <a:xfrm>
                <a:off x="1421681" y="206129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09" name="Graphic 63">
              <a:extLst>
                <a:ext uri="{FF2B5EF4-FFF2-40B4-BE49-F238E27FC236}">
                  <a16:creationId xmlns:a16="http://schemas.microsoft.com/office/drawing/2014/main" id="{C978DEB1-E361-D3E6-EA87-D24E177CC8C2}"/>
                </a:ext>
              </a:extLst>
            </p:cNvPr>
            <p:cNvGrpSpPr/>
            <p:nvPr/>
          </p:nvGrpSpPr>
          <p:grpSpPr>
            <a:xfrm>
              <a:off x="1405745" y="2043302"/>
              <a:ext cx="35950" cy="35993"/>
              <a:chOff x="1405745" y="2043302"/>
              <a:chExt cx="35950" cy="35993"/>
            </a:xfrm>
          </p:grpSpPr>
          <p:sp>
            <p:nvSpPr>
              <p:cNvPr id="410" name="Freeform 409">
                <a:extLst>
                  <a:ext uri="{FF2B5EF4-FFF2-40B4-BE49-F238E27FC236}">
                    <a16:creationId xmlns:a16="http://schemas.microsoft.com/office/drawing/2014/main" id="{D211ECD2-FEEE-BAF9-8A70-0E3FD11930AA}"/>
                  </a:ext>
                </a:extLst>
              </p:cNvPr>
              <p:cNvSpPr/>
              <p:nvPr/>
            </p:nvSpPr>
            <p:spPr>
              <a:xfrm>
                <a:off x="1423721" y="204330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11" name="Freeform 410">
                <a:extLst>
                  <a:ext uri="{FF2B5EF4-FFF2-40B4-BE49-F238E27FC236}">
                    <a16:creationId xmlns:a16="http://schemas.microsoft.com/office/drawing/2014/main" id="{ADD80308-C55B-9FE9-69F4-C1D76A45F8FD}"/>
                  </a:ext>
                </a:extLst>
              </p:cNvPr>
              <p:cNvSpPr/>
              <p:nvPr/>
            </p:nvSpPr>
            <p:spPr>
              <a:xfrm>
                <a:off x="1405745" y="206129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12" name="Graphic 63">
              <a:extLst>
                <a:ext uri="{FF2B5EF4-FFF2-40B4-BE49-F238E27FC236}">
                  <a16:creationId xmlns:a16="http://schemas.microsoft.com/office/drawing/2014/main" id="{9B6447CF-8D03-ED29-5A0F-2553F80ED66E}"/>
                </a:ext>
              </a:extLst>
            </p:cNvPr>
            <p:cNvGrpSpPr/>
            <p:nvPr/>
          </p:nvGrpSpPr>
          <p:grpSpPr>
            <a:xfrm>
              <a:off x="1395929" y="2043302"/>
              <a:ext cx="35950" cy="35993"/>
              <a:chOff x="1395929" y="2043302"/>
              <a:chExt cx="35950" cy="35993"/>
            </a:xfrm>
          </p:grpSpPr>
          <p:sp>
            <p:nvSpPr>
              <p:cNvPr id="413" name="Freeform 412">
                <a:extLst>
                  <a:ext uri="{FF2B5EF4-FFF2-40B4-BE49-F238E27FC236}">
                    <a16:creationId xmlns:a16="http://schemas.microsoft.com/office/drawing/2014/main" id="{921D85C2-B2FD-77F6-8431-2CF7A528BF51}"/>
                  </a:ext>
                </a:extLst>
              </p:cNvPr>
              <p:cNvSpPr/>
              <p:nvPr/>
            </p:nvSpPr>
            <p:spPr>
              <a:xfrm>
                <a:off x="1413904" y="204330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14" name="Freeform 413">
                <a:extLst>
                  <a:ext uri="{FF2B5EF4-FFF2-40B4-BE49-F238E27FC236}">
                    <a16:creationId xmlns:a16="http://schemas.microsoft.com/office/drawing/2014/main" id="{83F27AC9-4BC6-10E6-A4D2-9EF6B31B5D5E}"/>
                  </a:ext>
                </a:extLst>
              </p:cNvPr>
              <p:cNvSpPr/>
              <p:nvPr/>
            </p:nvSpPr>
            <p:spPr>
              <a:xfrm>
                <a:off x="1395929" y="206129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15" name="Graphic 63">
              <a:extLst>
                <a:ext uri="{FF2B5EF4-FFF2-40B4-BE49-F238E27FC236}">
                  <a16:creationId xmlns:a16="http://schemas.microsoft.com/office/drawing/2014/main" id="{FA4211E3-C469-6FAF-96A4-BFDEF568941C}"/>
                </a:ext>
              </a:extLst>
            </p:cNvPr>
            <p:cNvGrpSpPr/>
            <p:nvPr/>
          </p:nvGrpSpPr>
          <p:grpSpPr>
            <a:xfrm>
              <a:off x="1395929" y="2009224"/>
              <a:ext cx="35950" cy="35993"/>
              <a:chOff x="1395929" y="2009224"/>
              <a:chExt cx="35950" cy="35993"/>
            </a:xfrm>
          </p:grpSpPr>
          <p:sp>
            <p:nvSpPr>
              <p:cNvPr id="416" name="Freeform 415">
                <a:extLst>
                  <a:ext uri="{FF2B5EF4-FFF2-40B4-BE49-F238E27FC236}">
                    <a16:creationId xmlns:a16="http://schemas.microsoft.com/office/drawing/2014/main" id="{89CBACF9-F789-0DF9-74E3-3FC93EBC18D0}"/>
                  </a:ext>
                </a:extLst>
              </p:cNvPr>
              <p:cNvSpPr/>
              <p:nvPr/>
            </p:nvSpPr>
            <p:spPr>
              <a:xfrm>
                <a:off x="1413904" y="200922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17" name="Freeform 416">
                <a:extLst>
                  <a:ext uri="{FF2B5EF4-FFF2-40B4-BE49-F238E27FC236}">
                    <a16:creationId xmlns:a16="http://schemas.microsoft.com/office/drawing/2014/main" id="{F3EE1AD8-AAAA-12C5-4411-91469ECEF9FF}"/>
                  </a:ext>
                </a:extLst>
              </p:cNvPr>
              <p:cNvSpPr/>
              <p:nvPr/>
            </p:nvSpPr>
            <p:spPr>
              <a:xfrm>
                <a:off x="1395929" y="202722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18" name="Graphic 63">
              <a:extLst>
                <a:ext uri="{FF2B5EF4-FFF2-40B4-BE49-F238E27FC236}">
                  <a16:creationId xmlns:a16="http://schemas.microsoft.com/office/drawing/2014/main" id="{77E8EEC5-1AA2-8FEF-396E-6834821E3CDA}"/>
                </a:ext>
              </a:extLst>
            </p:cNvPr>
            <p:cNvGrpSpPr/>
            <p:nvPr/>
          </p:nvGrpSpPr>
          <p:grpSpPr>
            <a:xfrm>
              <a:off x="1387642" y="2003097"/>
              <a:ext cx="35950" cy="35993"/>
              <a:chOff x="1387642" y="2003097"/>
              <a:chExt cx="35950" cy="35993"/>
            </a:xfrm>
          </p:grpSpPr>
          <p:sp>
            <p:nvSpPr>
              <p:cNvPr id="419" name="Freeform 418">
                <a:extLst>
                  <a:ext uri="{FF2B5EF4-FFF2-40B4-BE49-F238E27FC236}">
                    <a16:creationId xmlns:a16="http://schemas.microsoft.com/office/drawing/2014/main" id="{9B8587AD-A78B-798E-B030-B48027B6C32C}"/>
                  </a:ext>
                </a:extLst>
              </p:cNvPr>
              <p:cNvSpPr/>
              <p:nvPr/>
            </p:nvSpPr>
            <p:spPr>
              <a:xfrm>
                <a:off x="1405618" y="200309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20" name="Freeform 419">
                <a:extLst>
                  <a:ext uri="{FF2B5EF4-FFF2-40B4-BE49-F238E27FC236}">
                    <a16:creationId xmlns:a16="http://schemas.microsoft.com/office/drawing/2014/main" id="{5651500A-5183-FB5B-8CF6-8D5F91CAB95E}"/>
                  </a:ext>
                </a:extLst>
              </p:cNvPr>
              <p:cNvSpPr/>
              <p:nvPr/>
            </p:nvSpPr>
            <p:spPr>
              <a:xfrm>
                <a:off x="1387642" y="202109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21" name="Graphic 63">
              <a:extLst>
                <a:ext uri="{FF2B5EF4-FFF2-40B4-BE49-F238E27FC236}">
                  <a16:creationId xmlns:a16="http://schemas.microsoft.com/office/drawing/2014/main" id="{80256D07-7AEE-E65B-18B5-BEC2784FEB92}"/>
                </a:ext>
              </a:extLst>
            </p:cNvPr>
            <p:cNvGrpSpPr/>
            <p:nvPr/>
          </p:nvGrpSpPr>
          <p:grpSpPr>
            <a:xfrm>
              <a:off x="1388407" y="1948469"/>
              <a:ext cx="35950" cy="36120"/>
              <a:chOff x="1388407" y="1948469"/>
              <a:chExt cx="35950" cy="36120"/>
            </a:xfrm>
          </p:grpSpPr>
          <p:sp>
            <p:nvSpPr>
              <p:cNvPr id="422" name="Freeform 421">
                <a:extLst>
                  <a:ext uri="{FF2B5EF4-FFF2-40B4-BE49-F238E27FC236}">
                    <a16:creationId xmlns:a16="http://schemas.microsoft.com/office/drawing/2014/main" id="{9944069D-EE14-30F2-9486-204C76427ED4}"/>
                  </a:ext>
                </a:extLst>
              </p:cNvPr>
              <p:cNvSpPr/>
              <p:nvPr/>
            </p:nvSpPr>
            <p:spPr>
              <a:xfrm>
                <a:off x="1406383" y="1948469"/>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423" name="Freeform 422">
                <a:extLst>
                  <a:ext uri="{FF2B5EF4-FFF2-40B4-BE49-F238E27FC236}">
                    <a16:creationId xmlns:a16="http://schemas.microsoft.com/office/drawing/2014/main" id="{F9F76A19-4DFB-F72E-85BC-954F1A292EA0}"/>
                  </a:ext>
                </a:extLst>
              </p:cNvPr>
              <p:cNvSpPr/>
              <p:nvPr/>
            </p:nvSpPr>
            <p:spPr>
              <a:xfrm>
                <a:off x="1388407" y="196646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24" name="Graphic 63">
              <a:extLst>
                <a:ext uri="{FF2B5EF4-FFF2-40B4-BE49-F238E27FC236}">
                  <a16:creationId xmlns:a16="http://schemas.microsoft.com/office/drawing/2014/main" id="{735ED7F3-002C-7FFF-A862-B92D8A63C667}"/>
                </a:ext>
              </a:extLst>
            </p:cNvPr>
            <p:cNvGrpSpPr/>
            <p:nvPr/>
          </p:nvGrpSpPr>
          <p:grpSpPr>
            <a:xfrm>
              <a:off x="1332314" y="1790840"/>
              <a:ext cx="35950" cy="35993"/>
              <a:chOff x="1332314" y="1790840"/>
              <a:chExt cx="35950" cy="35993"/>
            </a:xfrm>
          </p:grpSpPr>
          <p:sp>
            <p:nvSpPr>
              <p:cNvPr id="425" name="Freeform 424">
                <a:extLst>
                  <a:ext uri="{FF2B5EF4-FFF2-40B4-BE49-F238E27FC236}">
                    <a16:creationId xmlns:a16="http://schemas.microsoft.com/office/drawing/2014/main" id="{3E9E92D6-F89F-E39D-10D5-F0948C537319}"/>
                  </a:ext>
                </a:extLst>
              </p:cNvPr>
              <p:cNvSpPr/>
              <p:nvPr/>
            </p:nvSpPr>
            <p:spPr>
              <a:xfrm>
                <a:off x="1350289" y="179084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26" name="Freeform 425">
                <a:extLst>
                  <a:ext uri="{FF2B5EF4-FFF2-40B4-BE49-F238E27FC236}">
                    <a16:creationId xmlns:a16="http://schemas.microsoft.com/office/drawing/2014/main" id="{86B1203F-AC42-8765-6637-2A3245D268A8}"/>
                  </a:ext>
                </a:extLst>
              </p:cNvPr>
              <p:cNvSpPr/>
              <p:nvPr/>
            </p:nvSpPr>
            <p:spPr>
              <a:xfrm>
                <a:off x="1332314" y="180883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27" name="Graphic 63">
              <a:extLst>
                <a:ext uri="{FF2B5EF4-FFF2-40B4-BE49-F238E27FC236}">
                  <a16:creationId xmlns:a16="http://schemas.microsoft.com/office/drawing/2014/main" id="{B39A81C3-FD67-42E9-645A-84A19F657819}"/>
                </a:ext>
              </a:extLst>
            </p:cNvPr>
            <p:cNvGrpSpPr/>
            <p:nvPr/>
          </p:nvGrpSpPr>
          <p:grpSpPr>
            <a:xfrm>
              <a:off x="1348249" y="1831683"/>
              <a:ext cx="35950" cy="36120"/>
              <a:chOff x="1348249" y="1831683"/>
              <a:chExt cx="35950" cy="36120"/>
            </a:xfrm>
          </p:grpSpPr>
          <p:sp>
            <p:nvSpPr>
              <p:cNvPr id="428" name="Freeform 427">
                <a:extLst>
                  <a:ext uri="{FF2B5EF4-FFF2-40B4-BE49-F238E27FC236}">
                    <a16:creationId xmlns:a16="http://schemas.microsoft.com/office/drawing/2014/main" id="{D4C57658-4D27-82CD-4A86-C8C39588FA0C}"/>
                  </a:ext>
                </a:extLst>
              </p:cNvPr>
              <p:cNvSpPr/>
              <p:nvPr/>
            </p:nvSpPr>
            <p:spPr>
              <a:xfrm>
                <a:off x="1366225" y="1831683"/>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429" name="Freeform 428">
                <a:extLst>
                  <a:ext uri="{FF2B5EF4-FFF2-40B4-BE49-F238E27FC236}">
                    <a16:creationId xmlns:a16="http://schemas.microsoft.com/office/drawing/2014/main" id="{ABD6CED4-351E-0B62-EFB2-4CC47467B8B6}"/>
                  </a:ext>
                </a:extLst>
              </p:cNvPr>
              <p:cNvSpPr/>
              <p:nvPr/>
            </p:nvSpPr>
            <p:spPr>
              <a:xfrm>
                <a:off x="1348249" y="184980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30" name="Graphic 63">
              <a:extLst>
                <a:ext uri="{FF2B5EF4-FFF2-40B4-BE49-F238E27FC236}">
                  <a16:creationId xmlns:a16="http://schemas.microsoft.com/office/drawing/2014/main" id="{152FAFEB-671D-FA3D-3371-4B60BECF736F}"/>
                </a:ext>
              </a:extLst>
            </p:cNvPr>
            <p:cNvGrpSpPr/>
            <p:nvPr/>
          </p:nvGrpSpPr>
          <p:grpSpPr>
            <a:xfrm>
              <a:off x="1348249" y="1871123"/>
              <a:ext cx="35950" cy="36120"/>
              <a:chOff x="1348249" y="1871123"/>
              <a:chExt cx="35950" cy="36120"/>
            </a:xfrm>
          </p:grpSpPr>
          <p:sp>
            <p:nvSpPr>
              <p:cNvPr id="431" name="Freeform 430">
                <a:extLst>
                  <a:ext uri="{FF2B5EF4-FFF2-40B4-BE49-F238E27FC236}">
                    <a16:creationId xmlns:a16="http://schemas.microsoft.com/office/drawing/2014/main" id="{7C748EF3-4111-AEE7-9DD1-4E00D56C4FE7}"/>
                  </a:ext>
                </a:extLst>
              </p:cNvPr>
              <p:cNvSpPr/>
              <p:nvPr/>
            </p:nvSpPr>
            <p:spPr>
              <a:xfrm>
                <a:off x="1366225" y="1871123"/>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432" name="Freeform 431">
                <a:extLst>
                  <a:ext uri="{FF2B5EF4-FFF2-40B4-BE49-F238E27FC236}">
                    <a16:creationId xmlns:a16="http://schemas.microsoft.com/office/drawing/2014/main" id="{AB21E9CF-9F8F-D27A-FB81-8D3009335D84}"/>
                  </a:ext>
                </a:extLst>
              </p:cNvPr>
              <p:cNvSpPr/>
              <p:nvPr/>
            </p:nvSpPr>
            <p:spPr>
              <a:xfrm>
                <a:off x="1348249" y="188911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33" name="Graphic 63">
              <a:extLst>
                <a:ext uri="{FF2B5EF4-FFF2-40B4-BE49-F238E27FC236}">
                  <a16:creationId xmlns:a16="http://schemas.microsoft.com/office/drawing/2014/main" id="{FED2FE62-BD8F-1609-B75D-77BD9B2A845C}"/>
                </a:ext>
              </a:extLst>
            </p:cNvPr>
            <p:cNvGrpSpPr/>
            <p:nvPr/>
          </p:nvGrpSpPr>
          <p:grpSpPr>
            <a:xfrm>
              <a:off x="1356536" y="1854530"/>
              <a:ext cx="35950" cy="35993"/>
              <a:chOff x="1356536" y="1854530"/>
              <a:chExt cx="35950" cy="35993"/>
            </a:xfrm>
          </p:grpSpPr>
          <p:sp>
            <p:nvSpPr>
              <p:cNvPr id="434" name="Freeform 433">
                <a:extLst>
                  <a:ext uri="{FF2B5EF4-FFF2-40B4-BE49-F238E27FC236}">
                    <a16:creationId xmlns:a16="http://schemas.microsoft.com/office/drawing/2014/main" id="{5CC33818-B2A2-9979-9391-EBD73485C493}"/>
                  </a:ext>
                </a:extLst>
              </p:cNvPr>
              <p:cNvSpPr/>
              <p:nvPr/>
            </p:nvSpPr>
            <p:spPr>
              <a:xfrm>
                <a:off x="1374511" y="185453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35" name="Freeform 434">
                <a:extLst>
                  <a:ext uri="{FF2B5EF4-FFF2-40B4-BE49-F238E27FC236}">
                    <a16:creationId xmlns:a16="http://schemas.microsoft.com/office/drawing/2014/main" id="{6F3B5623-9005-87C1-88C8-BD1D5724A713}"/>
                  </a:ext>
                </a:extLst>
              </p:cNvPr>
              <p:cNvSpPr/>
              <p:nvPr/>
            </p:nvSpPr>
            <p:spPr>
              <a:xfrm>
                <a:off x="1356536" y="187252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36" name="Graphic 63">
              <a:extLst>
                <a:ext uri="{FF2B5EF4-FFF2-40B4-BE49-F238E27FC236}">
                  <a16:creationId xmlns:a16="http://schemas.microsoft.com/office/drawing/2014/main" id="{300988EF-E490-0F3C-3DA8-8ABEAC1EBC1E}"/>
                </a:ext>
              </a:extLst>
            </p:cNvPr>
            <p:cNvGrpSpPr/>
            <p:nvPr/>
          </p:nvGrpSpPr>
          <p:grpSpPr>
            <a:xfrm>
              <a:off x="1364823" y="1854530"/>
              <a:ext cx="36078" cy="35993"/>
              <a:chOff x="1364823" y="1854530"/>
              <a:chExt cx="36078" cy="35993"/>
            </a:xfrm>
          </p:grpSpPr>
          <p:sp>
            <p:nvSpPr>
              <p:cNvPr id="437" name="Freeform 436">
                <a:extLst>
                  <a:ext uri="{FF2B5EF4-FFF2-40B4-BE49-F238E27FC236}">
                    <a16:creationId xmlns:a16="http://schemas.microsoft.com/office/drawing/2014/main" id="{6B29EC05-F92A-3406-55C0-0215F3F1FE50}"/>
                  </a:ext>
                </a:extLst>
              </p:cNvPr>
              <p:cNvSpPr/>
              <p:nvPr/>
            </p:nvSpPr>
            <p:spPr>
              <a:xfrm>
                <a:off x="1382798" y="185453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38" name="Freeform 437">
                <a:extLst>
                  <a:ext uri="{FF2B5EF4-FFF2-40B4-BE49-F238E27FC236}">
                    <a16:creationId xmlns:a16="http://schemas.microsoft.com/office/drawing/2014/main" id="{D5C3F220-7A3B-6EDD-71B3-D2631F34E462}"/>
                  </a:ext>
                </a:extLst>
              </p:cNvPr>
              <p:cNvSpPr/>
              <p:nvPr/>
            </p:nvSpPr>
            <p:spPr>
              <a:xfrm>
                <a:off x="1364823" y="1872527"/>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439" name="Graphic 63">
              <a:extLst>
                <a:ext uri="{FF2B5EF4-FFF2-40B4-BE49-F238E27FC236}">
                  <a16:creationId xmlns:a16="http://schemas.microsoft.com/office/drawing/2014/main" id="{69CAE2F6-FF01-59E2-0473-EE141D7BEBF6}"/>
                </a:ext>
              </a:extLst>
            </p:cNvPr>
            <p:cNvGrpSpPr/>
            <p:nvPr/>
          </p:nvGrpSpPr>
          <p:grpSpPr>
            <a:xfrm>
              <a:off x="1354241" y="1893204"/>
              <a:ext cx="35950" cy="35993"/>
              <a:chOff x="1354241" y="1893204"/>
              <a:chExt cx="35950" cy="35993"/>
            </a:xfrm>
          </p:grpSpPr>
          <p:sp>
            <p:nvSpPr>
              <p:cNvPr id="440" name="Freeform 439">
                <a:extLst>
                  <a:ext uri="{FF2B5EF4-FFF2-40B4-BE49-F238E27FC236}">
                    <a16:creationId xmlns:a16="http://schemas.microsoft.com/office/drawing/2014/main" id="{C4014299-F1E9-97C4-1D99-CEAB8A8A4EE9}"/>
                  </a:ext>
                </a:extLst>
              </p:cNvPr>
              <p:cNvSpPr/>
              <p:nvPr/>
            </p:nvSpPr>
            <p:spPr>
              <a:xfrm>
                <a:off x="1372217" y="189320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41" name="Freeform 440">
                <a:extLst>
                  <a:ext uri="{FF2B5EF4-FFF2-40B4-BE49-F238E27FC236}">
                    <a16:creationId xmlns:a16="http://schemas.microsoft.com/office/drawing/2014/main" id="{4B1D6228-850C-A95B-0DB7-9675F0B0FC39}"/>
                  </a:ext>
                </a:extLst>
              </p:cNvPr>
              <p:cNvSpPr/>
              <p:nvPr/>
            </p:nvSpPr>
            <p:spPr>
              <a:xfrm>
                <a:off x="1354241" y="191120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42" name="Graphic 63">
              <a:extLst>
                <a:ext uri="{FF2B5EF4-FFF2-40B4-BE49-F238E27FC236}">
                  <a16:creationId xmlns:a16="http://schemas.microsoft.com/office/drawing/2014/main" id="{7BE9AF0B-2CB6-67B4-66EC-610D1308FCAC}"/>
                </a:ext>
              </a:extLst>
            </p:cNvPr>
            <p:cNvGrpSpPr/>
            <p:nvPr/>
          </p:nvGrpSpPr>
          <p:grpSpPr>
            <a:xfrm>
              <a:off x="1361890" y="1891672"/>
              <a:ext cx="35950" cy="35993"/>
              <a:chOff x="1361890" y="1891672"/>
              <a:chExt cx="35950" cy="35993"/>
            </a:xfrm>
          </p:grpSpPr>
          <p:sp>
            <p:nvSpPr>
              <p:cNvPr id="443" name="Freeform 442">
                <a:extLst>
                  <a:ext uri="{FF2B5EF4-FFF2-40B4-BE49-F238E27FC236}">
                    <a16:creationId xmlns:a16="http://schemas.microsoft.com/office/drawing/2014/main" id="{B76A58FE-F3D6-2073-035B-60EF0395E885}"/>
                  </a:ext>
                </a:extLst>
              </p:cNvPr>
              <p:cNvSpPr/>
              <p:nvPr/>
            </p:nvSpPr>
            <p:spPr>
              <a:xfrm>
                <a:off x="1379866" y="189167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44" name="Freeform 443">
                <a:extLst>
                  <a:ext uri="{FF2B5EF4-FFF2-40B4-BE49-F238E27FC236}">
                    <a16:creationId xmlns:a16="http://schemas.microsoft.com/office/drawing/2014/main" id="{52D4EDD8-69E4-004A-FA85-23BCFEA2AEEE}"/>
                  </a:ext>
                </a:extLst>
              </p:cNvPr>
              <p:cNvSpPr/>
              <p:nvPr/>
            </p:nvSpPr>
            <p:spPr>
              <a:xfrm>
                <a:off x="1361890" y="190966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45" name="Graphic 63">
              <a:extLst>
                <a:ext uri="{FF2B5EF4-FFF2-40B4-BE49-F238E27FC236}">
                  <a16:creationId xmlns:a16="http://schemas.microsoft.com/office/drawing/2014/main" id="{B960371A-CD8B-40D4-89BB-A1B2139A90A6}"/>
                </a:ext>
              </a:extLst>
            </p:cNvPr>
            <p:cNvGrpSpPr/>
            <p:nvPr/>
          </p:nvGrpSpPr>
          <p:grpSpPr>
            <a:xfrm>
              <a:off x="1741287" y="2257091"/>
              <a:ext cx="35950" cy="35993"/>
              <a:chOff x="1741287" y="2257091"/>
              <a:chExt cx="35950" cy="35993"/>
            </a:xfrm>
          </p:grpSpPr>
          <p:sp>
            <p:nvSpPr>
              <p:cNvPr id="446" name="Freeform 445">
                <a:extLst>
                  <a:ext uri="{FF2B5EF4-FFF2-40B4-BE49-F238E27FC236}">
                    <a16:creationId xmlns:a16="http://schemas.microsoft.com/office/drawing/2014/main" id="{34C68C47-2AA3-71B8-D514-FC3F920CCCB9}"/>
                  </a:ext>
                </a:extLst>
              </p:cNvPr>
              <p:cNvSpPr/>
              <p:nvPr/>
            </p:nvSpPr>
            <p:spPr>
              <a:xfrm>
                <a:off x="1759262" y="225709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47" name="Freeform 446">
                <a:extLst>
                  <a:ext uri="{FF2B5EF4-FFF2-40B4-BE49-F238E27FC236}">
                    <a16:creationId xmlns:a16="http://schemas.microsoft.com/office/drawing/2014/main" id="{41156DE5-A463-0178-8AF6-39831E27C950}"/>
                  </a:ext>
                </a:extLst>
              </p:cNvPr>
              <p:cNvSpPr/>
              <p:nvPr/>
            </p:nvSpPr>
            <p:spPr>
              <a:xfrm>
                <a:off x="1741287" y="227508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48" name="Graphic 63">
              <a:extLst>
                <a:ext uri="{FF2B5EF4-FFF2-40B4-BE49-F238E27FC236}">
                  <a16:creationId xmlns:a16="http://schemas.microsoft.com/office/drawing/2014/main" id="{CBA3D537-395A-57BB-8EF2-D88FFBBC39C0}"/>
                </a:ext>
              </a:extLst>
            </p:cNvPr>
            <p:cNvGrpSpPr/>
            <p:nvPr/>
          </p:nvGrpSpPr>
          <p:grpSpPr>
            <a:xfrm>
              <a:off x="1737462" y="2249560"/>
              <a:ext cx="35950" cy="35993"/>
              <a:chOff x="1737462" y="2249560"/>
              <a:chExt cx="35950" cy="35993"/>
            </a:xfrm>
          </p:grpSpPr>
          <p:sp>
            <p:nvSpPr>
              <p:cNvPr id="449" name="Freeform 448">
                <a:extLst>
                  <a:ext uri="{FF2B5EF4-FFF2-40B4-BE49-F238E27FC236}">
                    <a16:creationId xmlns:a16="http://schemas.microsoft.com/office/drawing/2014/main" id="{78E0F06B-BE48-F791-B4EC-4BC96F24F462}"/>
                  </a:ext>
                </a:extLst>
              </p:cNvPr>
              <p:cNvSpPr/>
              <p:nvPr/>
            </p:nvSpPr>
            <p:spPr>
              <a:xfrm>
                <a:off x="1755438" y="224956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50" name="Freeform 449">
                <a:extLst>
                  <a:ext uri="{FF2B5EF4-FFF2-40B4-BE49-F238E27FC236}">
                    <a16:creationId xmlns:a16="http://schemas.microsoft.com/office/drawing/2014/main" id="{61C36994-1463-E606-F39D-24DA0853751B}"/>
                  </a:ext>
                </a:extLst>
              </p:cNvPr>
              <p:cNvSpPr/>
              <p:nvPr/>
            </p:nvSpPr>
            <p:spPr>
              <a:xfrm>
                <a:off x="1737462" y="226755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51" name="Graphic 63">
              <a:extLst>
                <a:ext uri="{FF2B5EF4-FFF2-40B4-BE49-F238E27FC236}">
                  <a16:creationId xmlns:a16="http://schemas.microsoft.com/office/drawing/2014/main" id="{F81D247D-BDC0-58FC-E7A1-649CAC037F7D}"/>
                </a:ext>
              </a:extLst>
            </p:cNvPr>
            <p:cNvGrpSpPr/>
            <p:nvPr/>
          </p:nvGrpSpPr>
          <p:grpSpPr>
            <a:xfrm>
              <a:off x="2059363" y="2469476"/>
              <a:ext cx="35950" cy="35993"/>
              <a:chOff x="2059363" y="2469476"/>
              <a:chExt cx="35950" cy="35993"/>
            </a:xfrm>
          </p:grpSpPr>
          <p:sp>
            <p:nvSpPr>
              <p:cNvPr id="452" name="Freeform 451">
                <a:extLst>
                  <a:ext uri="{FF2B5EF4-FFF2-40B4-BE49-F238E27FC236}">
                    <a16:creationId xmlns:a16="http://schemas.microsoft.com/office/drawing/2014/main" id="{2B246670-B20D-300A-EA76-59B7D3BCD8D5}"/>
                  </a:ext>
                </a:extLst>
              </p:cNvPr>
              <p:cNvSpPr/>
              <p:nvPr/>
            </p:nvSpPr>
            <p:spPr>
              <a:xfrm>
                <a:off x="2077338" y="246947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53" name="Freeform 452">
                <a:extLst>
                  <a:ext uri="{FF2B5EF4-FFF2-40B4-BE49-F238E27FC236}">
                    <a16:creationId xmlns:a16="http://schemas.microsoft.com/office/drawing/2014/main" id="{90D1A8CB-9877-4748-1930-2CC68586F50A}"/>
                  </a:ext>
                </a:extLst>
              </p:cNvPr>
              <p:cNvSpPr/>
              <p:nvPr/>
            </p:nvSpPr>
            <p:spPr>
              <a:xfrm>
                <a:off x="2059363" y="248747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54" name="Graphic 63">
              <a:extLst>
                <a:ext uri="{FF2B5EF4-FFF2-40B4-BE49-F238E27FC236}">
                  <a16:creationId xmlns:a16="http://schemas.microsoft.com/office/drawing/2014/main" id="{33CC0C02-6918-6876-CAA1-2059638BC763}"/>
                </a:ext>
              </a:extLst>
            </p:cNvPr>
            <p:cNvGrpSpPr/>
            <p:nvPr/>
          </p:nvGrpSpPr>
          <p:grpSpPr>
            <a:xfrm>
              <a:off x="2172187" y="2571073"/>
              <a:ext cx="35950" cy="35993"/>
              <a:chOff x="2172187" y="2571073"/>
              <a:chExt cx="35950" cy="35993"/>
            </a:xfrm>
          </p:grpSpPr>
          <p:sp>
            <p:nvSpPr>
              <p:cNvPr id="455" name="Freeform 454">
                <a:extLst>
                  <a:ext uri="{FF2B5EF4-FFF2-40B4-BE49-F238E27FC236}">
                    <a16:creationId xmlns:a16="http://schemas.microsoft.com/office/drawing/2014/main" id="{04FB0C40-3E19-4F33-9921-CF76692B1FF9}"/>
                  </a:ext>
                </a:extLst>
              </p:cNvPr>
              <p:cNvSpPr/>
              <p:nvPr/>
            </p:nvSpPr>
            <p:spPr>
              <a:xfrm>
                <a:off x="2190163" y="257107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56" name="Freeform 455">
                <a:extLst>
                  <a:ext uri="{FF2B5EF4-FFF2-40B4-BE49-F238E27FC236}">
                    <a16:creationId xmlns:a16="http://schemas.microsoft.com/office/drawing/2014/main" id="{3E67D571-D0DB-1003-A343-C3DE31F1D8AE}"/>
                  </a:ext>
                </a:extLst>
              </p:cNvPr>
              <p:cNvSpPr/>
              <p:nvPr/>
            </p:nvSpPr>
            <p:spPr>
              <a:xfrm>
                <a:off x="2172187" y="258907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57" name="Graphic 63">
              <a:extLst>
                <a:ext uri="{FF2B5EF4-FFF2-40B4-BE49-F238E27FC236}">
                  <a16:creationId xmlns:a16="http://schemas.microsoft.com/office/drawing/2014/main" id="{A7710303-14D4-87FE-E9E1-AB2D03244E4D}"/>
                </a:ext>
              </a:extLst>
            </p:cNvPr>
            <p:cNvGrpSpPr/>
            <p:nvPr/>
          </p:nvGrpSpPr>
          <p:grpSpPr>
            <a:xfrm>
              <a:off x="2369152" y="2644591"/>
              <a:ext cx="35950" cy="35993"/>
              <a:chOff x="2369152" y="2644591"/>
              <a:chExt cx="35950" cy="35993"/>
            </a:xfrm>
          </p:grpSpPr>
          <p:sp>
            <p:nvSpPr>
              <p:cNvPr id="458" name="Freeform 457">
                <a:extLst>
                  <a:ext uri="{FF2B5EF4-FFF2-40B4-BE49-F238E27FC236}">
                    <a16:creationId xmlns:a16="http://schemas.microsoft.com/office/drawing/2014/main" id="{83A1E2CE-AD94-70A6-1BE6-03867BD57AC6}"/>
                  </a:ext>
                </a:extLst>
              </p:cNvPr>
              <p:cNvSpPr/>
              <p:nvPr/>
            </p:nvSpPr>
            <p:spPr>
              <a:xfrm>
                <a:off x="2387128" y="264459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59" name="Freeform 458">
                <a:extLst>
                  <a:ext uri="{FF2B5EF4-FFF2-40B4-BE49-F238E27FC236}">
                    <a16:creationId xmlns:a16="http://schemas.microsoft.com/office/drawing/2014/main" id="{FAE72AC7-1609-A398-F257-036C9AA4F557}"/>
                  </a:ext>
                </a:extLst>
              </p:cNvPr>
              <p:cNvSpPr/>
              <p:nvPr/>
            </p:nvSpPr>
            <p:spPr>
              <a:xfrm>
                <a:off x="2369152" y="266258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60" name="Graphic 63">
              <a:extLst>
                <a:ext uri="{FF2B5EF4-FFF2-40B4-BE49-F238E27FC236}">
                  <a16:creationId xmlns:a16="http://schemas.microsoft.com/office/drawing/2014/main" id="{F6605869-0E6B-108E-EAD6-4096F78D16F4}"/>
                </a:ext>
              </a:extLst>
            </p:cNvPr>
            <p:cNvGrpSpPr/>
            <p:nvPr/>
          </p:nvGrpSpPr>
          <p:grpSpPr>
            <a:xfrm>
              <a:off x="2375144" y="2676372"/>
              <a:ext cx="35950" cy="36120"/>
              <a:chOff x="2375144" y="2676372"/>
              <a:chExt cx="35950" cy="36120"/>
            </a:xfrm>
          </p:grpSpPr>
          <p:sp>
            <p:nvSpPr>
              <p:cNvPr id="461" name="Freeform 460">
                <a:extLst>
                  <a:ext uri="{FF2B5EF4-FFF2-40B4-BE49-F238E27FC236}">
                    <a16:creationId xmlns:a16="http://schemas.microsoft.com/office/drawing/2014/main" id="{995E84A9-3DD3-6C62-40C5-590CD287283D}"/>
                  </a:ext>
                </a:extLst>
              </p:cNvPr>
              <p:cNvSpPr/>
              <p:nvPr/>
            </p:nvSpPr>
            <p:spPr>
              <a:xfrm>
                <a:off x="2393120" y="2676372"/>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4191" cap="flat">
                <a:solidFill>
                  <a:srgbClr val="000000"/>
                </a:solidFill>
                <a:prstDash val="solid"/>
                <a:miter/>
              </a:ln>
            </p:spPr>
            <p:txBody>
              <a:bodyPr rtlCol="0" anchor="ctr"/>
              <a:lstStyle/>
              <a:p>
                <a:endParaRPr lang="en-GB" noProof="0" dirty="0"/>
              </a:p>
            </p:txBody>
          </p:sp>
          <p:sp>
            <p:nvSpPr>
              <p:cNvPr id="462" name="Freeform 461">
                <a:extLst>
                  <a:ext uri="{FF2B5EF4-FFF2-40B4-BE49-F238E27FC236}">
                    <a16:creationId xmlns:a16="http://schemas.microsoft.com/office/drawing/2014/main" id="{21DE2643-28F3-7939-1E4C-90A5F64612EB}"/>
                  </a:ext>
                </a:extLst>
              </p:cNvPr>
              <p:cNvSpPr/>
              <p:nvPr/>
            </p:nvSpPr>
            <p:spPr>
              <a:xfrm>
                <a:off x="2375144" y="269436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63" name="Graphic 63">
              <a:extLst>
                <a:ext uri="{FF2B5EF4-FFF2-40B4-BE49-F238E27FC236}">
                  <a16:creationId xmlns:a16="http://schemas.microsoft.com/office/drawing/2014/main" id="{C1332EEB-5EBC-6B92-28D5-FBE56A0004F2}"/>
                </a:ext>
              </a:extLst>
            </p:cNvPr>
            <p:cNvGrpSpPr/>
            <p:nvPr/>
          </p:nvGrpSpPr>
          <p:grpSpPr>
            <a:xfrm>
              <a:off x="2394904" y="2705217"/>
              <a:ext cx="35950" cy="35993"/>
              <a:chOff x="2394904" y="2705217"/>
              <a:chExt cx="35950" cy="35993"/>
            </a:xfrm>
          </p:grpSpPr>
          <p:sp>
            <p:nvSpPr>
              <p:cNvPr id="464" name="Freeform 463">
                <a:extLst>
                  <a:ext uri="{FF2B5EF4-FFF2-40B4-BE49-F238E27FC236}">
                    <a16:creationId xmlns:a16="http://schemas.microsoft.com/office/drawing/2014/main" id="{D0863D20-F953-E842-6B79-1BC4100BE7CA}"/>
                  </a:ext>
                </a:extLst>
              </p:cNvPr>
              <p:cNvSpPr/>
              <p:nvPr/>
            </p:nvSpPr>
            <p:spPr>
              <a:xfrm>
                <a:off x="2412880" y="270521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65" name="Freeform 464">
                <a:extLst>
                  <a:ext uri="{FF2B5EF4-FFF2-40B4-BE49-F238E27FC236}">
                    <a16:creationId xmlns:a16="http://schemas.microsoft.com/office/drawing/2014/main" id="{AA62A81F-9FDC-3229-7BC1-4CC23FC11C43}"/>
                  </a:ext>
                </a:extLst>
              </p:cNvPr>
              <p:cNvSpPr/>
              <p:nvPr/>
            </p:nvSpPr>
            <p:spPr>
              <a:xfrm>
                <a:off x="2394904" y="272321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66" name="Graphic 63">
              <a:extLst>
                <a:ext uri="{FF2B5EF4-FFF2-40B4-BE49-F238E27FC236}">
                  <a16:creationId xmlns:a16="http://schemas.microsoft.com/office/drawing/2014/main" id="{FC964077-41C8-5378-9256-32401880DA35}"/>
                </a:ext>
              </a:extLst>
            </p:cNvPr>
            <p:cNvGrpSpPr/>
            <p:nvPr/>
          </p:nvGrpSpPr>
          <p:grpSpPr>
            <a:xfrm>
              <a:off x="2409310" y="2721938"/>
              <a:ext cx="35950" cy="35993"/>
              <a:chOff x="2409310" y="2721938"/>
              <a:chExt cx="35950" cy="35993"/>
            </a:xfrm>
          </p:grpSpPr>
          <p:sp>
            <p:nvSpPr>
              <p:cNvPr id="467" name="Freeform 466">
                <a:extLst>
                  <a:ext uri="{FF2B5EF4-FFF2-40B4-BE49-F238E27FC236}">
                    <a16:creationId xmlns:a16="http://schemas.microsoft.com/office/drawing/2014/main" id="{A921193E-C1C5-4FBA-02A4-33504B7EE1E9}"/>
                  </a:ext>
                </a:extLst>
              </p:cNvPr>
              <p:cNvSpPr/>
              <p:nvPr/>
            </p:nvSpPr>
            <p:spPr>
              <a:xfrm>
                <a:off x="2427286" y="272193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68" name="Freeform 467">
                <a:extLst>
                  <a:ext uri="{FF2B5EF4-FFF2-40B4-BE49-F238E27FC236}">
                    <a16:creationId xmlns:a16="http://schemas.microsoft.com/office/drawing/2014/main" id="{5BE5B917-92B5-E841-E820-53AFBAE2ACAA}"/>
                  </a:ext>
                </a:extLst>
              </p:cNvPr>
              <p:cNvSpPr/>
              <p:nvPr/>
            </p:nvSpPr>
            <p:spPr>
              <a:xfrm>
                <a:off x="2409310" y="273993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69" name="Graphic 63">
              <a:extLst>
                <a:ext uri="{FF2B5EF4-FFF2-40B4-BE49-F238E27FC236}">
                  <a16:creationId xmlns:a16="http://schemas.microsoft.com/office/drawing/2014/main" id="{2B6645AF-290B-47E2-198D-2C7ECBDC51BD}"/>
                </a:ext>
              </a:extLst>
            </p:cNvPr>
            <p:cNvGrpSpPr/>
            <p:nvPr/>
          </p:nvGrpSpPr>
          <p:grpSpPr>
            <a:xfrm>
              <a:off x="2399366" y="2712110"/>
              <a:ext cx="36078" cy="35993"/>
              <a:chOff x="2399366" y="2712110"/>
              <a:chExt cx="36078" cy="35993"/>
            </a:xfrm>
          </p:grpSpPr>
          <p:sp>
            <p:nvSpPr>
              <p:cNvPr id="470" name="Freeform 469">
                <a:extLst>
                  <a:ext uri="{FF2B5EF4-FFF2-40B4-BE49-F238E27FC236}">
                    <a16:creationId xmlns:a16="http://schemas.microsoft.com/office/drawing/2014/main" id="{4E1416B9-595C-9035-97B5-DB5740F57774}"/>
                  </a:ext>
                </a:extLst>
              </p:cNvPr>
              <p:cNvSpPr/>
              <p:nvPr/>
            </p:nvSpPr>
            <p:spPr>
              <a:xfrm>
                <a:off x="2417342" y="271211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71" name="Freeform 470">
                <a:extLst>
                  <a:ext uri="{FF2B5EF4-FFF2-40B4-BE49-F238E27FC236}">
                    <a16:creationId xmlns:a16="http://schemas.microsoft.com/office/drawing/2014/main" id="{CE07E580-B105-7BC1-F7B7-77A39D38B813}"/>
                  </a:ext>
                </a:extLst>
              </p:cNvPr>
              <p:cNvSpPr/>
              <p:nvPr/>
            </p:nvSpPr>
            <p:spPr>
              <a:xfrm>
                <a:off x="2399366" y="2730106"/>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472" name="Graphic 63">
              <a:extLst>
                <a:ext uri="{FF2B5EF4-FFF2-40B4-BE49-F238E27FC236}">
                  <a16:creationId xmlns:a16="http://schemas.microsoft.com/office/drawing/2014/main" id="{4C202C6B-CD1D-1015-AE5A-736CFC31D5F0}"/>
                </a:ext>
              </a:extLst>
            </p:cNvPr>
            <p:cNvGrpSpPr/>
            <p:nvPr/>
          </p:nvGrpSpPr>
          <p:grpSpPr>
            <a:xfrm>
              <a:off x="2514486" y="2852381"/>
              <a:ext cx="36078" cy="35993"/>
              <a:chOff x="2514486" y="2852381"/>
              <a:chExt cx="36078" cy="35993"/>
            </a:xfrm>
          </p:grpSpPr>
          <p:sp>
            <p:nvSpPr>
              <p:cNvPr id="473" name="Freeform 472">
                <a:extLst>
                  <a:ext uri="{FF2B5EF4-FFF2-40B4-BE49-F238E27FC236}">
                    <a16:creationId xmlns:a16="http://schemas.microsoft.com/office/drawing/2014/main" id="{BF166FAB-1C3B-BC64-B77C-68CC465982F3}"/>
                  </a:ext>
                </a:extLst>
              </p:cNvPr>
              <p:cNvSpPr/>
              <p:nvPr/>
            </p:nvSpPr>
            <p:spPr>
              <a:xfrm>
                <a:off x="2532461" y="285238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74" name="Freeform 473">
                <a:extLst>
                  <a:ext uri="{FF2B5EF4-FFF2-40B4-BE49-F238E27FC236}">
                    <a16:creationId xmlns:a16="http://schemas.microsoft.com/office/drawing/2014/main" id="{8966C8FE-F88F-BB88-43F3-BE9E2B147E38}"/>
                  </a:ext>
                </a:extLst>
              </p:cNvPr>
              <p:cNvSpPr/>
              <p:nvPr/>
            </p:nvSpPr>
            <p:spPr>
              <a:xfrm>
                <a:off x="2514486" y="2870377"/>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nvGrpSpPr>
            <p:cNvPr id="475" name="Graphic 63">
              <a:extLst>
                <a:ext uri="{FF2B5EF4-FFF2-40B4-BE49-F238E27FC236}">
                  <a16:creationId xmlns:a16="http://schemas.microsoft.com/office/drawing/2014/main" id="{C5463674-FE22-1BBD-9CF6-7AA36F1FCD59}"/>
                </a:ext>
              </a:extLst>
            </p:cNvPr>
            <p:cNvGrpSpPr/>
            <p:nvPr/>
          </p:nvGrpSpPr>
          <p:grpSpPr>
            <a:xfrm>
              <a:off x="3749054" y="3498341"/>
              <a:ext cx="35950" cy="35993"/>
              <a:chOff x="3749054" y="3498341"/>
              <a:chExt cx="35950" cy="35993"/>
            </a:xfrm>
          </p:grpSpPr>
          <p:sp>
            <p:nvSpPr>
              <p:cNvPr id="476" name="Freeform 475">
                <a:extLst>
                  <a:ext uri="{FF2B5EF4-FFF2-40B4-BE49-F238E27FC236}">
                    <a16:creationId xmlns:a16="http://schemas.microsoft.com/office/drawing/2014/main" id="{3D15E3F9-B367-C8CE-DE3B-3A9222C0639B}"/>
                  </a:ext>
                </a:extLst>
              </p:cNvPr>
              <p:cNvSpPr/>
              <p:nvPr/>
            </p:nvSpPr>
            <p:spPr>
              <a:xfrm>
                <a:off x="3767029" y="349834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77" name="Freeform 476">
                <a:extLst>
                  <a:ext uri="{FF2B5EF4-FFF2-40B4-BE49-F238E27FC236}">
                    <a16:creationId xmlns:a16="http://schemas.microsoft.com/office/drawing/2014/main" id="{0B252B80-F879-2C9D-B851-B58EAE655EDB}"/>
                  </a:ext>
                </a:extLst>
              </p:cNvPr>
              <p:cNvSpPr/>
              <p:nvPr/>
            </p:nvSpPr>
            <p:spPr>
              <a:xfrm>
                <a:off x="3749054" y="351633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78" name="Graphic 63">
              <a:extLst>
                <a:ext uri="{FF2B5EF4-FFF2-40B4-BE49-F238E27FC236}">
                  <a16:creationId xmlns:a16="http://schemas.microsoft.com/office/drawing/2014/main" id="{9FB725CB-8457-EE39-926F-2EDEA7C561D9}"/>
                </a:ext>
              </a:extLst>
            </p:cNvPr>
            <p:cNvGrpSpPr/>
            <p:nvPr/>
          </p:nvGrpSpPr>
          <p:grpSpPr>
            <a:xfrm>
              <a:off x="3741405" y="3498341"/>
              <a:ext cx="35950" cy="35993"/>
              <a:chOff x="3741405" y="3498341"/>
              <a:chExt cx="35950" cy="35993"/>
            </a:xfrm>
          </p:grpSpPr>
          <p:sp>
            <p:nvSpPr>
              <p:cNvPr id="479" name="Freeform 478">
                <a:extLst>
                  <a:ext uri="{FF2B5EF4-FFF2-40B4-BE49-F238E27FC236}">
                    <a16:creationId xmlns:a16="http://schemas.microsoft.com/office/drawing/2014/main" id="{B5860F91-D11F-B096-5A1B-A3DA900D4AE7}"/>
                  </a:ext>
                </a:extLst>
              </p:cNvPr>
              <p:cNvSpPr/>
              <p:nvPr/>
            </p:nvSpPr>
            <p:spPr>
              <a:xfrm>
                <a:off x="3759380" y="349834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80" name="Freeform 479">
                <a:extLst>
                  <a:ext uri="{FF2B5EF4-FFF2-40B4-BE49-F238E27FC236}">
                    <a16:creationId xmlns:a16="http://schemas.microsoft.com/office/drawing/2014/main" id="{3B646874-B94B-13C2-809F-BFA9E434FA2E}"/>
                  </a:ext>
                </a:extLst>
              </p:cNvPr>
              <p:cNvSpPr/>
              <p:nvPr/>
            </p:nvSpPr>
            <p:spPr>
              <a:xfrm>
                <a:off x="3741405" y="351633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4191" cap="flat">
                <a:solidFill>
                  <a:srgbClr val="000000"/>
                </a:solidFill>
                <a:prstDash val="solid"/>
                <a:miter/>
              </a:ln>
            </p:spPr>
            <p:txBody>
              <a:bodyPr rtlCol="0" anchor="ctr"/>
              <a:lstStyle/>
              <a:p>
                <a:endParaRPr lang="en-GB" noProof="0" dirty="0"/>
              </a:p>
            </p:txBody>
          </p:sp>
        </p:grpSp>
        <p:grpSp>
          <p:nvGrpSpPr>
            <p:cNvPr id="481" name="Graphic 63">
              <a:extLst>
                <a:ext uri="{FF2B5EF4-FFF2-40B4-BE49-F238E27FC236}">
                  <a16:creationId xmlns:a16="http://schemas.microsoft.com/office/drawing/2014/main" id="{817C0A3C-5786-C0A8-9EDA-B94501483887}"/>
                </a:ext>
              </a:extLst>
            </p:cNvPr>
            <p:cNvGrpSpPr/>
            <p:nvPr/>
          </p:nvGrpSpPr>
          <p:grpSpPr>
            <a:xfrm>
              <a:off x="3727764" y="3498341"/>
              <a:ext cx="36078" cy="35993"/>
              <a:chOff x="3727764" y="3498341"/>
              <a:chExt cx="36078" cy="35993"/>
            </a:xfrm>
          </p:grpSpPr>
          <p:sp>
            <p:nvSpPr>
              <p:cNvPr id="482" name="Freeform 481">
                <a:extLst>
                  <a:ext uri="{FF2B5EF4-FFF2-40B4-BE49-F238E27FC236}">
                    <a16:creationId xmlns:a16="http://schemas.microsoft.com/office/drawing/2014/main" id="{F925ABE3-1F95-CF7F-EE44-62E3C25BC7D1}"/>
                  </a:ext>
                </a:extLst>
              </p:cNvPr>
              <p:cNvSpPr/>
              <p:nvPr/>
            </p:nvSpPr>
            <p:spPr>
              <a:xfrm>
                <a:off x="3745739" y="349834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83" name="Freeform 482">
                <a:extLst>
                  <a:ext uri="{FF2B5EF4-FFF2-40B4-BE49-F238E27FC236}">
                    <a16:creationId xmlns:a16="http://schemas.microsoft.com/office/drawing/2014/main" id="{C34EE081-806F-A2EE-DFDB-F23566DF3F31}"/>
                  </a:ext>
                </a:extLst>
              </p:cNvPr>
              <p:cNvSpPr/>
              <p:nvPr/>
            </p:nvSpPr>
            <p:spPr>
              <a:xfrm>
                <a:off x="3727764" y="3516338"/>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4191" cap="flat">
                <a:solidFill>
                  <a:srgbClr val="000000"/>
                </a:solidFill>
                <a:prstDash val="solid"/>
                <a:miter/>
              </a:ln>
            </p:spPr>
            <p:txBody>
              <a:bodyPr rtlCol="0" anchor="ctr"/>
              <a:lstStyle/>
              <a:p>
                <a:endParaRPr lang="en-GB" noProof="0" dirty="0"/>
              </a:p>
            </p:txBody>
          </p:sp>
        </p:grpSp>
        <p:grpSp>
          <p:nvGrpSpPr>
            <p:cNvPr id="484" name="Graphic 63">
              <a:extLst>
                <a:ext uri="{FF2B5EF4-FFF2-40B4-BE49-F238E27FC236}">
                  <a16:creationId xmlns:a16="http://schemas.microsoft.com/office/drawing/2014/main" id="{2901A6CF-30F7-3BA9-3AD5-78E564FE92E7}"/>
                </a:ext>
              </a:extLst>
            </p:cNvPr>
            <p:cNvGrpSpPr/>
            <p:nvPr/>
          </p:nvGrpSpPr>
          <p:grpSpPr>
            <a:xfrm>
              <a:off x="4403309" y="3615893"/>
              <a:ext cx="36078" cy="35993"/>
              <a:chOff x="4403309" y="3615893"/>
              <a:chExt cx="36078" cy="35993"/>
            </a:xfrm>
          </p:grpSpPr>
          <p:sp>
            <p:nvSpPr>
              <p:cNvPr id="485" name="Freeform 484">
                <a:extLst>
                  <a:ext uri="{FF2B5EF4-FFF2-40B4-BE49-F238E27FC236}">
                    <a16:creationId xmlns:a16="http://schemas.microsoft.com/office/drawing/2014/main" id="{FF381E36-06E7-8393-ADA0-19808578BC33}"/>
                  </a:ext>
                </a:extLst>
              </p:cNvPr>
              <p:cNvSpPr/>
              <p:nvPr/>
            </p:nvSpPr>
            <p:spPr>
              <a:xfrm>
                <a:off x="4421284" y="361589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4191" cap="flat">
                <a:solidFill>
                  <a:srgbClr val="000000"/>
                </a:solidFill>
                <a:prstDash val="solid"/>
                <a:miter/>
              </a:ln>
            </p:spPr>
            <p:txBody>
              <a:bodyPr rtlCol="0" anchor="ctr"/>
              <a:lstStyle/>
              <a:p>
                <a:endParaRPr lang="en-GB" noProof="0" dirty="0"/>
              </a:p>
            </p:txBody>
          </p:sp>
          <p:sp>
            <p:nvSpPr>
              <p:cNvPr id="486" name="Freeform 485">
                <a:extLst>
                  <a:ext uri="{FF2B5EF4-FFF2-40B4-BE49-F238E27FC236}">
                    <a16:creationId xmlns:a16="http://schemas.microsoft.com/office/drawing/2014/main" id="{AB894210-E741-D0D7-F9CE-F330C2BFBB9C}"/>
                  </a:ext>
                </a:extLst>
              </p:cNvPr>
              <p:cNvSpPr/>
              <p:nvPr/>
            </p:nvSpPr>
            <p:spPr>
              <a:xfrm>
                <a:off x="4403309" y="3633890"/>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4191" cap="flat">
                <a:solidFill>
                  <a:srgbClr val="000000"/>
                </a:solidFill>
                <a:prstDash val="solid"/>
                <a:miter/>
              </a:ln>
            </p:spPr>
            <p:txBody>
              <a:bodyPr rtlCol="0" anchor="ctr"/>
              <a:lstStyle/>
              <a:p>
                <a:endParaRPr lang="en-GB" noProof="0" dirty="0"/>
              </a:p>
            </p:txBody>
          </p:sp>
        </p:grpSp>
      </p:grpSp>
      <p:cxnSp>
        <p:nvCxnSpPr>
          <p:cNvPr id="65" name="Straight Connector 64">
            <a:extLst>
              <a:ext uri="{FF2B5EF4-FFF2-40B4-BE49-F238E27FC236}">
                <a16:creationId xmlns:a16="http://schemas.microsoft.com/office/drawing/2014/main" id="{48B62627-0A3C-E34C-62A9-C785BF1AF2E9}"/>
              </a:ext>
            </a:extLst>
          </p:cNvPr>
          <p:cNvCxnSpPr>
            <a:cxnSpLocks/>
          </p:cNvCxnSpPr>
          <p:nvPr/>
        </p:nvCxnSpPr>
        <p:spPr>
          <a:xfrm flipV="1">
            <a:off x="1076004" y="2863675"/>
            <a:ext cx="1438599" cy="1"/>
          </a:xfrm>
          <a:prstGeom prst="line">
            <a:avLst/>
          </a:prstGeom>
          <a:ln w="12700">
            <a:solidFill>
              <a:schemeClr val="accent6">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EE89E9F6-E747-892C-9B33-26CD5BFF2A32}"/>
              </a:ext>
            </a:extLst>
          </p:cNvPr>
          <p:cNvCxnSpPr>
            <a:cxnSpLocks/>
          </p:cNvCxnSpPr>
          <p:nvPr/>
        </p:nvCxnSpPr>
        <p:spPr>
          <a:xfrm>
            <a:off x="3292897" y="3000180"/>
            <a:ext cx="0" cy="981075"/>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87" name="Rounded Rectangle 486">
            <a:extLst>
              <a:ext uri="{FF2B5EF4-FFF2-40B4-BE49-F238E27FC236}">
                <a16:creationId xmlns:a16="http://schemas.microsoft.com/office/drawing/2014/main" id="{323820EF-BD9A-D359-3EA2-78780EA132C5}"/>
              </a:ext>
            </a:extLst>
          </p:cNvPr>
          <p:cNvSpPr/>
          <p:nvPr/>
        </p:nvSpPr>
        <p:spPr>
          <a:xfrm>
            <a:off x="2632191" y="1777965"/>
            <a:ext cx="2501864" cy="475317"/>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b="1" noProof="0" dirty="0">
                <a:solidFill>
                  <a:schemeClr val="bg1"/>
                </a:solidFill>
                <a:latin typeface="Arial" panose="020B0604020202020204" pitchFamily="34" charset="0"/>
                <a:cs typeface="Arial" panose="020B0604020202020204" pitchFamily="34" charset="0"/>
              </a:rPr>
              <a:t>HR: 0.77 (95% CI, 0.63-0.94)</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p=0.011</a:t>
            </a:r>
          </a:p>
        </p:txBody>
      </p:sp>
      <p:sp>
        <p:nvSpPr>
          <p:cNvPr id="489" name="TextBox 488">
            <a:extLst>
              <a:ext uri="{FF2B5EF4-FFF2-40B4-BE49-F238E27FC236}">
                <a16:creationId xmlns:a16="http://schemas.microsoft.com/office/drawing/2014/main" id="{8857B226-EFC7-1E85-F851-21346DD35EEE}"/>
              </a:ext>
            </a:extLst>
          </p:cNvPr>
          <p:cNvSpPr txBox="1"/>
          <p:nvPr/>
        </p:nvSpPr>
        <p:spPr>
          <a:xfrm>
            <a:off x="7078602" y="4369677"/>
            <a:ext cx="926536" cy="369332"/>
          </a:xfrm>
          <a:prstGeom prst="rect">
            <a:avLst/>
          </a:prstGeom>
          <a:solidFill>
            <a:schemeClr val="bg1"/>
          </a:solidFill>
        </p:spPr>
        <p:txBody>
          <a:bodyPr wrap="none" lIns="0" tIns="0" rIns="0" bIns="0" rtlCol="0">
            <a:spAutoFit/>
          </a:bodyPr>
          <a:lstStyle/>
          <a:p>
            <a:r>
              <a:rPr lang="en-GB" sz="800" b="1" noProof="0" dirty="0">
                <a:solidFill>
                  <a:schemeClr val="accent1"/>
                </a:solidFill>
                <a:latin typeface="Arial" panose="020B0604020202020204" pitchFamily="34" charset="0"/>
                <a:ea typeface="Aileron" charset="0"/>
                <a:cs typeface="Arial" panose="020B0604020202020204" pitchFamily="34" charset="0"/>
              </a:rPr>
              <a:t>HER3-DXd (N=293)</a:t>
            </a:r>
          </a:p>
          <a:p>
            <a:r>
              <a:rPr lang="en-GB" sz="800" b="1" noProof="0" dirty="0">
                <a:solidFill>
                  <a:schemeClr val="accent6"/>
                </a:solidFill>
                <a:latin typeface="Arial" panose="020B0604020202020204" pitchFamily="34" charset="0"/>
                <a:ea typeface="Aileron" charset="0"/>
                <a:cs typeface="Arial" panose="020B0604020202020204" pitchFamily="34" charset="0"/>
              </a:rPr>
              <a:t>PBC (N=293)</a:t>
            </a:r>
          </a:p>
          <a:p>
            <a:r>
              <a:rPr lang="en-GB" sz="800" b="1" noProof="0" dirty="0">
                <a:solidFill>
                  <a:schemeClr val="accent6"/>
                </a:solidFill>
                <a:latin typeface="Arial" panose="020B0604020202020204" pitchFamily="34" charset="0"/>
                <a:ea typeface="Aileron" charset="0"/>
                <a:cs typeface="Arial" panose="020B0604020202020204" pitchFamily="34" charset="0"/>
              </a:rPr>
              <a:t>Censored</a:t>
            </a:r>
          </a:p>
        </p:txBody>
      </p:sp>
      <p:cxnSp>
        <p:nvCxnSpPr>
          <p:cNvPr id="490" name="Straight Connector 489">
            <a:extLst>
              <a:ext uri="{FF2B5EF4-FFF2-40B4-BE49-F238E27FC236}">
                <a16:creationId xmlns:a16="http://schemas.microsoft.com/office/drawing/2014/main" id="{CCC76324-299C-7E36-E2AA-B61E935D4196}"/>
              </a:ext>
            </a:extLst>
          </p:cNvPr>
          <p:cNvCxnSpPr>
            <a:cxnSpLocks/>
          </p:cNvCxnSpPr>
          <p:nvPr/>
        </p:nvCxnSpPr>
        <p:spPr>
          <a:xfrm>
            <a:off x="6896642" y="4427207"/>
            <a:ext cx="140213"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91" name="Straight Connector 490">
            <a:extLst>
              <a:ext uri="{FF2B5EF4-FFF2-40B4-BE49-F238E27FC236}">
                <a16:creationId xmlns:a16="http://schemas.microsoft.com/office/drawing/2014/main" id="{59AB02D6-983E-A225-6F48-4C2FB5167FAE}"/>
              </a:ext>
            </a:extLst>
          </p:cNvPr>
          <p:cNvCxnSpPr>
            <a:cxnSpLocks/>
          </p:cNvCxnSpPr>
          <p:nvPr/>
        </p:nvCxnSpPr>
        <p:spPr>
          <a:xfrm>
            <a:off x="6896642" y="4551032"/>
            <a:ext cx="140213"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492" name="Group 491">
            <a:extLst>
              <a:ext uri="{FF2B5EF4-FFF2-40B4-BE49-F238E27FC236}">
                <a16:creationId xmlns:a16="http://schemas.microsoft.com/office/drawing/2014/main" id="{BE8E88CF-39D0-14DE-479F-3C8C6A3E8564}"/>
              </a:ext>
            </a:extLst>
          </p:cNvPr>
          <p:cNvGrpSpPr/>
          <p:nvPr/>
        </p:nvGrpSpPr>
        <p:grpSpPr>
          <a:xfrm>
            <a:off x="6938727" y="4647177"/>
            <a:ext cx="67378" cy="67378"/>
            <a:chOff x="1757931" y="3085372"/>
            <a:chExt cx="67378" cy="67378"/>
          </a:xfrm>
        </p:grpSpPr>
        <p:cxnSp>
          <p:nvCxnSpPr>
            <p:cNvPr id="493" name="Straight Connector 492">
              <a:extLst>
                <a:ext uri="{FF2B5EF4-FFF2-40B4-BE49-F238E27FC236}">
                  <a16:creationId xmlns:a16="http://schemas.microsoft.com/office/drawing/2014/main" id="{562EC723-00D6-1DAD-0301-D11F675B7E4C}"/>
                </a:ext>
              </a:extLst>
            </p:cNvPr>
            <p:cNvCxnSpPr>
              <a:cxnSpLocks/>
            </p:cNvCxnSpPr>
            <p:nvPr/>
          </p:nvCxnSpPr>
          <p:spPr>
            <a:xfrm>
              <a:off x="1757931" y="3119060"/>
              <a:ext cx="6737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4" name="Straight Connector 493">
              <a:extLst>
                <a:ext uri="{FF2B5EF4-FFF2-40B4-BE49-F238E27FC236}">
                  <a16:creationId xmlns:a16="http://schemas.microsoft.com/office/drawing/2014/main" id="{55BA4E7F-CCC0-1115-E13A-8915F1140654}"/>
                </a:ext>
              </a:extLst>
            </p:cNvPr>
            <p:cNvCxnSpPr>
              <a:cxnSpLocks/>
            </p:cNvCxnSpPr>
            <p:nvPr/>
          </p:nvCxnSpPr>
          <p:spPr>
            <a:xfrm rot="16200000">
              <a:off x="1757931" y="3119061"/>
              <a:ext cx="6737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48" name="Graphic 536">
            <a:extLst>
              <a:ext uri="{FF2B5EF4-FFF2-40B4-BE49-F238E27FC236}">
                <a16:creationId xmlns:a16="http://schemas.microsoft.com/office/drawing/2014/main" id="{F0C4262D-4634-007E-D6B0-52A4B66E2793}"/>
              </a:ext>
            </a:extLst>
          </p:cNvPr>
          <p:cNvGrpSpPr/>
          <p:nvPr/>
        </p:nvGrpSpPr>
        <p:grpSpPr>
          <a:xfrm>
            <a:off x="6673508" y="3029594"/>
            <a:ext cx="5249720" cy="1857472"/>
            <a:chOff x="6673508" y="3128044"/>
            <a:chExt cx="5249720" cy="1857472"/>
          </a:xfrm>
        </p:grpSpPr>
        <p:sp>
          <p:nvSpPr>
            <p:cNvPr id="549" name="Freeform 548">
              <a:extLst>
                <a:ext uri="{FF2B5EF4-FFF2-40B4-BE49-F238E27FC236}">
                  <a16:creationId xmlns:a16="http://schemas.microsoft.com/office/drawing/2014/main" id="{A9F7C925-386C-864D-821D-15879C1D1CD1}"/>
                </a:ext>
              </a:extLst>
            </p:cNvPr>
            <p:cNvSpPr/>
            <p:nvPr/>
          </p:nvSpPr>
          <p:spPr>
            <a:xfrm>
              <a:off x="6673508" y="4215111"/>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550" name="Freeform 549">
              <a:extLst>
                <a:ext uri="{FF2B5EF4-FFF2-40B4-BE49-F238E27FC236}">
                  <a16:creationId xmlns:a16="http://schemas.microsoft.com/office/drawing/2014/main" id="{5E2FDF52-1711-1BAD-7C73-AEC9B45DD0DD}"/>
                </a:ext>
              </a:extLst>
            </p:cNvPr>
            <p:cNvSpPr/>
            <p:nvPr/>
          </p:nvSpPr>
          <p:spPr>
            <a:xfrm>
              <a:off x="6673508" y="4570830"/>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551" name="Freeform 550">
              <a:extLst>
                <a:ext uri="{FF2B5EF4-FFF2-40B4-BE49-F238E27FC236}">
                  <a16:creationId xmlns:a16="http://schemas.microsoft.com/office/drawing/2014/main" id="{61FCA84E-8C33-6F7C-479D-B4F2E5BCF60E}"/>
                </a:ext>
              </a:extLst>
            </p:cNvPr>
            <p:cNvSpPr/>
            <p:nvPr/>
          </p:nvSpPr>
          <p:spPr>
            <a:xfrm>
              <a:off x="6673508" y="4922975"/>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552" name="Freeform 551">
              <a:extLst>
                <a:ext uri="{FF2B5EF4-FFF2-40B4-BE49-F238E27FC236}">
                  <a16:creationId xmlns:a16="http://schemas.microsoft.com/office/drawing/2014/main" id="{3EB976BE-818C-123F-D5FE-2D719B7504D6}"/>
                </a:ext>
              </a:extLst>
            </p:cNvPr>
            <p:cNvSpPr/>
            <p:nvPr/>
          </p:nvSpPr>
          <p:spPr>
            <a:xfrm>
              <a:off x="6673508" y="4389716"/>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553" name="Freeform 552">
              <a:extLst>
                <a:ext uri="{FF2B5EF4-FFF2-40B4-BE49-F238E27FC236}">
                  <a16:creationId xmlns:a16="http://schemas.microsoft.com/office/drawing/2014/main" id="{B341CACD-1D94-4233-EDAF-2F43127579EF}"/>
                </a:ext>
              </a:extLst>
            </p:cNvPr>
            <p:cNvSpPr/>
            <p:nvPr/>
          </p:nvSpPr>
          <p:spPr>
            <a:xfrm>
              <a:off x="6673508" y="4744286"/>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554" name="Freeform 553">
              <a:extLst>
                <a:ext uri="{FF2B5EF4-FFF2-40B4-BE49-F238E27FC236}">
                  <a16:creationId xmlns:a16="http://schemas.microsoft.com/office/drawing/2014/main" id="{D78A302E-28A7-A187-B217-842F6AF2D214}"/>
                </a:ext>
              </a:extLst>
            </p:cNvPr>
            <p:cNvSpPr/>
            <p:nvPr/>
          </p:nvSpPr>
          <p:spPr>
            <a:xfrm>
              <a:off x="6904511"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55" name="Freeform 554">
              <a:extLst>
                <a:ext uri="{FF2B5EF4-FFF2-40B4-BE49-F238E27FC236}">
                  <a16:creationId xmlns:a16="http://schemas.microsoft.com/office/drawing/2014/main" id="{14D30AFA-5FA0-6895-5779-B4E0AC716B12}"/>
                </a:ext>
              </a:extLst>
            </p:cNvPr>
            <p:cNvSpPr/>
            <p:nvPr/>
          </p:nvSpPr>
          <p:spPr>
            <a:xfrm>
              <a:off x="6735976"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56" name="Freeform 555">
              <a:extLst>
                <a:ext uri="{FF2B5EF4-FFF2-40B4-BE49-F238E27FC236}">
                  <a16:creationId xmlns:a16="http://schemas.microsoft.com/office/drawing/2014/main" id="{3584D49C-6D55-CCAC-EF11-E04BD65EC3D5}"/>
                </a:ext>
              </a:extLst>
            </p:cNvPr>
            <p:cNvSpPr/>
            <p:nvPr/>
          </p:nvSpPr>
          <p:spPr>
            <a:xfrm>
              <a:off x="7081461"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57" name="Freeform 556">
              <a:extLst>
                <a:ext uri="{FF2B5EF4-FFF2-40B4-BE49-F238E27FC236}">
                  <a16:creationId xmlns:a16="http://schemas.microsoft.com/office/drawing/2014/main" id="{6ECEB040-90FC-525A-2201-4C60963B2BC3}"/>
                </a:ext>
              </a:extLst>
            </p:cNvPr>
            <p:cNvSpPr/>
            <p:nvPr/>
          </p:nvSpPr>
          <p:spPr>
            <a:xfrm>
              <a:off x="7427329"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58" name="Freeform 557">
              <a:extLst>
                <a:ext uri="{FF2B5EF4-FFF2-40B4-BE49-F238E27FC236}">
                  <a16:creationId xmlns:a16="http://schemas.microsoft.com/office/drawing/2014/main" id="{337A73D3-A4C5-996C-517C-584EF5AE2C52}"/>
                </a:ext>
              </a:extLst>
            </p:cNvPr>
            <p:cNvSpPr/>
            <p:nvPr/>
          </p:nvSpPr>
          <p:spPr>
            <a:xfrm>
              <a:off x="8461235"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59" name="Freeform 558">
              <a:extLst>
                <a:ext uri="{FF2B5EF4-FFF2-40B4-BE49-F238E27FC236}">
                  <a16:creationId xmlns:a16="http://schemas.microsoft.com/office/drawing/2014/main" id="{6346B13D-2465-B901-88D7-A5DA122846F3}"/>
                </a:ext>
              </a:extLst>
            </p:cNvPr>
            <p:cNvSpPr/>
            <p:nvPr/>
          </p:nvSpPr>
          <p:spPr>
            <a:xfrm>
              <a:off x="8634105"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60" name="Freeform 559">
              <a:extLst>
                <a:ext uri="{FF2B5EF4-FFF2-40B4-BE49-F238E27FC236}">
                  <a16:creationId xmlns:a16="http://schemas.microsoft.com/office/drawing/2014/main" id="{15AA8134-F930-E8BD-5A78-4E473135DE28}"/>
                </a:ext>
              </a:extLst>
            </p:cNvPr>
            <p:cNvSpPr/>
            <p:nvPr/>
          </p:nvSpPr>
          <p:spPr>
            <a:xfrm>
              <a:off x="8977424"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61" name="Freeform 560">
              <a:extLst>
                <a:ext uri="{FF2B5EF4-FFF2-40B4-BE49-F238E27FC236}">
                  <a16:creationId xmlns:a16="http://schemas.microsoft.com/office/drawing/2014/main" id="{881858B8-E9B1-B6C3-1D6F-2CDE87469B14}"/>
                </a:ext>
              </a:extLst>
            </p:cNvPr>
            <p:cNvSpPr/>
            <p:nvPr/>
          </p:nvSpPr>
          <p:spPr>
            <a:xfrm>
              <a:off x="9493739"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62" name="Freeform 561">
              <a:extLst>
                <a:ext uri="{FF2B5EF4-FFF2-40B4-BE49-F238E27FC236}">
                  <a16:creationId xmlns:a16="http://schemas.microsoft.com/office/drawing/2014/main" id="{EF67E429-18CA-23BA-ED77-9F278AAD4144}"/>
                </a:ext>
              </a:extLst>
            </p:cNvPr>
            <p:cNvSpPr/>
            <p:nvPr/>
          </p:nvSpPr>
          <p:spPr>
            <a:xfrm>
              <a:off x="9841137"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63" name="Freeform 562">
              <a:extLst>
                <a:ext uri="{FF2B5EF4-FFF2-40B4-BE49-F238E27FC236}">
                  <a16:creationId xmlns:a16="http://schemas.microsoft.com/office/drawing/2014/main" id="{CB790ADE-33E5-B0A9-A9D2-E85D9A1FFC14}"/>
                </a:ext>
              </a:extLst>
            </p:cNvPr>
            <p:cNvSpPr/>
            <p:nvPr/>
          </p:nvSpPr>
          <p:spPr>
            <a:xfrm>
              <a:off x="11053395"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64" name="Freeform 563">
              <a:extLst>
                <a:ext uri="{FF2B5EF4-FFF2-40B4-BE49-F238E27FC236}">
                  <a16:creationId xmlns:a16="http://schemas.microsoft.com/office/drawing/2014/main" id="{95830CAF-87EA-9D06-A2E4-44B1EC8C0DF7}"/>
                </a:ext>
              </a:extLst>
            </p:cNvPr>
            <p:cNvSpPr/>
            <p:nvPr/>
          </p:nvSpPr>
          <p:spPr>
            <a:xfrm>
              <a:off x="8803534"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65" name="Freeform 564">
              <a:extLst>
                <a:ext uri="{FF2B5EF4-FFF2-40B4-BE49-F238E27FC236}">
                  <a16:creationId xmlns:a16="http://schemas.microsoft.com/office/drawing/2014/main" id="{A47F52D3-EF7E-136D-997E-DEA4F04D3039}"/>
                </a:ext>
              </a:extLst>
            </p:cNvPr>
            <p:cNvSpPr/>
            <p:nvPr/>
          </p:nvSpPr>
          <p:spPr>
            <a:xfrm>
              <a:off x="9152716"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66" name="Freeform 565">
              <a:extLst>
                <a:ext uri="{FF2B5EF4-FFF2-40B4-BE49-F238E27FC236}">
                  <a16:creationId xmlns:a16="http://schemas.microsoft.com/office/drawing/2014/main" id="{64E1917A-9B0F-CDFF-27CF-D0E3A842DABE}"/>
                </a:ext>
              </a:extLst>
            </p:cNvPr>
            <p:cNvSpPr/>
            <p:nvPr/>
          </p:nvSpPr>
          <p:spPr>
            <a:xfrm>
              <a:off x="9669032"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67" name="Freeform 566">
              <a:extLst>
                <a:ext uri="{FF2B5EF4-FFF2-40B4-BE49-F238E27FC236}">
                  <a16:creationId xmlns:a16="http://schemas.microsoft.com/office/drawing/2014/main" id="{B69C489E-EDD9-3F9A-58C7-5F5B3887BFBA}"/>
                </a:ext>
              </a:extLst>
            </p:cNvPr>
            <p:cNvSpPr/>
            <p:nvPr/>
          </p:nvSpPr>
          <p:spPr>
            <a:xfrm>
              <a:off x="9323546"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68" name="Freeform 567">
              <a:extLst>
                <a:ext uri="{FF2B5EF4-FFF2-40B4-BE49-F238E27FC236}">
                  <a16:creationId xmlns:a16="http://schemas.microsoft.com/office/drawing/2014/main" id="{212B0F2D-2EF9-2454-8255-8793E888C1A1}"/>
                </a:ext>
              </a:extLst>
            </p:cNvPr>
            <p:cNvSpPr/>
            <p:nvPr/>
          </p:nvSpPr>
          <p:spPr>
            <a:xfrm>
              <a:off x="10012605"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69" name="Freeform 568">
              <a:extLst>
                <a:ext uri="{FF2B5EF4-FFF2-40B4-BE49-F238E27FC236}">
                  <a16:creationId xmlns:a16="http://schemas.microsoft.com/office/drawing/2014/main" id="{565F7B14-D10D-4640-088C-8CC71A404CDF}"/>
                </a:ext>
              </a:extLst>
            </p:cNvPr>
            <p:cNvSpPr/>
            <p:nvPr/>
          </p:nvSpPr>
          <p:spPr>
            <a:xfrm>
              <a:off x="10533382"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70" name="Freeform 569">
              <a:extLst>
                <a:ext uri="{FF2B5EF4-FFF2-40B4-BE49-F238E27FC236}">
                  <a16:creationId xmlns:a16="http://schemas.microsoft.com/office/drawing/2014/main" id="{B6D98661-434C-746E-310B-E4580D02712B}"/>
                </a:ext>
              </a:extLst>
            </p:cNvPr>
            <p:cNvSpPr/>
            <p:nvPr/>
          </p:nvSpPr>
          <p:spPr>
            <a:xfrm>
              <a:off x="10356943"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71" name="Freeform 570">
              <a:extLst>
                <a:ext uri="{FF2B5EF4-FFF2-40B4-BE49-F238E27FC236}">
                  <a16:creationId xmlns:a16="http://schemas.microsoft.com/office/drawing/2014/main" id="{15AC5C52-2982-687C-9892-1F7F4A1F2ADC}"/>
                </a:ext>
              </a:extLst>
            </p:cNvPr>
            <p:cNvSpPr/>
            <p:nvPr/>
          </p:nvSpPr>
          <p:spPr>
            <a:xfrm>
              <a:off x="10189809"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72" name="Freeform 571">
              <a:extLst>
                <a:ext uri="{FF2B5EF4-FFF2-40B4-BE49-F238E27FC236}">
                  <a16:creationId xmlns:a16="http://schemas.microsoft.com/office/drawing/2014/main" id="{1905F21C-AEBF-0E38-47BA-2C761830026D}"/>
                </a:ext>
              </a:extLst>
            </p:cNvPr>
            <p:cNvSpPr/>
            <p:nvPr/>
          </p:nvSpPr>
          <p:spPr>
            <a:xfrm>
              <a:off x="10703320"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73" name="Freeform 572">
              <a:extLst>
                <a:ext uri="{FF2B5EF4-FFF2-40B4-BE49-F238E27FC236}">
                  <a16:creationId xmlns:a16="http://schemas.microsoft.com/office/drawing/2014/main" id="{240498EF-8DEA-64DE-FCF1-0E0704109C70}"/>
                </a:ext>
              </a:extLst>
            </p:cNvPr>
            <p:cNvSpPr/>
            <p:nvPr/>
          </p:nvSpPr>
          <p:spPr>
            <a:xfrm>
              <a:off x="10878868"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74" name="Freeform 573">
              <a:extLst>
                <a:ext uri="{FF2B5EF4-FFF2-40B4-BE49-F238E27FC236}">
                  <a16:creationId xmlns:a16="http://schemas.microsoft.com/office/drawing/2014/main" id="{4CFE1FF7-25E5-1120-66A8-E9FA73DDD4A1}"/>
                </a:ext>
              </a:extLst>
            </p:cNvPr>
            <p:cNvSpPr/>
            <p:nvPr/>
          </p:nvSpPr>
          <p:spPr>
            <a:xfrm>
              <a:off x="11916344"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75" name="Freeform 574">
              <a:extLst>
                <a:ext uri="{FF2B5EF4-FFF2-40B4-BE49-F238E27FC236}">
                  <a16:creationId xmlns:a16="http://schemas.microsoft.com/office/drawing/2014/main" id="{FDB681E3-55DB-AADF-DE58-00B948F2E708}"/>
                </a:ext>
              </a:extLst>
            </p:cNvPr>
            <p:cNvSpPr/>
            <p:nvPr/>
          </p:nvSpPr>
          <p:spPr>
            <a:xfrm>
              <a:off x="11568436"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76" name="Freeform 575">
              <a:extLst>
                <a:ext uri="{FF2B5EF4-FFF2-40B4-BE49-F238E27FC236}">
                  <a16:creationId xmlns:a16="http://schemas.microsoft.com/office/drawing/2014/main" id="{6E19A29B-238E-6B71-810D-51332CE0E120}"/>
                </a:ext>
              </a:extLst>
            </p:cNvPr>
            <p:cNvSpPr/>
            <p:nvPr/>
          </p:nvSpPr>
          <p:spPr>
            <a:xfrm>
              <a:off x="11222058"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77" name="Freeform 576">
              <a:extLst>
                <a:ext uri="{FF2B5EF4-FFF2-40B4-BE49-F238E27FC236}">
                  <a16:creationId xmlns:a16="http://schemas.microsoft.com/office/drawing/2014/main" id="{18F19EBF-E85C-BCF4-150B-48A832980B09}"/>
                </a:ext>
              </a:extLst>
            </p:cNvPr>
            <p:cNvSpPr/>
            <p:nvPr/>
          </p:nvSpPr>
          <p:spPr>
            <a:xfrm>
              <a:off x="11741561"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78" name="Freeform 577">
              <a:extLst>
                <a:ext uri="{FF2B5EF4-FFF2-40B4-BE49-F238E27FC236}">
                  <a16:creationId xmlns:a16="http://schemas.microsoft.com/office/drawing/2014/main" id="{D96D569E-858D-244A-F5E8-6552129E7BD2}"/>
                </a:ext>
              </a:extLst>
            </p:cNvPr>
            <p:cNvSpPr/>
            <p:nvPr/>
          </p:nvSpPr>
          <p:spPr>
            <a:xfrm>
              <a:off x="11393654"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79" name="Freeform 578">
              <a:extLst>
                <a:ext uri="{FF2B5EF4-FFF2-40B4-BE49-F238E27FC236}">
                  <a16:creationId xmlns:a16="http://schemas.microsoft.com/office/drawing/2014/main" id="{770BD945-22EE-5A93-C492-ADD0D2FB5A6D}"/>
                </a:ext>
              </a:extLst>
            </p:cNvPr>
            <p:cNvSpPr/>
            <p:nvPr/>
          </p:nvSpPr>
          <p:spPr>
            <a:xfrm>
              <a:off x="7770392"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80" name="Freeform 579">
              <a:extLst>
                <a:ext uri="{FF2B5EF4-FFF2-40B4-BE49-F238E27FC236}">
                  <a16:creationId xmlns:a16="http://schemas.microsoft.com/office/drawing/2014/main" id="{451714EA-43B3-BF83-FE18-61F653FE47F6}"/>
                </a:ext>
              </a:extLst>
            </p:cNvPr>
            <p:cNvSpPr/>
            <p:nvPr/>
          </p:nvSpPr>
          <p:spPr>
            <a:xfrm>
              <a:off x="7941095"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81" name="Freeform 580">
              <a:extLst>
                <a:ext uri="{FF2B5EF4-FFF2-40B4-BE49-F238E27FC236}">
                  <a16:creationId xmlns:a16="http://schemas.microsoft.com/office/drawing/2014/main" id="{BFEB2EA2-621F-C2EE-6527-F76B4A1FD4AA}"/>
                </a:ext>
              </a:extLst>
            </p:cNvPr>
            <p:cNvSpPr/>
            <p:nvPr/>
          </p:nvSpPr>
          <p:spPr>
            <a:xfrm>
              <a:off x="8283776"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82" name="Freeform 581">
              <a:extLst>
                <a:ext uri="{FF2B5EF4-FFF2-40B4-BE49-F238E27FC236}">
                  <a16:creationId xmlns:a16="http://schemas.microsoft.com/office/drawing/2014/main" id="{F9676542-0A8E-B886-7452-C72D83AEBEB3}"/>
                </a:ext>
              </a:extLst>
            </p:cNvPr>
            <p:cNvSpPr/>
            <p:nvPr/>
          </p:nvSpPr>
          <p:spPr>
            <a:xfrm>
              <a:off x="8114603"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83" name="Freeform 582">
              <a:extLst>
                <a:ext uri="{FF2B5EF4-FFF2-40B4-BE49-F238E27FC236}">
                  <a16:creationId xmlns:a16="http://schemas.microsoft.com/office/drawing/2014/main" id="{048649F7-0A32-1AC6-A2D5-320A372AF25F}"/>
                </a:ext>
              </a:extLst>
            </p:cNvPr>
            <p:cNvSpPr/>
            <p:nvPr/>
          </p:nvSpPr>
          <p:spPr>
            <a:xfrm>
              <a:off x="7255224"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84" name="Freeform 583">
              <a:extLst>
                <a:ext uri="{FF2B5EF4-FFF2-40B4-BE49-F238E27FC236}">
                  <a16:creationId xmlns:a16="http://schemas.microsoft.com/office/drawing/2014/main" id="{1A8F9B2E-DB86-BCC0-0400-0927FE91AB76}"/>
                </a:ext>
              </a:extLst>
            </p:cNvPr>
            <p:cNvSpPr/>
            <p:nvPr/>
          </p:nvSpPr>
          <p:spPr>
            <a:xfrm>
              <a:off x="7600837" y="4922975"/>
              <a:ext cx="12748" cy="62541"/>
            </a:xfrm>
            <a:custGeom>
              <a:avLst/>
              <a:gdLst>
                <a:gd name="connsiteX0" fmla="*/ 0 w 12748"/>
                <a:gd name="connsiteY0" fmla="*/ 0 h 62541"/>
                <a:gd name="connsiteX1" fmla="*/ 0 w 12748"/>
                <a:gd name="connsiteY1" fmla="*/ 62541 h 62541"/>
              </a:gdLst>
              <a:ahLst/>
              <a:cxnLst>
                <a:cxn ang="0">
                  <a:pos x="connsiteX0" y="connsiteY0"/>
                </a:cxn>
                <a:cxn ang="0">
                  <a:pos x="connsiteX1" y="connsiteY1"/>
                </a:cxn>
              </a:cxnLst>
              <a:rect l="l" t="t" r="r" b="b"/>
              <a:pathLst>
                <a:path w="12748" h="62541">
                  <a:moveTo>
                    <a:pt x="0" y="0"/>
                  </a:moveTo>
                  <a:lnTo>
                    <a:pt x="0" y="62541"/>
                  </a:lnTo>
                </a:path>
              </a:pathLst>
            </a:custGeom>
            <a:ln w="12741" cap="flat">
              <a:solidFill>
                <a:srgbClr val="231F20"/>
              </a:solidFill>
              <a:prstDash val="solid"/>
              <a:miter/>
            </a:ln>
          </p:spPr>
          <p:txBody>
            <a:bodyPr rtlCol="0" anchor="ctr"/>
            <a:lstStyle/>
            <a:p>
              <a:endParaRPr lang="en-GB" noProof="0" dirty="0"/>
            </a:p>
          </p:txBody>
        </p:sp>
        <p:sp>
          <p:nvSpPr>
            <p:cNvPr id="585" name="Freeform 584">
              <a:extLst>
                <a:ext uri="{FF2B5EF4-FFF2-40B4-BE49-F238E27FC236}">
                  <a16:creationId xmlns:a16="http://schemas.microsoft.com/office/drawing/2014/main" id="{425FFD17-A3EF-1344-72F1-583425AFF7C1}"/>
                </a:ext>
              </a:extLst>
            </p:cNvPr>
            <p:cNvSpPr/>
            <p:nvPr/>
          </p:nvSpPr>
          <p:spPr>
            <a:xfrm>
              <a:off x="6673508" y="3159315"/>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586" name="Freeform 585">
              <a:extLst>
                <a:ext uri="{FF2B5EF4-FFF2-40B4-BE49-F238E27FC236}">
                  <a16:creationId xmlns:a16="http://schemas.microsoft.com/office/drawing/2014/main" id="{836CC3EC-3B51-494A-C6FF-19CC4590A25B}"/>
                </a:ext>
              </a:extLst>
            </p:cNvPr>
            <p:cNvSpPr/>
            <p:nvPr/>
          </p:nvSpPr>
          <p:spPr>
            <a:xfrm>
              <a:off x="6673508" y="3329069"/>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587" name="Freeform 586">
              <a:extLst>
                <a:ext uri="{FF2B5EF4-FFF2-40B4-BE49-F238E27FC236}">
                  <a16:creationId xmlns:a16="http://schemas.microsoft.com/office/drawing/2014/main" id="{8C8C932B-7C08-D067-AA74-B19DCF20F8A6}"/>
                </a:ext>
              </a:extLst>
            </p:cNvPr>
            <p:cNvSpPr/>
            <p:nvPr/>
          </p:nvSpPr>
          <p:spPr>
            <a:xfrm>
              <a:off x="6673508" y="3684277"/>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588" name="Freeform 587">
              <a:extLst>
                <a:ext uri="{FF2B5EF4-FFF2-40B4-BE49-F238E27FC236}">
                  <a16:creationId xmlns:a16="http://schemas.microsoft.com/office/drawing/2014/main" id="{CD1BDECB-FEF8-8E1B-5B53-42649B7CF1FC}"/>
                </a:ext>
              </a:extLst>
            </p:cNvPr>
            <p:cNvSpPr/>
            <p:nvPr/>
          </p:nvSpPr>
          <p:spPr>
            <a:xfrm>
              <a:off x="6673508" y="3511842"/>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589" name="Freeform 588">
              <a:extLst>
                <a:ext uri="{FF2B5EF4-FFF2-40B4-BE49-F238E27FC236}">
                  <a16:creationId xmlns:a16="http://schemas.microsoft.com/office/drawing/2014/main" id="{62BC9FD7-F503-A729-F8B9-6D73ED4AA8FA}"/>
                </a:ext>
              </a:extLst>
            </p:cNvPr>
            <p:cNvSpPr/>
            <p:nvPr/>
          </p:nvSpPr>
          <p:spPr>
            <a:xfrm>
              <a:off x="6673508" y="4040379"/>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590" name="Freeform 589">
              <a:extLst>
                <a:ext uri="{FF2B5EF4-FFF2-40B4-BE49-F238E27FC236}">
                  <a16:creationId xmlns:a16="http://schemas.microsoft.com/office/drawing/2014/main" id="{B7F23A48-CFB5-3A3D-0D52-13A204B39EC4}"/>
                </a:ext>
              </a:extLst>
            </p:cNvPr>
            <p:cNvSpPr/>
            <p:nvPr/>
          </p:nvSpPr>
          <p:spPr>
            <a:xfrm>
              <a:off x="6673508" y="3860286"/>
              <a:ext cx="62467" cy="12763"/>
            </a:xfrm>
            <a:custGeom>
              <a:avLst/>
              <a:gdLst>
                <a:gd name="connsiteX0" fmla="*/ 62468 w 62467"/>
                <a:gd name="connsiteY0" fmla="*/ 0 h 12763"/>
                <a:gd name="connsiteX1" fmla="*/ 0 w 62467"/>
                <a:gd name="connsiteY1" fmla="*/ 0 h 12763"/>
              </a:gdLst>
              <a:ahLst/>
              <a:cxnLst>
                <a:cxn ang="0">
                  <a:pos x="connsiteX0" y="connsiteY0"/>
                </a:cxn>
                <a:cxn ang="0">
                  <a:pos x="connsiteX1" y="connsiteY1"/>
                </a:cxn>
              </a:cxnLst>
              <a:rect l="l" t="t" r="r" b="b"/>
              <a:pathLst>
                <a:path w="62467" h="12763">
                  <a:moveTo>
                    <a:pt x="62468" y="0"/>
                  </a:moveTo>
                  <a:lnTo>
                    <a:pt x="0" y="0"/>
                  </a:lnTo>
                </a:path>
              </a:pathLst>
            </a:custGeom>
            <a:ln w="12741" cap="flat">
              <a:solidFill>
                <a:srgbClr val="231F20"/>
              </a:solidFill>
              <a:prstDash val="solid"/>
              <a:miter/>
            </a:ln>
          </p:spPr>
          <p:txBody>
            <a:bodyPr rtlCol="0" anchor="ctr"/>
            <a:lstStyle/>
            <a:p>
              <a:endParaRPr lang="en-GB" noProof="0" dirty="0"/>
            </a:p>
          </p:txBody>
        </p:sp>
        <p:sp>
          <p:nvSpPr>
            <p:cNvPr id="591" name="Freeform 590">
              <a:extLst>
                <a:ext uri="{FF2B5EF4-FFF2-40B4-BE49-F238E27FC236}">
                  <a16:creationId xmlns:a16="http://schemas.microsoft.com/office/drawing/2014/main" id="{85C269FD-2B62-FFF7-BFD0-226AFABDDF7F}"/>
                </a:ext>
              </a:extLst>
            </p:cNvPr>
            <p:cNvSpPr/>
            <p:nvPr/>
          </p:nvSpPr>
          <p:spPr>
            <a:xfrm>
              <a:off x="6735848" y="4922975"/>
              <a:ext cx="5187379" cy="12763"/>
            </a:xfrm>
            <a:custGeom>
              <a:avLst/>
              <a:gdLst>
                <a:gd name="connsiteX0" fmla="*/ 5187380 w 5187379"/>
                <a:gd name="connsiteY0" fmla="*/ 0 h 12763"/>
                <a:gd name="connsiteX1" fmla="*/ 0 w 5187379"/>
                <a:gd name="connsiteY1" fmla="*/ 0 h 12763"/>
              </a:gdLst>
              <a:ahLst/>
              <a:cxnLst>
                <a:cxn ang="0">
                  <a:pos x="connsiteX0" y="connsiteY0"/>
                </a:cxn>
                <a:cxn ang="0">
                  <a:pos x="connsiteX1" y="connsiteY1"/>
                </a:cxn>
              </a:cxnLst>
              <a:rect l="l" t="t" r="r" b="b"/>
              <a:pathLst>
                <a:path w="5187379" h="12763">
                  <a:moveTo>
                    <a:pt x="5187380" y="0"/>
                  </a:moveTo>
                  <a:lnTo>
                    <a:pt x="0" y="0"/>
                  </a:lnTo>
                </a:path>
              </a:pathLst>
            </a:custGeom>
            <a:ln w="12741" cap="sq">
              <a:solidFill>
                <a:srgbClr val="231F20"/>
              </a:solidFill>
              <a:prstDash val="solid"/>
              <a:miter/>
            </a:ln>
          </p:spPr>
          <p:txBody>
            <a:bodyPr rtlCol="0" anchor="ctr"/>
            <a:lstStyle/>
            <a:p>
              <a:endParaRPr lang="en-GB" noProof="0" dirty="0"/>
            </a:p>
          </p:txBody>
        </p:sp>
        <p:sp>
          <p:nvSpPr>
            <p:cNvPr id="592" name="Freeform 591">
              <a:extLst>
                <a:ext uri="{FF2B5EF4-FFF2-40B4-BE49-F238E27FC236}">
                  <a16:creationId xmlns:a16="http://schemas.microsoft.com/office/drawing/2014/main" id="{9CD158F4-849F-84AF-2E59-D3029B842D30}"/>
                </a:ext>
              </a:extLst>
            </p:cNvPr>
            <p:cNvSpPr/>
            <p:nvPr/>
          </p:nvSpPr>
          <p:spPr>
            <a:xfrm>
              <a:off x="6735976" y="3128044"/>
              <a:ext cx="12748" cy="1794931"/>
            </a:xfrm>
            <a:custGeom>
              <a:avLst/>
              <a:gdLst>
                <a:gd name="connsiteX0" fmla="*/ 0 w 12748"/>
                <a:gd name="connsiteY0" fmla="*/ 1794931 h 1794931"/>
                <a:gd name="connsiteX1" fmla="*/ 0 w 12748"/>
                <a:gd name="connsiteY1" fmla="*/ 0 h 1794931"/>
              </a:gdLst>
              <a:ahLst/>
              <a:cxnLst>
                <a:cxn ang="0">
                  <a:pos x="connsiteX0" y="connsiteY0"/>
                </a:cxn>
                <a:cxn ang="0">
                  <a:pos x="connsiteX1" y="connsiteY1"/>
                </a:cxn>
              </a:cxnLst>
              <a:rect l="l" t="t" r="r" b="b"/>
              <a:pathLst>
                <a:path w="12748" h="1794931">
                  <a:moveTo>
                    <a:pt x="0" y="1794931"/>
                  </a:moveTo>
                  <a:lnTo>
                    <a:pt x="0" y="0"/>
                  </a:lnTo>
                </a:path>
              </a:pathLst>
            </a:custGeom>
            <a:ln w="12741" cap="sq">
              <a:solidFill>
                <a:srgbClr val="231F20"/>
              </a:solidFill>
              <a:prstDash val="solid"/>
              <a:miter/>
            </a:ln>
          </p:spPr>
          <p:txBody>
            <a:bodyPr rtlCol="0" anchor="ctr"/>
            <a:lstStyle/>
            <a:p>
              <a:endParaRPr lang="en-GB" noProof="0" dirty="0"/>
            </a:p>
          </p:txBody>
        </p:sp>
      </p:grpSp>
      <p:sp>
        <p:nvSpPr>
          <p:cNvPr id="593" name="Freeform 592">
            <a:extLst>
              <a:ext uri="{FF2B5EF4-FFF2-40B4-BE49-F238E27FC236}">
                <a16:creationId xmlns:a16="http://schemas.microsoft.com/office/drawing/2014/main" id="{044301A5-43D8-3C21-9170-BD1C656A8498}"/>
              </a:ext>
            </a:extLst>
          </p:cNvPr>
          <p:cNvSpPr/>
          <p:nvPr/>
        </p:nvSpPr>
        <p:spPr>
          <a:xfrm>
            <a:off x="6742223" y="3062651"/>
            <a:ext cx="5135237" cy="1269585"/>
          </a:xfrm>
          <a:custGeom>
            <a:avLst/>
            <a:gdLst>
              <a:gd name="connsiteX0" fmla="*/ 5135238 w 5135237"/>
              <a:gd name="connsiteY0" fmla="*/ 1269586 h 1269585"/>
              <a:gd name="connsiteX1" fmla="*/ 4305436 w 5135237"/>
              <a:gd name="connsiteY1" fmla="*/ 1269586 h 1269585"/>
              <a:gd name="connsiteX2" fmla="*/ 4305436 w 5135237"/>
              <a:gd name="connsiteY2" fmla="*/ 1209086 h 1269585"/>
              <a:gd name="connsiteX3" fmla="*/ 4231877 w 5135237"/>
              <a:gd name="connsiteY3" fmla="*/ 1209086 h 1269585"/>
              <a:gd name="connsiteX4" fmla="*/ 4231877 w 5135237"/>
              <a:gd name="connsiteY4" fmla="*/ 1158798 h 1269585"/>
              <a:gd name="connsiteX5" fmla="*/ 3857963 w 5135237"/>
              <a:gd name="connsiteY5" fmla="*/ 1158798 h 1269585"/>
              <a:gd name="connsiteX6" fmla="*/ 3857963 w 5135237"/>
              <a:gd name="connsiteY6" fmla="*/ 1135441 h 1269585"/>
              <a:gd name="connsiteX7" fmla="*/ 3851333 w 5135237"/>
              <a:gd name="connsiteY7" fmla="*/ 1135441 h 1269585"/>
              <a:gd name="connsiteX8" fmla="*/ 3851333 w 5135237"/>
              <a:gd name="connsiteY8" fmla="*/ 1109148 h 1269585"/>
              <a:gd name="connsiteX9" fmla="*/ 3686877 w 5135237"/>
              <a:gd name="connsiteY9" fmla="*/ 1109148 h 1269585"/>
              <a:gd name="connsiteX10" fmla="*/ 3686877 w 5135237"/>
              <a:gd name="connsiteY10" fmla="*/ 1089365 h 1269585"/>
              <a:gd name="connsiteX11" fmla="*/ 3632441 w 5135237"/>
              <a:gd name="connsiteY11" fmla="*/ 1089365 h 1269585"/>
              <a:gd name="connsiteX12" fmla="*/ 3632441 w 5135237"/>
              <a:gd name="connsiteY12" fmla="*/ 1070220 h 1269585"/>
              <a:gd name="connsiteX13" fmla="*/ 3613828 w 5135237"/>
              <a:gd name="connsiteY13" fmla="*/ 1070220 h 1269585"/>
              <a:gd name="connsiteX14" fmla="*/ 3613828 w 5135237"/>
              <a:gd name="connsiteY14" fmla="*/ 1051585 h 1269585"/>
              <a:gd name="connsiteX15" fmla="*/ 3546261 w 5135237"/>
              <a:gd name="connsiteY15" fmla="*/ 1051585 h 1269585"/>
              <a:gd name="connsiteX16" fmla="*/ 3546261 w 5135237"/>
              <a:gd name="connsiteY16" fmla="*/ 1033078 h 1269585"/>
              <a:gd name="connsiteX17" fmla="*/ 3518724 w 5135237"/>
              <a:gd name="connsiteY17" fmla="*/ 1033078 h 1269585"/>
              <a:gd name="connsiteX18" fmla="*/ 3518724 w 5135237"/>
              <a:gd name="connsiteY18" fmla="*/ 1016868 h 1269585"/>
              <a:gd name="connsiteX19" fmla="*/ 3509162 w 5135237"/>
              <a:gd name="connsiteY19" fmla="*/ 1016868 h 1269585"/>
              <a:gd name="connsiteX20" fmla="*/ 3509162 w 5135237"/>
              <a:gd name="connsiteY20" fmla="*/ 1000148 h 1269585"/>
              <a:gd name="connsiteX21" fmla="*/ 3342284 w 5135237"/>
              <a:gd name="connsiteY21" fmla="*/ 1000148 h 1269585"/>
              <a:gd name="connsiteX22" fmla="*/ 3342284 w 5135237"/>
              <a:gd name="connsiteY22" fmla="*/ 987512 h 1269585"/>
              <a:gd name="connsiteX23" fmla="*/ 3216584 w 5135237"/>
              <a:gd name="connsiteY23" fmla="*/ 987512 h 1269585"/>
              <a:gd name="connsiteX24" fmla="*/ 3216584 w 5135237"/>
              <a:gd name="connsiteY24" fmla="*/ 975514 h 1269585"/>
              <a:gd name="connsiteX25" fmla="*/ 3205875 w 5135237"/>
              <a:gd name="connsiteY25" fmla="*/ 975514 h 1269585"/>
              <a:gd name="connsiteX26" fmla="*/ 3205875 w 5135237"/>
              <a:gd name="connsiteY26" fmla="*/ 963006 h 1269585"/>
              <a:gd name="connsiteX27" fmla="*/ 3184840 w 5135237"/>
              <a:gd name="connsiteY27" fmla="*/ 963006 h 1269585"/>
              <a:gd name="connsiteX28" fmla="*/ 3184840 w 5135237"/>
              <a:gd name="connsiteY28" fmla="*/ 952157 h 1269585"/>
              <a:gd name="connsiteX29" fmla="*/ 3177063 w 5135237"/>
              <a:gd name="connsiteY29" fmla="*/ 952157 h 1269585"/>
              <a:gd name="connsiteX30" fmla="*/ 3177063 w 5135237"/>
              <a:gd name="connsiteY30" fmla="*/ 940159 h 1269585"/>
              <a:gd name="connsiteX31" fmla="*/ 3104652 w 5135237"/>
              <a:gd name="connsiteY31" fmla="*/ 940159 h 1269585"/>
              <a:gd name="connsiteX32" fmla="*/ 3104652 w 5135237"/>
              <a:gd name="connsiteY32" fmla="*/ 929949 h 1269585"/>
              <a:gd name="connsiteX33" fmla="*/ 2878620 w 5135237"/>
              <a:gd name="connsiteY33" fmla="*/ 929949 h 1269585"/>
              <a:gd name="connsiteX34" fmla="*/ 2878620 w 5135237"/>
              <a:gd name="connsiteY34" fmla="*/ 921652 h 1269585"/>
              <a:gd name="connsiteX35" fmla="*/ 2854015 w 5135237"/>
              <a:gd name="connsiteY35" fmla="*/ 921652 h 1269585"/>
              <a:gd name="connsiteX36" fmla="*/ 2854015 w 5135237"/>
              <a:gd name="connsiteY36" fmla="*/ 909655 h 1269585"/>
              <a:gd name="connsiteX37" fmla="*/ 2846876 w 5135237"/>
              <a:gd name="connsiteY37" fmla="*/ 909655 h 1269585"/>
              <a:gd name="connsiteX38" fmla="*/ 2846876 w 5135237"/>
              <a:gd name="connsiteY38" fmla="*/ 899444 h 1269585"/>
              <a:gd name="connsiteX39" fmla="*/ 2836677 w 5135237"/>
              <a:gd name="connsiteY39" fmla="*/ 899444 h 1269585"/>
              <a:gd name="connsiteX40" fmla="*/ 2836677 w 5135237"/>
              <a:gd name="connsiteY40" fmla="*/ 886298 h 1269585"/>
              <a:gd name="connsiteX41" fmla="*/ 2746927 w 5135237"/>
              <a:gd name="connsiteY41" fmla="*/ 886298 h 1269585"/>
              <a:gd name="connsiteX42" fmla="*/ 2746927 w 5135237"/>
              <a:gd name="connsiteY42" fmla="*/ 872513 h 1269585"/>
              <a:gd name="connsiteX43" fmla="*/ 2708044 w 5135237"/>
              <a:gd name="connsiteY43" fmla="*/ 872513 h 1269585"/>
              <a:gd name="connsiteX44" fmla="*/ 2708044 w 5135237"/>
              <a:gd name="connsiteY44" fmla="*/ 861153 h 1269585"/>
              <a:gd name="connsiteX45" fmla="*/ 2688922 w 5135237"/>
              <a:gd name="connsiteY45" fmla="*/ 861153 h 1269585"/>
              <a:gd name="connsiteX46" fmla="*/ 2688922 w 5135237"/>
              <a:gd name="connsiteY46" fmla="*/ 853368 h 1269585"/>
              <a:gd name="connsiteX47" fmla="*/ 2620079 w 5135237"/>
              <a:gd name="connsiteY47" fmla="*/ 853368 h 1269585"/>
              <a:gd name="connsiteX48" fmla="*/ 2620079 w 5135237"/>
              <a:gd name="connsiteY48" fmla="*/ 844306 h 1269585"/>
              <a:gd name="connsiteX49" fmla="*/ 2607586 w 5135237"/>
              <a:gd name="connsiteY49" fmla="*/ 844306 h 1269585"/>
              <a:gd name="connsiteX50" fmla="*/ 2607586 w 5135237"/>
              <a:gd name="connsiteY50" fmla="*/ 837158 h 1269585"/>
              <a:gd name="connsiteX51" fmla="*/ 2596240 w 5135237"/>
              <a:gd name="connsiteY51" fmla="*/ 837158 h 1269585"/>
              <a:gd name="connsiteX52" fmla="*/ 2596240 w 5135237"/>
              <a:gd name="connsiteY52" fmla="*/ 831797 h 1269585"/>
              <a:gd name="connsiteX53" fmla="*/ 2542313 w 5135237"/>
              <a:gd name="connsiteY53" fmla="*/ 831797 h 1269585"/>
              <a:gd name="connsiteX54" fmla="*/ 2542313 w 5135237"/>
              <a:gd name="connsiteY54" fmla="*/ 825799 h 1269585"/>
              <a:gd name="connsiteX55" fmla="*/ 2531605 w 5135237"/>
              <a:gd name="connsiteY55" fmla="*/ 825799 h 1269585"/>
              <a:gd name="connsiteX56" fmla="*/ 2531605 w 5135237"/>
              <a:gd name="connsiteY56" fmla="*/ 818013 h 1269585"/>
              <a:gd name="connsiteX57" fmla="*/ 2455623 w 5135237"/>
              <a:gd name="connsiteY57" fmla="*/ 818013 h 1269585"/>
              <a:gd name="connsiteX58" fmla="*/ 2455623 w 5135237"/>
              <a:gd name="connsiteY58" fmla="*/ 806653 h 1269585"/>
              <a:gd name="connsiteX59" fmla="*/ 2440070 w 5135237"/>
              <a:gd name="connsiteY59" fmla="*/ 806653 h 1269585"/>
              <a:gd name="connsiteX60" fmla="*/ 2440070 w 5135237"/>
              <a:gd name="connsiteY60" fmla="*/ 798868 h 1269585"/>
              <a:gd name="connsiteX61" fmla="*/ 2434588 w 5135237"/>
              <a:gd name="connsiteY61" fmla="*/ 798868 h 1269585"/>
              <a:gd name="connsiteX62" fmla="*/ 2434588 w 5135237"/>
              <a:gd name="connsiteY62" fmla="*/ 789805 h 1269585"/>
              <a:gd name="connsiteX63" fmla="*/ 2417887 w 5135237"/>
              <a:gd name="connsiteY63" fmla="*/ 789805 h 1269585"/>
              <a:gd name="connsiteX64" fmla="*/ 2417887 w 5135237"/>
              <a:gd name="connsiteY64" fmla="*/ 780233 h 1269585"/>
              <a:gd name="connsiteX65" fmla="*/ 2389203 w 5135237"/>
              <a:gd name="connsiteY65" fmla="*/ 780233 h 1269585"/>
              <a:gd name="connsiteX66" fmla="*/ 2389203 w 5135237"/>
              <a:gd name="connsiteY66" fmla="*/ 773723 h 1269585"/>
              <a:gd name="connsiteX67" fmla="*/ 2360519 w 5135237"/>
              <a:gd name="connsiteY67" fmla="*/ 773723 h 1269585"/>
              <a:gd name="connsiteX68" fmla="*/ 2360519 w 5135237"/>
              <a:gd name="connsiteY68" fmla="*/ 767086 h 1269585"/>
              <a:gd name="connsiteX69" fmla="*/ 2339484 w 5135237"/>
              <a:gd name="connsiteY69" fmla="*/ 767086 h 1269585"/>
              <a:gd name="connsiteX70" fmla="*/ 2339484 w 5135237"/>
              <a:gd name="connsiteY70" fmla="*/ 761088 h 1269585"/>
              <a:gd name="connsiteX71" fmla="*/ 2328138 w 5135237"/>
              <a:gd name="connsiteY71" fmla="*/ 761088 h 1269585"/>
              <a:gd name="connsiteX72" fmla="*/ 2328138 w 5135237"/>
              <a:gd name="connsiteY72" fmla="*/ 748579 h 1269585"/>
              <a:gd name="connsiteX73" fmla="*/ 2282626 w 5135237"/>
              <a:gd name="connsiteY73" fmla="*/ 748579 h 1269585"/>
              <a:gd name="connsiteX74" fmla="*/ 2282626 w 5135237"/>
              <a:gd name="connsiteY74" fmla="*/ 740155 h 1269585"/>
              <a:gd name="connsiteX75" fmla="*/ 2274849 w 5135237"/>
              <a:gd name="connsiteY75" fmla="*/ 740155 h 1269585"/>
              <a:gd name="connsiteX76" fmla="*/ 2274849 w 5135237"/>
              <a:gd name="connsiteY76" fmla="*/ 733008 h 1269585"/>
              <a:gd name="connsiteX77" fmla="*/ 2267710 w 5135237"/>
              <a:gd name="connsiteY77" fmla="*/ 733008 h 1269585"/>
              <a:gd name="connsiteX78" fmla="*/ 2267710 w 5135237"/>
              <a:gd name="connsiteY78" fmla="*/ 727520 h 1269585"/>
              <a:gd name="connsiteX79" fmla="*/ 2259933 w 5135237"/>
              <a:gd name="connsiteY79" fmla="*/ 727520 h 1269585"/>
              <a:gd name="connsiteX80" fmla="*/ 2259933 w 5135237"/>
              <a:gd name="connsiteY80" fmla="*/ 721521 h 1269585"/>
              <a:gd name="connsiteX81" fmla="*/ 2247440 w 5135237"/>
              <a:gd name="connsiteY81" fmla="*/ 721521 h 1269585"/>
              <a:gd name="connsiteX82" fmla="*/ 2247440 w 5135237"/>
              <a:gd name="connsiteY82" fmla="*/ 716798 h 1269585"/>
              <a:gd name="connsiteX83" fmla="*/ 2219265 w 5135237"/>
              <a:gd name="connsiteY83" fmla="*/ 716798 h 1269585"/>
              <a:gd name="connsiteX84" fmla="*/ 2219265 w 5135237"/>
              <a:gd name="connsiteY84" fmla="*/ 708374 h 1269585"/>
              <a:gd name="connsiteX85" fmla="*/ 2209067 w 5135237"/>
              <a:gd name="connsiteY85" fmla="*/ 708374 h 1269585"/>
              <a:gd name="connsiteX86" fmla="*/ 2209067 w 5135237"/>
              <a:gd name="connsiteY86" fmla="*/ 702376 h 1269585"/>
              <a:gd name="connsiteX87" fmla="*/ 2193004 w 5135237"/>
              <a:gd name="connsiteY87" fmla="*/ 702376 h 1269585"/>
              <a:gd name="connsiteX88" fmla="*/ 2193004 w 5135237"/>
              <a:gd name="connsiteY88" fmla="*/ 697653 h 1269585"/>
              <a:gd name="connsiteX89" fmla="*/ 2100449 w 5135237"/>
              <a:gd name="connsiteY89" fmla="*/ 697653 h 1269585"/>
              <a:gd name="connsiteX90" fmla="*/ 2100449 w 5135237"/>
              <a:gd name="connsiteY90" fmla="*/ 691654 h 1269585"/>
              <a:gd name="connsiteX91" fmla="*/ 2032627 w 5135237"/>
              <a:gd name="connsiteY91" fmla="*/ 691654 h 1269585"/>
              <a:gd name="connsiteX92" fmla="*/ 2032627 w 5135237"/>
              <a:gd name="connsiteY92" fmla="*/ 682209 h 1269585"/>
              <a:gd name="connsiteX93" fmla="*/ 2025360 w 5135237"/>
              <a:gd name="connsiteY93" fmla="*/ 682209 h 1269585"/>
              <a:gd name="connsiteX94" fmla="*/ 2025360 w 5135237"/>
              <a:gd name="connsiteY94" fmla="*/ 677487 h 1269585"/>
              <a:gd name="connsiteX95" fmla="*/ 2019241 w 5135237"/>
              <a:gd name="connsiteY95" fmla="*/ 677487 h 1269585"/>
              <a:gd name="connsiteX96" fmla="*/ 2019241 w 5135237"/>
              <a:gd name="connsiteY96" fmla="*/ 671360 h 1269585"/>
              <a:gd name="connsiteX97" fmla="*/ 2003560 w 5135237"/>
              <a:gd name="connsiteY97" fmla="*/ 671360 h 1269585"/>
              <a:gd name="connsiteX98" fmla="*/ 2003560 w 5135237"/>
              <a:gd name="connsiteY98" fmla="*/ 663830 h 1269585"/>
              <a:gd name="connsiteX99" fmla="*/ 1992851 w 5135237"/>
              <a:gd name="connsiteY99" fmla="*/ 663830 h 1269585"/>
              <a:gd name="connsiteX100" fmla="*/ 1992851 w 5135237"/>
              <a:gd name="connsiteY100" fmla="*/ 653874 h 1269585"/>
              <a:gd name="connsiteX101" fmla="*/ 1957028 w 5135237"/>
              <a:gd name="connsiteY101" fmla="*/ 653874 h 1269585"/>
              <a:gd name="connsiteX102" fmla="*/ 1957028 w 5135237"/>
              <a:gd name="connsiteY102" fmla="*/ 646216 h 1269585"/>
              <a:gd name="connsiteX103" fmla="*/ 1942750 w 5135237"/>
              <a:gd name="connsiteY103" fmla="*/ 646216 h 1269585"/>
              <a:gd name="connsiteX104" fmla="*/ 1942750 w 5135237"/>
              <a:gd name="connsiteY104" fmla="*/ 634729 h 1269585"/>
              <a:gd name="connsiteX105" fmla="*/ 1928981 w 5135237"/>
              <a:gd name="connsiteY105" fmla="*/ 634729 h 1269585"/>
              <a:gd name="connsiteX106" fmla="*/ 1928981 w 5135237"/>
              <a:gd name="connsiteY106" fmla="*/ 621455 h 1269585"/>
              <a:gd name="connsiteX107" fmla="*/ 1915468 w 5135237"/>
              <a:gd name="connsiteY107" fmla="*/ 621455 h 1269585"/>
              <a:gd name="connsiteX108" fmla="*/ 1915468 w 5135237"/>
              <a:gd name="connsiteY108" fmla="*/ 615201 h 1269585"/>
              <a:gd name="connsiteX109" fmla="*/ 1906926 w 5135237"/>
              <a:gd name="connsiteY109" fmla="*/ 615201 h 1269585"/>
              <a:gd name="connsiteX110" fmla="*/ 1906926 w 5135237"/>
              <a:gd name="connsiteY110" fmla="*/ 606777 h 1269585"/>
              <a:gd name="connsiteX111" fmla="*/ 1879899 w 5135237"/>
              <a:gd name="connsiteY111" fmla="*/ 606777 h 1269585"/>
              <a:gd name="connsiteX112" fmla="*/ 1879899 w 5135237"/>
              <a:gd name="connsiteY112" fmla="*/ 602948 h 1269585"/>
              <a:gd name="connsiteX113" fmla="*/ 1870083 w 5135237"/>
              <a:gd name="connsiteY113" fmla="*/ 602948 h 1269585"/>
              <a:gd name="connsiteX114" fmla="*/ 1870083 w 5135237"/>
              <a:gd name="connsiteY114" fmla="*/ 594907 h 1269585"/>
              <a:gd name="connsiteX115" fmla="*/ 1861924 w 5135237"/>
              <a:gd name="connsiteY115" fmla="*/ 594907 h 1269585"/>
              <a:gd name="connsiteX116" fmla="*/ 1861924 w 5135237"/>
              <a:gd name="connsiteY116" fmla="*/ 583037 h 1269585"/>
              <a:gd name="connsiteX117" fmla="*/ 1845606 w 5135237"/>
              <a:gd name="connsiteY117" fmla="*/ 583037 h 1269585"/>
              <a:gd name="connsiteX118" fmla="*/ 1845606 w 5135237"/>
              <a:gd name="connsiteY118" fmla="*/ 578952 h 1269585"/>
              <a:gd name="connsiteX119" fmla="*/ 1816794 w 5135237"/>
              <a:gd name="connsiteY119" fmla="*/ 578952 h 1269585"/>
              <a:gd name="connsiteX120" fmla="*/ 1816794 w 5135237"/>
              <a:gd name="connsiteY120" fmla="*/ 571294 h 1269585"/>
              <a:gd name="connsiteX121" fmla="*/ 1797416 w 5135237"/>
              <a:gd name="connsiteY121" fmla="*/ 571294 h 1269585"/>
              <a:gd name="connsiteX122" fmla="*/ 1797416 w 5135237"/>
              <a:gd name="connsiteY122" fmla="*/ 559169 h 1269585"/>
              <a:gd name="connsiteX123" fmla="*/ 1785815 w 5135237"/>
              <a:gd name="connsiteY123" fmla="*/ 559169 h 1269585"/>
              <a:gd name="connsiteX124" fmla="*/ 1785815 w 5135237"/>
              <a:gd name="connsiteY124" fmla="*/ 550490 h 1269585"/>
              <a:gd name="connsiteX125" fmla="*/ 1758406 w 5135237"/>
              <a:gd name="connsiteY125" fmla="*/ 550490 h 1269585"/>
              <a:gd name="connsiteX126" fmla="*/ 1758406 w 5135237"/>
              <a:gd name="connsiteY126" fmla="*/ 545257 h 1269585"/>
              <a:gd name="connsiteX127" fmla="*/ 1744000 w 5135237"/>
              <a:gd name="connsiteY127" fmla="*/ 545257 h 1269585"/>
              <a:gd name="connsiteX128" fmla="*/ 1744000 w 5135237"/>
              <a:gd name="connsiteY128" fmla="*/ 540024 h 1269585"/>
              <a:gd name="connsiteX129" fmla="*/ 1712766 w 5135237"/>
              <a:gd name="connsiteY129" fmla="*/ 540024 h 1269585"/>
              <a:gd name="connsiteX130" fmla="*/ 1712766 w 5135237"/>
              <a:gd name="connsiteY130" fmla="*/ 532110 h 1269585"/>
              <a:gd name="connsiteX131" fmla="*/ 1701930 w 5135237"/>
              <a:gd name="connsiteY131" fmla="*/ 532110 h 1269585"/>
              <a:gd name="connsiteX132" fmla="*/ 1701930 w 5135237"/>
              <a:gd name="connsiteY132" fmla="*/ 519347 h 1269585"/>
              <a:gd name="connsiteX133" fmla="*/ 1670951 w 5135237"/>
              <a:gd name="connsiteY133" fmla="*/ 519347 h 1269585"/>
              <a:gd name="connsiteX134" fmla="*/ 1670951 w 5135237"/>
              <a:gd name="connsiteY134" fmla="*/ 511561 h 1269585"/>
              <a:gd name="connsiteX135" fmla="*/ 1659095 w 5135237"/>
              <a:gd name="connsiteY135" fmla="*/ 511561 h 1269585"/>
              <a:gd name="connsiteX136" fmla="*/ 1659095 w 5135237"/>
              <a:gd name="connsiteY136" fmla="*/ 506839 h 1269585"/>
              <a:gd name="connsiteX137" fmla="*/ 1649533 w 5135237"/>
              <a:gd name="connsiteY137" fmla="*/ 506839 h 1269585"/>
              <a:gd name="connsiteX138" fmla="*/ 1649533 w 5135237"/>
              <a:gd name="connsiteY138" fmla="*/ 498798 h 1269585"/>
              <a:gd name="connsiteX139" fmla="*/ 1641629 w 5135237"/>
              <a:gd name="connsiteY139" fmla="*/ 498798 h 1269585"/>
              <a:gd name="connsiteX140" fmla="*/ 1641629 w 5135237"/>
              <a:gd name="connsiteY140" fmla="*/ 489863 h 1269585"/>
              <a:gd name="connsiteX141" fmla="*/ 1614730 w 5135237"/>
              <a:gd name="connsiteY141" fmla="*/ 489863 h 1269585"/>
              <a:gd name="connsiteX142" fmla="*/ 1614730 w 5135237"/>
              <a:gd name="connsiteY142" fmla="*/ 477738 h 1269585"/>
              <a:gd name="connsiteX143" fmla="*/ 1604531 w 5135237"/>
              <a:gd name="connsiteY143" fmla="*/ 477738 h 1269585"/>
              <a:gd name="connsiteX144" fmla="*/ 1604531 w 5135237"/>
              <a:gd name="connsiteY144" fmla="*/ 469952 h 1269585"/>
              <a:gd name="connsiteX145" fmla="*/ 1583751 w 5135237"/>
              <a:gd name="connsiteY145" fmla="*/ 469952 h 1269585"/>
              <a:gd name="connsiteX146" fmla="*/ 1583751 w 5135237"/>
              <a:gd name="connsiteY146" fmla="*/ 460124 h 1269585"/>
              <a:gd name="connsiteX147" fmla="*/ 1571130 w 5135237"/>
              <a:gd name="connsiteY147" fmla="*/ 460124 h 1269585"/>
              <a:gd name="connsiteX148" fmla="*/ 1571130 w 5135237"/>
              <a:gd name="connsiteY148" fmla="*/ 451573 h 1269585"/>
              <a:gd name="connsiteX149" fmla="*/ 1518478 w 5135237"/>
              <a:gd name="connsiteY149" fmla="*/ 451573 h 1269585"/>
              <a:gd name="connsiteX150" fmla="*/ 1518478 w 5135237"/>
              <a:gd name="connsiteY150" fmla="*/ 444042 h 1269585"/>
              <a:gd name="connsiteX151" fmla="*/ 1508789 w 5135237"/>
              <a:gd name="connsiteY151" fmla="*/ 444042 h 1269585"/>
              <a:gd name="connsiteX152" fmla="*/ 1508789 w 5135237"/>
              <a:gd name="connsiteY152" fmla="*/ 438171 h 1269585"/>
              <a:gd name="connsiteX153" fmla="*/ 1453971 w 5135237"/>
              <a:gd name="connsiteY153" fmla="*/ 438171 h 1269585"/>
              <a:gd name="connsiteX154" fmla="*/ 1453971 w 5135237"/>
              <a:gd name="connsiteY154" fmla="*/ 431917 h 1269585"/>
              <a:gd name="connsiteX155" fmla="*/ 1444155 w 5135237"/>
              <a:gd name="connsiteY155" fmla="*/ 431917 h 1269585"/>
              <a:gd name="connsiteX156" fmla="*/ 1444155 w 5135237"/>
              <a:gd name="connsiteY156" fmla="*/ 426301 h 1269585"/>
              <a:gd name="connsiteX157" fmla="*/ 1425797 w 5135237"/>
              <a:gd name="connsiteY157" fmla="*/ 426301 h 1269585"/>
              <a:gd name="connsiteX158" fmla="*/ 1425797 w 5135237"/>
              <a:gd name="connsiteY158" fmla="*/ 418388 h 1269585"/>
              <a:gd name="connsiteX159" fmla="*/ 1412410 w 5135237"/>
              <a:gd name="connsiteY159" fmla="*/ 418388 h 1269585"/>
              <a:gd name="connsiteX160" fmla="*/ 1412410 w 5135237"/>
              <a:gd name="connsiteY160" fmla="*/ 411112 h 1269585"/>
              <a:gd name="connsiteX161" fmla="*/ 1401319 w 5135237"/>
              <a:gd name="connsiteY161" fmla="*/ 411112 h 1269585"/>
              <a:gd name="connsiteX162" fmla="*/ 1401319 w 5135237"/>
              <a:gd name="connsiteY162" fmla="*/ 400774 h 1269585"/>
              <a:gd name="connsiteX163" fmla="*/ 1382961 w 5135237"/>
              <a:gd name="connsiteY163" fmla="*/ 400774 h 1269585"/>
              <a:gd name="connsiteX164" fmla="*/ 1382961 w 5135237"/>
              <a:gd name="connsiteY164" fmla="*/ 389542 h 1269585"/>
              <a:gd name="connsiteX165" fmla="*/ 1358229 w 5135237"/>
              <a:gd name="connsiteY165" fmla="*/ 389542 h 1269585"/>
              <a:gd name="connsiteX166" fmla="*/ 1358229 w 5135237"/>
              <a:gd name="connsiteY166" fmla="*/ 384054 h 1269585"/>
              <a:gd name="connsiteX167" fmla="*/ 1300606 w 5135237"/>
              <a:gd name="connsiteY167" fmla="*/ 384054 h 1269585"/>
              <a:gd name="connsiteX168" fmla="*/ 1300606 w 5135237"/>
              <a:gd name="connsiteY168" fmla="*/ 370525 h 1269585"/>
              <a:gd name="connsiteX169" fmla="*/ 1284925 w 5135237"/>
              <a:gd name="connsiteY169" fmla="*/ 370525 h 1269585"/>
              <a:gd name="connsiteX170" fmla="*/ 1284925 w 5135237"/>
              <a:gd name="connsiteY170" fmla="*/ 362228 h 1269585"/>
              <a:gd name="connsiteX171" fmla="*/ 1275236 w 5135237"/>
              <a:gd name="connsiteY171" fmla="*/ 362228 h 1269585"/>
              <a:gd name="connsiteX172" fmla="*/ 1275236 w 5135237"/>
              <a:gd name="connsiteY172" fmla="*/ 351635 h 1269585"/>
              <a:gd name="connsiteX173" fmla="*/ 1260065 w 5135237"/>
              <a:gd name="connsiteY173" fmla="*/ 351635 h 1269585"/>
              <a:gd name="connsiteX174" fmla="*/ 1260065 w 5135237"/>
              <a:gd name="connsiteY174" fmla="*/ 345508 h 1269585"/>
              <a:gd name="connsiteX175" fmla="*/ 1247699 w 5135237"/>
              <a:gd name="connsiteY175" fmla="*/ 345508 h 1269585"/>
              <a:gd name="connsiteX176" fmla="*/ 1247699 w 5135237"/>
              <a:gd name="connsiteY176" fmla="*/ 339509 h 1269585"/>
              <a:gd name="connsiteX177" fmla="*/ 1236481 w 5135237"/>
              <a:gd name="connsiteY177" fmla="*/ 339509 h 1269585"/>
              <a:gd name="connsiteX178" fmla="*/ 1236481 w 5135237"/>
              <a:gd name="connsiteY178" fmla="*/ 328277 h 1269585"/>
              <a:gd name="connsiteX179" fmla="*/ 1196068 w 5135237"/>
              <a:gd name="connsiteY179" fmla="*/ 328277 h 1269585"/>
              <a:gd name="connsiteX180" fmla="*/ 1196068 w 5135237"/>
              <a:gd name="connsiteY180" fmla="*/ 318449 h 1269585"/>
              <a:gd name="connsiteX181" fmla="*/ 1186889 w 5135237"/>
              <a:gd name="connsiteY181" fmla="*/ 318449 h 1269585"/>
              <a:gd name="connsiteX182" fmla="*/ 1186889 w 5135237"/>
              <a:gd name="connsiteY182" fmla="*/ 304409 h 1269585"/>
              <a:gd name="connsiteX183" fmla="*/ 1174905 w 5135237"/>
              <a:gd name="connsiteY183" fmla="*/ 304409 h 1269585"/>
              <a:gd name="connsiteX184" fmla="*/ 1174905 w 5135237"/>
              <a:gd name="connsiteY184" fmla="*/ 289476 h 1269585"/>
              <a:gd name="connsiteX185" fmla="*/ 1164196 w 5135237"/>
              <a:gd name="connsiteY185" fmla="*/ 289476 h 1269585"/>
              <a:gd name="connsiteX186" fmla="*/ 1164196 w 5135237"/>
              <a:gd name="connsiteY186" fmla="*/ 276968 h 1269585"/>
              <a:gd name="connsiteX187" fmla="*/ 1140739 w 5135237"/>
              <a:gd name="connsiteY187" fmla="*/ 276968 h 1269585"/>
              <a:gd name="connsiteX188" fmla="*/ 1140739 w 5135237"/>
              <a:gd name="connsiteY188" fmla="*/ 270076 h 1269585"/>
              <a:gd name="connsiteX189" fmla="*/ 1118812 w 5135237"/>
              <a:gd name="connsiteY189" fmla="*/ 270076 h 1269585"/>
              <a:gd name="connsiteX190" fmla="*/ 1118812 w 5135237"/>
              <a:gd name="connsiteY190" fmla="*/ 253866 h 1269585"/>
              <a:gd name="connsiteX191" fmla="*/ 1088470 w 5135237"/>
              <a:gd name="connsiteY191" fmla="*/ 253866 h 1269585"/>
              <a:gd name="connsiteX192" fmla="*/ 1088470 w 5135237"/>
              <a:gd name="connsiteY192" fmla="*/ 243528 h 1269585"/>
              <a:gd name="connsiteX193" fmla="*/ 1054432 w 5135237"/>
              <a:gd name="connsiteY193" fmla="*/ 243528 h 1269585"/>
              <a:gd name="connsiteX194" fmla="*/ 1054432 w 5135237"/>
              <a:gd name="connsiteY194" fmla="*/ 235231 h 1269585"/>
              <a:gd name="connsiteX195" fmla="*/ 1019373 w 5135237"/>
              <a:gd name="connsiteY195" fmla="*/ 235231 h 1269585"/>
              <a:gd name="connsiteX196" fmla="*/ 1019373 w 5135237"/>
              <a:gd name="connsiteY196" fmla="*/ 223872 h 1269585"/>
              <a:gd name="connsiteX197" fmla="*/ 1000760 w 5135237"/>
              <a:gd name="connsiteY197" fmla="*/ 223872 h 1269585"/>
              <a:gd name="connsiteX198" fmla="*/ 1000760 w 5135237"/>
              <a:gd name="connsiteY198" fmla="*/ 215703 h 1269585"/>
              <a:gd name="connsiteX199" fmla="*/ 949766 w 5135237"/>
              <a:gd name="connsiteY199" fmla="*/ 215703 h 1269585"/>
              <a:gd name="connsiteX200" fmla="*/ 949766 w 5135237"/>
              <a:gd name="connsiteY200" fmla="*/ 209066 h 1269585"/>
              <a:gd name="connsiteX201" fmla="*/ 919935 w 5135237"/>
              <a:gd name="connsiteY201" fmla="*/ 209066 h 1269585"/>
              <a:gd name="connsiteX202" fmla="*/ 919935 w 5135237"/>
              <a:gd name="connsiteY202" fmla="*/ 197962 h 1269585"/>
              <a:gd name="connsiteX203" fmla="*/ 905146 w 5135237"/>
              <a:gd name="connsiteY203" fmla="*/ 197962 h 1269585"/>
              <a:gd name="connsiteX204" fmla="*/ 905146 w 5135237"/>
              <a:gd name="connsiteY204" fmla="*/ 190432 h 1269585"/>
              <a:gd name="connsiteX205" fmla="*/ 886916 w 5135237"/>
              <a:gd name="connsiteY205" fmla="*/ 190432 h 1269585"/>
              <a:gd name="connsiteX206" fmla="*/ 886916 w 5135237"/>
              <a:gd name="connsiteY206" fmla="*/ 180859 h 1269585"/>
              <a:gd name="connsiteX207" fmla="*/ 850200 w 5135237"/>
              <a:gd name="connsiteY207" fmla="*/ 180859 h 1269585"/>
              <a:gd name="connsiteX208" fmla="*/ 850200 w 5135237"/>
              <a:gd name="connsiteY208" fmla="*/ 174222 h 1269585"/>
              <a:gd name="connsiteX209" fmla="*/ 840256 w 5135237"/>
              <a:gd name="connsiteY209" fmla="*/ 174222 h 1269585"/>
              <a:gd name="connsiteX210" fmla="*/ 840256 w 5135237"/>
              <a:gd name="connsiteY210" fmla="*/ 168095 h 1269585"/>
              <a:gd name="connsiteX211" fmla="*/ 816926 w 5135237"/>
              <a:gd name="connsiteY211" fmla="*/ 168095 h 1269585"/>
              <a:gd name="connsiteX212" fmla="*/ 816926 w 5135237"/>
              <a:gd name="connsiteY212" fmla="*/ 161203 h 1269585"/>
              <a:gd name="connsiteX213" fmla="*/ 806982 w 5135237"/>
              <a:gd name="connsiteY213" fmla="*/ 161203 h 1269585"/>
              <a:gd name="connsiteX214" fmla="*/ 806982 w 5135237"/>
              <a:gd name="connsiteY214" fmla="*/ 155077 h 1269585"/>
              <a:gd name="connsiteX215" fmla="*/ 797421 w 5135237"/>
              <a:gd name="connsiteY215" fmla="*/ 155077 h 1269585"/>
              <a:gd name="connsiteX216" fmla="*/ 797421 w 5135237"/>
              <a:gd name="connsiteY216" fmla="*/ 149078 h 1269585"/>
              <a:gd name="connsiteX217" fmla="*/ 727176 w 5135237"/>
              <a:gd name="connsiteY217" fmla="*/ 149078 h 1269585"/>
              <a:gd name="connsiteX218" fmla="*/ 727176 w 5135237"/>
              <a:gd name="connsiteY218" fmla="*/ 136697 h 1269585"/>
              <a:gd name="connsiteX219" fmla="*/ 714301 w 5135237"/>
              <a:gd name="connsiteY219" fmla="*/ 136697 h 1269585"/>
              <a:gd name="connsiteX220" fmla="*/ 714301 w 5135237"/>
              <a:gd name="connsiteY220" fmla="*/ 130315 h 1269585"/>
              <a:gd name="connsiteX221" fmla="*/ 695688 w 5135237"/>
              <a:gd name="connsiteY221" fmla="*/ 130315 h 1269585"/>
              <a:gd name="connsiteX222" fmla="*/ 695688 w 5135237"/>
              <a:gd name="connsiteY222" fmla="*/ 123806 h 1269585"/>
              <a:gd name="connsiteX223" fmla="*/ 671593 w 5135237"/>
              <a:gd name="connsiteY223" fmla="*/ 123806 h 1269585"/>
              <a:gd name="connsiteX224" fmla="*/ 671593 w 5135237"/>
              <a:gd name="connsiteY224" fmla="*/ 117935 h 1269585"/>
              <a:gd name="connsiteX225" fmla="*/ 655530 w 5135237"/>
              <a:gd name="connsiteY225" fmla="*/ 117935 h 1269585"/>
              <a:gd name="connsiteX226" fmla="*/ 655530 w 5135237"/>
              <a:gd name="connsiteY226" fmla="*/ 111170 h 1269585"/>
              <a:gd name="connsiteX227" fmla="*/ 632328 w 5135237"/>
              <a:gd name="connsiteY227" fmla="*/ 111170 h 1269585"/>
              <a:gd name="connsiteX228" fmla="*/ 632328 w 5135237"/>
              <a:gd name="connsiteY228" fmla="*/ 106192 h 1269585"/>
              <a:gd name="connsiteX229" fmla="*/ 550864 w 5135237"/>
              <a:gd name="connsiteY229" fmla="*/ 106192 h 1269585"/>
              <a:gd name="connsiteX230" fmla="*/ 550864 w 5135237"/>
              <a:gd name="connsiteY230" fmla="*/ 99683 h 1269585"/>
              <a:gd name="connsiteX231" fmla="*/ 538243 w 5135237"/>
              <a:gd name="connsiteY231" fmla="*/ 99683 h 1269585"/>
              <a:gd name="connsiteX232" fmla="*/ 538243 w 5135237"/>
              <a:gd name="connsiteY232" fmla="*/ 92152 h 1269585"/>
              <a:gd name="connsiteX233" fmla="*/ 538243 w 5135237"/>
              <a:gd name="connsiteY233" fmla="*/ 87047 h 1269585"/>
              <a:gd name="connsiteX234" fmla="*/ 514913 w 5135237"/>
              <a:gd name="connsiteY234" fmla="*/ 87047 h 1269585"/>
              <a:gd name="connsiteX235" fmla="*/ 514913 w 5135237"/>
              <a:gd name="connsiteY235" fmla="*/ 79261 h 1269585"/>
              <a:gd name="connsiteX236" fmla="*/ 491966 w 5135237"/>
              <a:gd name="connsiteY236" fmla="*/ 79261 h 1269585"/>
              <a:gd name="connsiteX237" fmla="*/ 491966 w 5135237"/>
              <a:gd name="connsiteY237" fmla="*/ 76071 h 1269585"/>
              <a:gd name="connsiteX238" fmla="*/ 476795 w 5135237"/>
              <a:gd name="connsiteY238" fmla="*/ 76071 h 1269585"/>
              <a:gd name="connsiteX239" fmla="*/ 476795 w 5135237"/>
              <a:gd name="connsiteY239" fmla="*/ 68412 h 1269585"/>
              <a:gd name="connsiteX240" fmla="*/ 419299 w 5135237"/>
              <a:gd name="connsiteY240" fmla="*/ 68412 h 1269585"/>
              <a:gd name="connsiteX241" fmla="*/ 419299 w 5135237"/>
              <a:gd name="connsiteY241" fmla="*/ 64711 h 1269585"/>
              <a:gd name="connsiteX242" fmla="*/ 317566 w 5135237"/>
              <a:gd name="connsiteY242" fmla="*/ 64711 h 1269585"/>
              <a:gd name="connsiteX243" fmla="*/ 317566 w 5135237"/>
              <a:gd name="connsiteY243" fmla="*/ 58329 h 1269585"/>
              <a:gd name="connsiteX244" fmla="*/ 284420 w 5135237"/>
              <a:gd name="connsiteY244" fmla="*/ 58329 h 1269585"/>
              <a:gd name="connsiteX245" fmla="*/ 284420 w 5135237"/>
              <a:gd name="connsiteY245" fmla="*/ 52330 h 1269585"/>
              <a:gd name="connsiteX246" fmla="*/ 238270 w 5135237"/>
              <a:gd name="connsiteY246" fmla="*/ 52330 h 1269585"/>
              <a:gd name="connsiteX247" fmla="*/ 238270 w 5135237"/>
              <a:gd name="connsiteY247" fmla="*/ 45055 h 1269585"/>
              <a:gd name="connsiteX248" fmla="*/ 223099 w 5135237"/>
              <a:gd name="connsiteY248" fmla="*/ 45055 h 1269585"/>
              <a:gd name="connsiteX249" fmla="*/ 223099 w 5135237"/>
              <a:gd name="connsiteY249" fmla="*/ 39694 h 1269585"/>
              <a:gd name="connsiteX250" fmla="*/ 178224 w 5135237"/>
              <a:gd name="connsiteY250" fmla="*/ 39694 h 1269585"/>
              <a:gd name="connsiteX251" fmla="*/ 178224 w 5135237"/>
              <a:gd name="connsiteY251" fmla="*/ 35866 h 1269585"/>
              <a:gd name="connsiteX252" fmla="*/ 126465 w 5135237"/>
              <a:gd name="connsiteY252" fmla="*/ 35866 h 1269585"/>
              <a:gd name="connsiteX253" fmla="*/ 126465 w 5135237"/>
              <a:gd name="connsiteY253" fmla="*/ 27442 h 1269585"/>
              <a:gd name="connsiteX254" fmla="*/ 114482 w 5135237"/>
              <a:gd name="connsiteY254" fmla="*/ 27442 h 1269585"/>
              <a:gd name="connsiteX255" fmla="*/ 114482 w 5135237"/>
              <a:gd name="connsiteY255" fmla="*/ 21060 h 1269585"/>
              <a:gd name="connsiteX256" fmla="*/ 81718 w 5135237"/>
              <a:gd name="connsiteY256" fmla="*/ 21060 h 1269585"/>
              <a:gd name="connsiteX257" fmla="*/ 81718 w 5135237"/>
              <a:gd name="connsiteY257" fmla="*/ 16210 h 1269585"/>
              <a:gd name="connsiteX258" fmla="*/ 28047 w 5135237"/>
              <a:gd name="connsiteY258" fmla="*/ 16210 h 1269585"/>
              <a:gd name="connsiteX259" fmla="*/ 28047 w 5135237"/>
              <a:gd name="connsiteY259" fmla="*/ 7658 h 1269585"/>
              <a:gd name="connsiteX260" fmla="*/ 14278 w 5135237"/>
              <a:gd name="connsiteY260" fmla="*/ 7658 h 1269585"/>
              <a:gd name="connsiteX261" fmla="*/ 14278 w 5135237"/>
              <a:gd name="connsiteY261" fmla="*/ 0 h 1269585"/>
              <a:gd name="connsiteX262" fmla="*/ 0 w 5135237"/>
              <a:gd name="connsiteY262" fmla="*/ 0 h 126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5135237" h="1269585">
                <a:moveTo>
                  <a:pt x="5135238" y="1269586"/>
                </a:moveTo>
                <a:lnTo>
                  <a:pt x="4305436" y="1269586"/>
                </a:lnTo>
                <a:lnTo>
                  <a:pt x="4305436" y="1209086"/>
                </a:lnTo>
                <a:lnTo>
                  <a:pt x="4231877" y="1209086"/>
                </a:lnTo>
                <a:lnTo>
                  <a:pt x="4231877" y="1158798"/>
                </a:lnTo>
                <a:lnTo>
                  <a:pt x="3857963" y="1158798"/>
                </a:lnTo>
                <a:lnTo>
                  <a:pt x="3857963" y="1135441"/>
                </a:lnTo>
                <a:lnTo>
                  <a:pt x="3851333" y="1135441"/>
                </a:lnTo>
                <a:lnTo>
                  <a:pt x="3851333" y="1109148"/>
                </a:lnTo>
                <a:lnTo>
                  <a:pt x="3686877" y="1109148"/>
                </a:lnTo>
                <a:lnTo>
                  <a:pt x="3686877" y="1089365"/>
                </a:lnTo>
                <a:lnTo>
                  <a:pt x="3632441" y="1089365"/>
                </a:lnTo>
                <a:lnTo>
                  <a:pt x="3632441" y="1070220"/>
                </a:lnTo>
                <a:lnTo>
                  <a:pt x="3613828" y="1070220"/>
                </a:lnTo>
                <a:lnTo>
                  <a:pt x="3613828" y="1051585"/>
                </a:lnTo>
                <a:lnTo>
                  <a:pt x="3546261" y="1051585"/>
                </a:lnTo>
                <a:lnTo>
                  <a:pt x="3546261" y="1033078"/>
                </a:lnTo>
                <a:lnTo>
                  <a:pt x="3518724" y="1033078"/>
                </a:lnTo>
                <a:lnTo>
                  <a:pt x="3518724" y="1016868"/>
                </a:lnTo>
                <a:lnTo>
                  <a:pt x="3509162" y="1016868"/>
                </a:lnTo>
                <a:lnTo>
                  <a:pt x="3509162" y="1000148"/>
                </a:lnTo>
                <a:lnTo>
                  <a:pt x="3342284" y="1000148"/>
                </a:lnTo>
                <a:lnTo>
                  <a:pt x="3342284" y="987512"/>
                </a:lnTo>
                <a:lnTo>
                  <a:pt x="3216584" y="987512"/>
                </a:lnTo>
                <a:lnTo>
                  <a:pt x="3216584" y="975514"/>
                </a:lnTo>
                <a:lnTo>
                  <a:pt x="3205875" y="975514"/>
                </a:lnTo>
                <a:lnTo>
                  <a:pt x="3205875" y="963006"/>
                </a:lnTo>
                <a:lnTo>
                  <a:pt x="3184840" y="963006"/>
                </a:lnTo>
                <a:lnTo>
                  <a:pt x="3184840" y="952157"/>
                </a:lnTo>
                <a:lnTo>
                  <a:pt x="3177063" y="952157"/>
                </a:lnTo>
                <a:lnTo>
                  <a:pt x="3177063" y="940159"/>
                </a:lnTo>
                <a:lnTo>
                  <a:pt x="3104652" y="940159"/>
                </a:lnTo>
                <a:lnTo>
                  <a:pt x="3104652" y="929949"/>
                </a:lnTo>
                <a:lnTo>
                  <a:pt x="2878620" y="929949"/>
                </a:lnTo>
                <a:lnTo>
                  <a:pt x="2878620" y="921652"/>
                </a:lnTo>
                <a:lnTo>
                  <a:pt x="2854015" y="921652"/>
                </a:lnTo>
                <a:lnTo>
                  <a:pt x="2854015" y="909655"/>
                </a:lnTo>
                <a:lnTo>
                  <a:pt x="2846876" y="909655"/>
                </a:lnTo>
                <a:lnTo>
                  <a:pt x="2846876" y="899444"/>
                </a:lnTo>
                <a:lnTo>
                  <a:pt x="2836677" y="899444"/>
                </a:lnTo>
                <a:lnTo>
                  <a:pt x="2836677" y="886298"/>
                </a:lnTo>
                <a:lnTo>
                  <a:pt x="2746927" y="886298"/>
                </a:lnTo>
                <a:lnTo>
                  <a:pt x="2746927" y="872513"/>
                </a:lnTo>
                <a:lnTo>
                  <a:pt x="2708044" y="872513"/>
                </a:lnTo>
                <a:lnTo>
                  <a:pt x="2708044" y="861153"/>
                </a:lnTo>
                <a:lnTo>
                  <a:pt x="2688922" y="861153"/>
                </a:lnTo>
                <a:lnTo>
                  <a:pt x="2688922" y="853368"/>
                </a:lnTo>
                <a:lnTo>
                  <a:pt x="2620079" y="853368"/>
                </a:lnTo>
                <a:lnTo>
                  <a:pt x="2620079" y="844306"/>
                </a:lnTo>
                <a:lnTo>
                  <a:pt x="2607586" y="844306"/>
                </a:lnTo>
                <a:lnTo>
                  <a:pt x="2607586" y="837158"/>
                </a:lnTo>
                <a:lnTo>
                  <a:pt x="2596240" y="837158"/>
                </a:lnTo>
                <a:lnTo>
                  <a:pt x="2596240" y="831797"/>
                </a:lnTo>
                <a:lnTo>
                  <a:pt x="2542313" y="831797"/>
                </a:lnTo>
                <a:lnTo>
                  <a:pt x="2542313" y="825799"/>
                </a:lnTo>
                <a:lnTo>
                  <a:pt x="2531605" y="825799"/>
                </a:lnTo>
                <a:lnTo>
                  <a:pt x="2531605" y="818013"/>
                </a:lnTo>
                <a:lnTo>
                  <a:pt x="2455623" y="818013"/>
                </a:lnTo>
                <a:lnTo>
                  <a:pt x="2455623" y="806653"/>
                </a:lnTo>
                <a:lnTo>
                  <a:pt x="2440070" y="806653"/>
                </a:lnTo>
                <a:lnTo>
                  <a:pt x="2440070" y="798868"/>
                </a:lnTo>
                <a:lnTo>
                  <a:pt x="2434588" y="798868"/>
                </a:lnTo>
                <a:lnTo>
                  <a:pt x="2434588" y="789805"/>
                </a:lnTo>
                <a:lnTo>
                  <a:pt x="2417887" y="789805"/>
                </a:lnTo>
                <a:lnTo>
                  <a:pt x="2417887" y="780233"/>
                </a:lnTo>
                <a:lnTo>
                  <a:pt x="2389203" y="780233"/>
                </a:lnTo>
                <a:lnTo>
                  <a:pt x="2389203" y="773723"/>
                </a:lnTo>
                <a:lnTo>
                  <a:pt x="2360519" y="773723"/>
                </a:lnTo>
                <a:lnTo>
                  <a:pt x="2360519" y="767086"/>
                </a:lnTo>
                <a:lnTo>
                  <a:pt x="2339484" y="767086"/>
                </a:lnTo>
                <a:lnTo>
                  <a:pt x="2339484" y="761088"/>
                </a:lnTo>
                <a:lnTo>
                  <a:pt x="2328138" y="761088"/>
                </a:lnTo>
                <a:lnTo>
                  <a:pt x="2328138" y="748579"/>
                </a:lnTo>
                <a:lnTo>
                  <a:pt x="2282626" y="748579"/>
                </a:lnTo>
                <a:lnTo>
                  <a:pt x="2282626" y="740155"/>
                </a:lnTo>
                <a:lnTo>
                  <a:pt x="2274849" y="740155"/>
                </a:lnTo>
                <a:lnTo>
                  <a:pt x="2274849" y="733008"/>
                </a:lnTo>
                <a:lnTo>
                  <a:pt x="2267710" y="733008"/>
                </a:lnTo>
                <a:lnTo>
                  <a:pt x="2267710" y="727520"/>
                </a:lnTo>
                <a:lnTo>
                  <a:pt x="2259933" y="727520"/>
                </a:lnTo>
                <a:lnTo>
                  <a:pt x="2259933" y="721521"/>
                </a:lnTo>
                <a:lnTo>
                  <a:pt x="2247440" y="721521"/>
                </a:lnTo>
                <a:lnTo>
                  <a:pt x="2247440" y="716798"/>
                </a:lnTo>
                <a:lnTo>
                  <a:pt x="2219265" y="716798"/>
                </a:lnTo>
                <a:lnTo>
                  <a:pt x="2219265" y="708374"/>
                </a:lnTo>
                <a:lnTo>
                  <a:pt x="2209067" y="708374"/>
                </a:lnTo>
                <a:lnTo>
                  <a:pt x="2209067" y="702376"/>
                </a:lnTo>
                <a:lnTo>
                  <a:pt x="2193004" y="702376"/>
                </a:lnTo>
                <a:lnTo>
                  <a:pt x="2193004" y="697653"/>
                </a:lnTo>
                <a:lnTo>
                  <a:pt x="2100449" y="697653"/>
                </a:lnTo>
                <a:lnTo>
                  <a:pt x="2100449" y="691654"/>
                </a:lnTo>
                <a:lnTo>
                  <a:pt x="2032627" y="691654"/>
                </a:lnTo>
                <a:lnTo>
                  <a:pt x="2032627" y="682209"/>
                </a:lnTo>
                <a:lnTo>
                  <a:pt x="2025360" y="682209"/>
                </a:lnTo>
                <a:lnTo>
                  <a:pt x="2025360" y="677487"/>
                </a:lnTo>
                <a:lnTo>
                  <a:pt x="2019241" y="677487"/>
                </a:lnTo>
                <a:lnTo>
                  <a:pt x="2019241" y="671360"/>
                </a:lnTo>
                <a:lnTo>
                  <a:pt x="2003560" y="671360"/>
                </a:lnTo>
                <a:lnTo>
                  <a:pt x="2003560" y="663830"/>
                </a:lnTo>
                <a:lnTo>
                  <a:pt x="1992851" y="663830"/>
                </a:lnTo>
                <a:lnTo>
                  <a:pt x="1992851" y="653874"/>
                </a:lnTo>
                <a:lnTo>
                  <a:pt x="1957028" y="653874"/>
                </a:lnTo>
                <a:lnTo>
                  <a:pt x="1957028" y="646216"/>
                </a:lnTo>
                <a:lnTo>
                  <a:pt x="1942750" y="646216"/>
                </a:lnTo>
                <a:lnTo>
                  <a:pt x="1942750" y="634729"/>
                </a:lnTo>
                <a:lnTo>
                  <a:pt x="1928981" y="634729"/>
                </a:lnTo>
                <a:lnTo>
                  <a:pt x="1928981" y="621455"/>
                </a:lnTo>
                <a:lnTo>
                  <a:pt x="1915468" y="621455"/>
                </a:lnTo>
                <a:lnTo>
                  <a:pt x="1915468" y="615201"/>
                </a:lnTo>
                <a:lnTo>
                  <a:pt x="1906926" y="615201"/>
                </a:lnTo>
                <a:lnTo>
                  <a:pt x="1906926" y="606777"/>
                </a:lnTo>
                <a:lnTo>
                  <a:pt x="1879899" y="606777"/>
                </a:lnTo>
                <a:lnTo>
                  <a:pt x="1879899" y="602948"/>
                </a:lnTo>
                <a:lnTo>
                  <a:pt x="1870083" y="602948"/>
                </a:lnTo>
                <a:lnTo>
                  <a:pt x="1870083" y="594907"/>
                </a:lnTo>
                <a:lnTo>
                  <a:pt x="1861924" y="594907"/>
                </a:lnTo>
                <a:lnTo>
                  <a:pt x="1861924" y="583037"/>
                </a:lnTo>
                <a:lnTo>
                  <a:pt x="1845606" y="583037"/>
                </a:lnTo>
                <a:lnTo>
                  <a:pt x="1845606" y="578952"/>
                </a:lnTo>
                <a:lnTo>
                  <a:pt x="1816794" y="578952"/>
                </a:lnTo>
                <a:lnTo>
                  <a:pt x="1816794" y="571294"/>
                </a:lnTo>
                <a:lnTo>
                  <a:pt x="1797416" y="571294"/>
                </a:lnTo>
                <a:lnTo>
                  <a:pt x="1797416" y="559169"/>
                </a:lnTo>
                <a:lnTo>
                  <a:pt x="1785815" y="559169"/>
                </a:lnTo>
                <a:lnTo>
                  <a:pt x="1785815" y="550490"/>
                </a:lnTo>
                <a:lnTo>
                  <a:pt x="1758406" y="550490"/>
                </a:lnTo>
                <a:lnTo>
                  <a:pt x="1758406" y="545257"/>
                </a:lnTo>
                <a:lnTo>
                  <a:pt x="1744000" y="545257"/>
                </a:lnTo>
                <a:lnTo>
                  <a:pt x="1744000" y="540024"/>
                </a:lnTo>
                <a:lnTo>
                  <a:pt x="1712766" y="540024"/>
                </a:lnTo>
                <a:lnTo>
                  <a:pt x="1712766" y="532110"/>
                </a:lnTo>
                <a:lnTo>
                  <a:pt x="1701930" y="532110"/>
                </a:lnTo>
                <a:lnTo>
                  <a:pt x="1701930" y="519347"/>
                </a:lnTo>
                <a:lnTo>
                  <a:pt x="1670951" y="519347"/>
                </a:lnTo>
                <a:lnTo>
                  <a:pt x="1670951" y="511561"/>
                </a:lnTo>
                <a:lnTo>
                  <a:pt x="1659095" y="511561"/>
                </a:lnTo>
                <a:lnTo>
                  <a:pt x="1659095" y="506839"/>
                </a:lnTo>
                <a:lnTo>
                  <a:pt x="1649533" y="506839"/>
                </a:lnTo>
                <a:lnTo>
                  <a:pt x="1649533" y="498798"/>
                </a:lnTo>
                <a:lnTo>
                  <a:pt x="1641629" y="498798"/>
                </a:lnTo>
                <a:lnTo>
                  <a:pt x="1641629" y="489863"/>
                </a:lnTo>
                <a:lnTo>
                  <a:pt x="1614730" y="489863"/>
                </a:lnTo>
                <a:lnTo>
                  <a:pt x="1614730" y="477738"/>
                </a:lnTo>
                <a:lnTo>
                  <a:pt x="1604531" y="477738"/>
                </a:lnTo>
                <a:lnTo>
                  <a:pt x="1604531" y="469952"/>
                </a:lnTo>
                <a:lnTo>
                  <a:pt x="1583751" y="469952"/>
                </a:lnTo>
                <a:lnTo>
                  <a:pt x="1583751" y="460124"/>
                </a:lnTo>
                <a:lnTo>
                  <a:pt x="1571130" y="460124"/>
                </a:lnTo>
                <a:lnTo>
                  <a:pt x="1571130" y="451573"/>
                </a:lnTo>
                <a:lnTo>
                  <a:pt x="1518478" y="451573"/>
                </a:lnTo>
                <a:lnTo>
                  <a:pt x="1518478" y="444042"/>
                </a:lnTo>
                <a:lnTo>
                  <a:pt x="1508789" y="444042"/>
                </a:lnTo>
                <a:lnTo>
                  <a:pt x="1508789" y="438171"/>
                </a:lnTo>
                <a:lnTo>
                  <a:pt x="1453971" y="438171"/>
                </a:lnTo>
                <a:lnTo>
                  <a:pt x="1453971" y="431917"/>
                </a:lnTo>
                <a:lnTo>
                  <a:pt x="1444155" y="431917"/>
                </a:lnTo>
                <a:lnTo>
                  <a:pt x="1444155" y="426301"/>
                </a:lnTo>
                <a:lnTo>
                  <a:pt x="1425797" y="426301"/>
                </a:lnTo>
                <a:lnTo>
                  <a:pt x="1425797" y="418388"/>
                </a:lnTo>
                <a:lnTo>
                  <a:pt x="1412410" y="418388"/>
                </a:lnTo>
                <a:lnTo>
                  <a:pt x="1412410" y="411112"/>
                </a:lnTo>
                <a:lnTo>
                  <a:pt x="1401319" y="411112"/>
                </a:lnTo>
                <a:lnTo>
                  <a:pt x="1401319" y="400774"/>
                </a:lnTo>
                <a:lnTo>
                  <a:pt x="1382961" y="400774"/>
                </a:lnTo>
                <a:lnTo>
                  <a:pt x="1382961" y="389542"/>
                </a:lnTo>
                <a:lnTo>
                  <a:pt x="1358229" y="389542"/>
                </a:lnTo>
                <a:lnTo>
                  <a:pt x="1358229" y="384054"/>
                </a:lnTo>
                <a:lnTo>
                  <a:pt x="1300606" y="384054"/>
                </a:lnTo>
                <a:lnTo>
                  <a:pt x="1300606" y="370525"/>
                </a:lnTo>
                <a:lnTo>
                  <a:pt x="1284925" y="370525"/>
                </a:lnTo>
                <a:lnTo>
                  <a:pt x="1284925" y="362228"/>
                </a:lnTo>
                <a:lnTo>
                  <a:pt x="1275236" y="362228"/>
                </a:lnTo>
                <a:lnTo>
                  <a:pt x="1275236" y="351635"/>
                </a:lnTo>
                <a:lnTo>
                  <a:pt x="1260065" y="351635"/>
                </a:lnTo>
                <a:lnTo>
                  <a:pt x="1260065" y="345508"/>
                </a:lnTo>
                <a:lnTo>
                  <a:pt x="1247699" y="345508"/>
                </a:lnTo>
                <a:lnTo>
                  <a:pt x="1247699" y="339509"/>
                </a:lnTo>
                <a:lnTo>
                  <a:pt x="1236481" y="339509"/>
                </a:lnTo>
                <a:lnTo>
                  <a:pt x="1236481" y="328277"/>
                </a:lnTo>
                <a:lnTo>
                  <a:pt x="1196068" y="328277"/>
                </a:lnTo>
                <a:lnTo>
                  <a:pt x="1196068" y="318449"/>
                </a:lnTo>
                <a:lnTo>
                  <a:pt x="1186889" y="318449"/>
                </a:lnTo>
                <a:lnTo>
                  <a:pt x="1186889" y="304409"/>
                </a:lnTo>
                <a:lnTo>
                  <a:pt x="1174905" y="304409"/>
                </a:lnTo>
                <a:lnTo>
                  <a:pt x="1174905" y="289476"/>
                </a:lnTo>
                <a:lnTo>
                  <a:pt x="1164196" y="289476"/>
                </a:lnTo>
                <a:lnTo>
                  <a:pt x="1164196" y="276968"/>
                </a:lnTo>
                <a:lnTo>
                  <a:pt x="1140739" y="276968"/>
                </a:lnTo>
                <a:lnTo>
                  <a:pt x="1140739" y="270076"/>
                </a:lnTo>
                <a:lnTo>
                  <a:pt x="1118812" y="270076"/>
                </a:lnTo>
                <a:lnTo>
                  <a:pt x="1118812" y="253866"/>
                </a:lnTo>
                <a:lnTo>
                  <a:pt x="1088470" y="253866"/>
                </a:lnTo>
                <a:lnTo>
                  <a:pt x="1088470" y="243528"/>
                </a:lnTo>
                <a:lnTo>
                  <a:pt x="1054432" y="243528"/>
                </a:lnTo>
                <a:lnTo>
                  <a:pt x="1054432" y="235231"/>
                </a:lnTo>
                <a:lnTo>
                  <a:pt x="1019373" y="235231"/>
                </a:lnTo>
                <a:lnTo>
                  <a:pt x="1019373" y="223872"/>
                </a:lnTo>
                <a:lnTo>
                  <a:pt x="1000760" y="223872"/>
                </a:lnTo>
                <a:lnTo>
                  <a:pt x="1000760" y="215703"/>
                </a:lnTo>
                <a:lnTo>
                  <a:pt x="949766" y="215703"/>
                </a:lnTo>
                <a:lnTo>
                  <a:pt x="949766" y="209066"/>
                </a:lnTo>
                <a:lnTo>
                  <a:pt x="919935" y="209066"/>
                </a:lnTo>
                <a:lnTo>
                  <a:pt x="919935" y="197962"/>
                </a:lnTo>
                <a:lnTo>
                  <a:pt x="905146" y="197962"/>
                </a:lnTo>
                <a:lnTo>
                  <a:pt x="905146" y="190432"/>
                </a:lnTo>
                <a:lnTo>
                  <a:pt x="886916" y="190432"/>
                </a:lnTo>
                <a:lnTo>
                  <a:pt x="886916" y="180859"/>
                </a:lnTo>
                <a:lnTo>
                  <a:pt x="850200" y="180859"/>
                </a:lnTo>
                <a:lnTo>
                  <a:pt x="850200" y="174222"/>
                </a:lnTo>
                <a:lnTo>
                  <a:pt x="840256" y="174222"/>
                </a:lnTo>
                <a:lnTo>
                  <a:pt x="840256" y="168095"/>
                </a:lnTo>
                <a:lnTo>
                  <a:pt x="816926" y="168095"/>
                </a:lnTo>
                <a:lnTo>
                  <a:pt x="816926" y="161203"/>
                </a:lnTo>
                <a:lnTo>
                  <a:pt x="806982" y="161203"/>
                </a:lnTo>
                <a:lnTo>
                  <a:pt x="806982" y="155077"/>
                </a:lnTo>
                <a:lnTo>
                  <a:pt x="797421" y="155077"/>
                </a:lnTo>
                <a:lnTo>
                  <a:pt x="797421" y="149078"/>
                </a:lnTo>
                <a:lnTo>
                  <a:pt x="727176" y="149078"/>
                </a:lnTo>
                <a:lnTo>
                  <a:pt x="727176" y="136697"/>
                </a:lnTo>
                <a:lnTo>
                  <a:pt x="714301" y="136697"/>
                </a:lnTo>
                <a:lnTo>
                  <a:pt x="714301" y="130315"/>
                </a:lnTo>
                <a:lnTo>
                  <a:pt x="695688" y="130315"/>
                </a:lnTo>
                <a:lnTo>
                  <a:pt x="695688" y="123806"/>
                </a:lnTo>
                <a:lnTo>
                  <a:pt x="671593" y="123806"/>
                </a:lnTo>
                <a:lnTo>
                  <a:pt x="671593" y="117935"/>
                </a:lnTo>
                <a:lnTo>
                  <a:pt x="655530" y="117935"/>
                </a:lnTo>
                <a:lnTo>
                  <a:pt x="655530" y="111170"/>
                </a:lnTo>
                <a:lnTo>
                  <a:pt x="632328" y="111170"/>
                </a:lnTo>
                <a:lnTo>
                  <a:pt x="632328" y="106192"/>
                </a:lnTo>
                <a:lnTo>
                  <a:pt x="550864" y="106192"/>
                </a:lnTo>
                <a:lnTo>
                  <a:pt x="550864" y="99683"/>
                </a:lnTo>
                <a:lnTo>
                  <a:pt x="538243" y="99683"/>
                </a:lnTo>
                <a:lnTo>
                  <a:pt x="538243" y="92152"/>
                </a:lnTo>
                <a:lnTo>
                  <a:pt x="538243" y="87047"/>
                </a:lnTo>
                <a:lnTo>
                  <a:pt x="514913" y="87047"/>
                </a:lnTo>
                <a:lnTo>
                  <a:pt x="514913" y="79261"/>
                </a:lnTo>
                <a:lnTo>
                  <a:pt x="491966" y="79261"/>
                </a:lnTo>
                <a:lnTo>
                  <a:pt x="491966" y="76071"/>
                </a:lnTo>
                <a:lnTo>
                  <a:pt x="476795" y="76071"/>
                </a:lnTo>
                <a:lnTo>
                  <a:pt x="476795" y="68412"/>
                </a:lnTo>
                <a:lnTo>
                  <a:pt x="419299" y="68412"/>
                </a:lnTo>
                <a:lnTo>
                  <a:pt x="419299" y="64711"/>
                </a:lnTo>
                <a:lnTo>
                  <a:pt x="317566" y="64711"/>
                </a:lnTo>
                <a:lnTo>
                  <a:pt x="317566" y="58329"/>
                </a:lnTo>
                <a:lnTo>
                  <a:pt x="284420" y="58329"/>
                </a:lnTo>
                <a:lnTo>
                  <a:pt x="284420" y="52330"/>
                </a:lnTo>
                <a:lnTo>
                  <a:pt x="238270" y="52330"/>
                </a:lnTo>
                <a:lnTo>
                  <a:pt x="238270" y="45055"/>
                </a:lnTo>
                <a:lnTo>
                  <a:pt x="223099" y="45055"/>
                </a:lnTo>
                <a:lnTo>
                  <a:pt x="223099" y="39694"/>
                </a:lnTo>
                <a:lnTo>
                  <a:pt x="178224" y="39694"/>
                </a:lnTo>
                <a:lnTo>
                  <a:pt x="178224" y="35866"/>
                </a:lnTo>
                <a:lnTo>
                  <a:pt x="126465" y="35866"/>
                </a:lnTo>
                <a:lnTo>
                  <a:pt x="126465" y="27442"/>
                </a:lnTo>
                <a:lnTo>
                  <a:pt x="114482" y="27442"/>
                </a:lnTo>
                <a:lnTo>
                  <a:pt x="114482" y="21060"/>
                </a:lnTo>
                <a:lnTo>
                  <a:pt x="81718" y="21060"/>
                </a:lnTo>
                <a:lnTo>
                  <a:pt x="81718" y="16210"/>
                </a:lnTo>
                <a:lnTo>
                  <a:pt x="28047" y="16210"/>
                </a:lnTo>
                <a:lnTo>
                  <a:pt x="28047" y="7658"/>
                </a:lnTo>
                <a:lnTo>
                  <a:pt x="14278" y="7658"/>
                </a:lnTo>
                <a:lnTo>
                  <a:pt x="14278" y="0"/>
                </a:lnTo>
                <a:lnTo>
                  <a:pt x="0" y="0"/>
                </a:lnTo>
              </a:path>
            </a:pathLst>
          </a:custGeom>
          <a:noFill/>
          <a:ln w="12741" cap="flat">
            <a:solidFill>
              <a:srgbClr val="C6573B"/>
            </a:solidFill>
            <a:prstDash val="solid"/>
            <a:miter/>
          </a:ln>
        </p:spPr>
        <p:txBody>
          <a:bodyPr rtlCol="0" anchor="ctr"/>
          <a:lstStyle/>
          <a:p>
            <a:endParaRPr lang="en-GB" noProof="0" dirty="0"/>
          </a:p>
        </p:txBody>
      </p:sp>
      <p:sp>
        <p:nvSpPr>
          <p:cNvPr id="594" name="Freeform 593">
            <a:extLst>
              <a:ext uri="{FF2B5EF4-FFF2-40B4-BE49-F238E27FC236}">
                <a16:creationId xmlns:a16="http://schemas.microsoft.com/office/drawing/2014/main" id="{7D157B0F-FD95-CC92-BF45-65CFDCAD4986}"/>
              </a:ext>
            </a:extLst>
          </p:cNvPr>
          <p:cNvSpPr/>
          <p:nvPr/>
        </p:nvSpPr>
        <p:spPr>
          <a:xfrm>
            <a:off x="6742095" y="3061375"/>
            <a:ext cx="4854897" cy="1379989"/>
          </a:xfrm>
          <a:custGeom>
            <a:avLst/>
            <a:gdLst>
              <a:gd name="connsiteX0" fmla="*/ 4854898 w 4854897"/>
              <a:gd name="connsiteY0" fmla="*/ 1379990 h 1379989"/>
              <a:gd name="connsiteX1" fmla="*/ 4478051 w 4854897"/>
              <a:gd name="connsiteY1" fmla="*/ 1379990 h 1379989"/>
              <a:gd name="connsiteX2" fmla="*/ 4478051 w 4854897"/>
              <a:gd name="connsiteY2" fmla="*/ 1304047 h 1379989"/>
              <a:gd name="connsiteX3" fmla="*/ 4209567 w 4854897"/>
              <a:gd name="connsiteY3" fmla="*/ 1304047 h 1379989"/>
              <a:gd name="connsiteX4" fmla="*/ 4209567 w 4854897"/>
              <a:gd name="connsiteY4" fmla="*/ 1268692 h 1379989"/>
              <a:gd name="connsiteX5" fmla="*/ 4038099 w 4854897"/>
              <a:gd name="connsiteY5" fmla="*/ 1268692 h 1379989"/>
              <a:gd name="connsiteX6" fmla="*/ 4038099 w 4854897"/>
              <a:gd name="connsiteY6" fmla="*/ 1242910 h 1379989"/>
              <a:gd name="connsiteX7" fmla="*/ 3954724 w 4854897"/>
              <a:gd name="connsiteY7" fmla="*/ 1242910 h 1379989"/>
              <a:gd name="connsiteX8" fmla="*/ 3954724 w 4854897"/>
              <a:gd name="connsiteY8" fmla="*/ 1217127 h 1379989"/>
              <a:gd name="connsiteX9" fmla="*/ 3875428 w 4854897"/>
              <a:gd name="connsiteY9" fmla="*/ 1217127 h 1379989"/>
              <a:gd name="connsiteX10" fmla="*/ 3875428 w 4854897"/>
              <a:gd name="connsiteY10" fmla="*/ 1196706 h 1379989"/>
              <a:gd name="connsiteX11" fmla="*/ 3813088 w 4854897"/>
              <a:gd name="connsiteY11" fmla="*/ 1196706 h 1379989"/>
              <a:gd name="connsiteX12" fmla="*/ 3813088 w 4854897"/>
              <a:gd name="connsiteY12" fmla="*/ 1170924 h 1379989"/>
              <a:gd name="connsiteX13" fmla="*/ 3796132 w 4854897"/>
              <a:gd name="connsiteY13" fmla="*/ 1170924 h 1379989"/>
              <a:gd name="connsiteX14" fmla="*/ 3796132 w 4854897"/>
              <a:gd name="connsiteY14" fmla="*/ 1151268 h 1379989"/>
              <a:gd name="connsiteX15" fmla="*/ 3736469 w 4854897"/>
              <a:gd name="connsiteY15" fmla="*/ 1151268 h 1379989"/>
              <a:gd name="connsiteX16" fmla="*/ 3736469 w 4854897"/>
              <a:gd name="connsiteY16" fmla="*/ 1128932 h 1379989"/>
              <a:gd name="connsiteX17" fmla="*/ 3678208 w 4854897"/>
              <a:gd name="connsiteY17" fmla="*/ 1128932 h 1379989"/>
              <a:gd name="connsiteX18" fmla="*/ 3678208 w 4854897"/>
              <a:gd name="connsiteY18" fmla="*/ 1108510 h 1379989"/>
              <a:gd name="connsiteX19" fmla="*/ 3481626 w 4854897"/>
              <a:gd name="connsiteY19" fmla="*/ 1108510 h 1379989"/>
              <a:gd name="connsiteX20" fmla="*/ 3481626 w 4854897"/>
              <a:gd name="connsiteY20" fmla="*/ 1094343 h 1379989"/>
              <a:gd name="connsiteX21" fmla="*/ 3470789 w 4854897"/>
              <a:gd name="connsiteY21" fmla="*/ 1094343 h 1379989"/>
              <a:gd name="connsiteX22" fmla="*/ 3470789 w 4854897"/>
              <a:gd name="connsiteY22" fmla="*/ 1078005 h 1379989"/>
              <a:gd name="connsiteX23" fmla="*/ 3364339 w 4854897"/>
              <a:gd name="connsiteY23" fmla="*/ 1078005 h 1379989"/>
              <a:gd name="connsiteX24" fmla="*/ 3364339 w 4854897"/>
              <a:gd name="connsiteY24" fmla="*/ 1063710 h 1379989"/>
              <a:gd name="connsiteX25" fmla="*/ 3333105 w 4854897"/>
              <a:gd name="connsiteY25" fmla="*/ 1063710 h 1379989"/>
              <a:gd name="connsiteX26" fmla="*/ 3333105 w 4854897"/>
              <a:gd name="connsiteY26" fmla="*/ 1050819 h 1379989"/>
              <a:gd name="connsiteX27" fmla="*/ 3304038 w 4854897"/>
              <a:gd name="connsiteY27" fmla="*/ 1050819 h 1379989"/>
              <a:gd name="connsiteX28" fmla="*/ 3304038 w 4854897"/>
              <a:gd name="connsiteY28" fmla="*/ 1035886 h 1379989"/>
              <a:gd name="connsiteX29" fmla="*/ 3245013 w 4854897"/>
              <a:gd name="connsiteY29" fmla="*/ 1035886 h 1379989"/>
              <a:gd name="connsiteX30" fmla="*/ 3245013 w 4854897"/>
              <a:gd name="connsiteY30" fmla="*/ 1021718 h 1379989"/>
              <a:gd name="connsiteX31" fmla="*/ 3203707 w 4854897"/>
              <a:gd name="connsiteY31" fmla="*/ 1021718 h 1379989"/>
              <a:gd name="connsiteX32" fmla="*/ 3203707 w 4854897"/>
              <a:gd name="connsiteY32" fmla="*/ 1009465 h 1379989"/>
              <a:gd name="connsiteX33" fmla="*/ 3155518 w 4854897"/>
              <a:gd name="connsiteY33" fmla="*/ 1009465 h 1379989"/>
              <a:gd name="connsiteX34" fmla="*/ 3155518 w 4854897"/>
              <a:gd name="connsiteY34" fmla="*/ 999255 h 1379989"/>
              <a:gd name="connsiteX35" fmla="*/ 3137288 w 4854897"/>
              <a:gd name="connsiteY35" fmla="*/ 999255 h 1379989"/>
              <a:gd name="connsiteX36" fmla="*/ 3137288 w 4854897"/>
              <a:gd name="connsiteY36" fmla="*/ 991086 h 1379989"/>
              <a:gd name="connsiteX37" fmla="*/ 3078262 w 4854897"/>
              <a:gd name="connsiteY37" fmla="*/ 991086 h 1379989"/>
              <a:gd name="connsiteX38" fmla="*/ 3078262 w 4854897"/>
              <a:gd name="connsiteY38" fmla="*/ 976918 h 1379989"/>
              <a:gd name="connsiteX39" fmla="*/ 3053912 w 4854897"/>
              <a:gd name="connsiteY39" fmla="*/ 976918 h 1379989"/>
              <a:gd name="connsiteX40" fmla="*/ 3053912 w 4854897"/>
              <a:gd name="connsiteY40" fmla="*/ 957263 h 1379989"/>
              <a:gd name="connsiteX41" fmla="*/ 3043076 w 4854897"/>
              <a:gd name="connsiteY41" fmla="*/ 957263 h 1379989"/>
              <a:gd name="connsiteX42" fmla="*/ 3043076 w 4854897"/>
              <a:gd name="connsiteY42" fmla="*/ 949732 h 1379989"/>
              <a:gd name="connsiteX43" fmla="*/ 2914953 w 4854897"/>
              <a:gd name="connsiteY43" fmla="*/ 949732 h 1379989"/>
              <a:gd name="connsiteX44" fmla="*/ 2914953 w 4854897"/>
              <a:gd name="connsiteY44" fmla="*/ 939521 h 1379989"/>
              <a:gd name="connsiteX45" fmla="*/ 2902715 w 4854897"/>
              <a:gd name="connsiteY45" fmla="*/ 939521 h 1379989"/>
              <a:gd name="connsiteX46" fmla="*/ 2902715 w 4854897"/>
              <a:gd name="connsiteY46" fmla="*/ 929438 h 1379989"/>
              <a:gd name="connsiteX47" fmla="*/ 2888436 w 4854897"/>
              <a:gd name="connsiteY47" fmla="*/ 929438 h 1379989"/>
              <a:gd name="connsiteX48" fmla="*/ 2888436 w 4854897"/>
              <a:gd name="connsiteY48" fmla="*/ 912463 h 1379989"/>
              <a:gd name="connsiteX49" fmla="*/ 2857330 w 4854897"/>
              <a:gd name="connsiteY49" fmla="*/ 912463 h 1379989"/>
              <a:gd name="connsiteX50" fmla="*/ 2857330 w 4854897"/>
              <a:gd name="connsiteY50" fmla="*/ 902252 h 1379989"/>
              <a:gd name="connsiteX51" fmla="*/ 2805061 w 4854897"/>
              <a:gd name="connsiteY51" fmla="*/ 902252 h 1379989"/>
              <a:gd name="connsiteX52" fmla="*/ 2805061 w 4854897"/>
              <a:gd name="connsiteY52" fmla="*/ 893445 h 1379989"/>
              <a:gd name="connsiteX53" fmla="*/ 2768472 w 4854897"/>
              <a:gd name="connsiteY53" fmla="*/ 893445 h 1379989"/>
              <a:gd name="connsiteX54" fmla="*/ 2768472 w 4854897"/>
              <a:gd name="connsiteY54" fmla="*/ 883234 h 1379989"/>
              <a:gd name="connsiteX55" fmla="*/ 2744760 w 4854897"/>
              <a:gd name="connsiteY55" fmla="*/ 883234 h 1379989"/>
              <a:gd name="connsiteX56" fmla="*/ 2744760 w 4854897"/>
              <a:gd name="connsiteY56" fmla="*/ 873024 h 1379989"/>
              <a:gd name="connsiteX57" fmla="*/ 2730609 w 4854897"/>
              <a:gd name="connsiteY57" fmla="*/ 873024 h 1379989"/>
              <a:gd name="connsiteX58" fmla="*/ 2730609 w 4854897"/>
              <a:gd name="connsiteY58" fmla="*/ 860132 h 1379989"/>
              <a:gd name="connsiteX59" fmla="*/ 2716331 w 4854897"/>
              <a:gd name="connsiteY59" fmla="*/ 860132 h 1379989"/>
              <a:gd name="connsiteX60" fmla="*/ 2716331 w 4854897"/>
              <a:gd name="connsiteY60" fmla="*/ 844561 h 1379989"/>
              <a:gd name="connsiteX61" fmla="*/ 2695933 w 4854897"/>
              <a:gd name="connsiteY61" fmla="*/ 844561 h 1379989"/>
              <a:gd name="connsiteX62" fmla="*/ 2695933 w 4854897"/>
              <a:gd name="connsiteY62" fmla="*/ 834350 h 1379989"/>
              <a:gd name="connsiteX63" fmla="*/ 2685862 w 4854897"/>
              <a:gd name="connsiteY63" fmla="*/ 834350 h 1379989"/>
              <a:gd name="connsiteX64" fmla="*/ 2685862 w 4854897"/>
              <a:gd name="connsiteY64" fmla="*/ 827585 h 1379989"/>
              <a:gd name="connsiteX65" fmla="*/ 2655265 w 4854897"/>
              <a:gd name="connsiteY65" fmla="*/ 827585 h 1379989"/>
              <a:gd name="connsiteX66" fmla="*/ 2655265 w 4854897"/>
              <a:gd name="connsiteY66" fmla="*/ 820182 h 1379989"/>
              <a:gd name="connsiteX67" fmla="*/ 2611283 w 4854897"/>
              <a:gd name="connsiteY67" fmla="*/ 820182 h 1379989"/>
              <a:gd name="connsiteX68" fmla="*/ 2611283 w 4854897"/>
              <a:gd name="connsiteY68" fmla="*/ 812652 h 1379989"/>
              <a:gd name="connsiteX69" fmla="*/ 2554934 w 4854897"/>
              <a:gd name="connsiteY69" fmla="*/ 812652 h 1379989"/>
              <a:gd name="connsiteX70" fmla="*/ 2554934 w 4854897"/>
              <a:gd name="connsiteY70" fmla="*/ 799761 h 1379989"/>
              <a:gd name="connsiteX71" fmla="*/ 2545500 w 4854897"/>
              <a:gd name="connsiteY71" fmla="*/ 799761 h 1379989"/>
              <a:gd name="connsiteX72" fmla="*/ 2545500 w 4854897"/>
              <a:gd name="connsiteY72" fmla="*/ 791592 h 1379989"/>
              <a:gd name="connsiteX73" fmla="*/ 2519748 w 4854897"/>
              <a:gd name="connsiteY73" fmla="*/ 791592 h 1379989"/>
              <a:gd name="connsiteX74" fmla="*/ 2519748 w 4854897"/>
              <a:gd name="connsiteY74" fmla="*/ 780105 h 1379989"/>
              <a:gd name="connsiteX75" fmla="*/ 2505470 w 4854897"/>
              <a:gd name="connsiteY75" fmla="*/ 780105 h 1379989"/>
              <a:gd name="connsiteX76" fmla="*/ 2505470 w 4854897"/>
              <a:gd name="connsiteY76" fmla="*/ 765810 h 1379989"/>
              <a:gd name="connsiteX77" fmla="*/ 2468882 w 4854897"/>
              <a:gd name="connsiteY77" fmla="*/ 765810 h 1379989"/>
              <a:gd name="connsiteX78" fmla="*/ 2468882 w 4854897"/>
              <a:gd name="connsiteY78" fmla="*/ 757003 h 1379989"/>
              <a:gd name="connsiteX79" fmla="*/ 2439815 w 4854897"/>
              <a:gd name="connsiteY79" fmla="*/ 757003 h 1379989"/>
              <a:gd name="connsiteX80" fmla="*/ 2439815 w 4854897"/>
              <a:gd name="connsiteY80" fmla="*/ 744750 h 1379989"/>
              <a:gd name="connsiteX81" fmla="*/ 2414701 w 4854897"/>
              <a:gd name="connsiteY81" fmla="*/ 744750 h 1379989"/>
              <a:gd name="connsiteX82" fmla="*/ 2414701 w 4854897"/>
              <a:gd name="connsiteY82" fmla="*/ 731859 h 1379989"/>
              <a:gd name="connsiteX83" fmla="*/ 2406541 w 4854897"/>
              <a:gd name="connsiteY83" fmla="*/ 731859 h 1379989"/>
              <a:gd name="connsiteX84" fmla="*/ 2406541 w 4854897"/>
              <a:gd name="connsiteY84" fmla="*/ 712842 h 1379989"/>
              <a:gd name="connsiteX85" fmla="*/ 2346241 w 4854897"/>
              <a:gd name="connsiteY85" fmla="*/ 712842 h 1379989"/>
              <a:gd name="connsiteX86" fmla="*/ 2346241 w 4854897"/>
              <a:gd name="connsiteY86" fmla="*/ 706077 h 1379989"/>
              <a:gd name="connsiteX87" fmla="*/ 2305573 w 4854897"/>
              <a:gd name="connsiteY87" fmla="*/ 706077 h 1379989"/>
              <a:gd name="connsiteX88" fmla="*/ 2305573 w 4854897"/>
              <a:gd name="connsiteY88" fmla="*/ 699312 h 1379989"/>
              <a:gd name="connsiteX89" fmla="*/ 2289255 w 4854897"/>
              <a:gd name="connsiteY89" fmla="*/ 699312 h 1379989"/>
              <a:gd name="connsiteX90" fmla="*/ 2289255 w 4854897"/>
              <a:gd name="connsiteY90" fmla="*/ 686421 h 1379989"/>
              <a:gd name="connsiteX91" fmla="*/ 2251264 w 4854897"/>
              <a:gd name="connsiteY91" fmla="*/ 686421 h 1379989"/>
              <a:gd name="connsiteX92" fmla="*/ 2251264 w 4854897"/>
              <a:gd name="connsiteY92" fmla="*/ 676976 h 1379989"/>
              <a:gd name="connsiteX93" fmla="*/ 2243233 w 4854897"/>
              <a:gd name="connsiteY93" fmla="*/ 676976 h 1379989"/>
              <a:gd name="connsiteX94" fmla="*/ 2243233 w 4854897"/>
              <a:gd name="connsiteY94" fmla="*/ 667404 h 1379989"/>
              <a:gd name="connsiteX95" fmla="*/ 2227552 w 4854897"/>
              <a:gd name="connsiteY95" fmla="*/ 667404 h 1379989"/>
              <a:gd name="connsiteX96" fmla="*/ 2227552 w 4854897"/>
              <a:gd name="connsiteY96" fmla="*/ 659235 h 1379989"/>
              <a:gd name="connsiteX97" fmla="*/ 2214676 w 4854897"/>
              <a:gd name="connsiteY97" fmla="*/ 659235 h 1379989"/>
              <a:gd name="connsiteX98" fmla="*/ 2214676 w 4854897"/>
              <a:gd name="connsiteY98" fmla="*/ 653236 h 1379989"/>
              <a:gd name="connsiteX99" fmla="*/ 2199760 w 4854897"/>
              <a:gd name="connsiteY99" fmla="*/ 653236 h 1379989"/>
              <a:gd name="connsiteX100" fmla="*/ 2199760 w 4854897"/>
              <a:gd name="connsiteY100" fmla="*/ 647109 h 1379989"/>
              <a:gd name="connsiteX101" fmla="*/ 2188924 w 4854897"/>
              <a:gd name="connsiteY101" fmla="*/ 647109 h 1379989"/>
              <a:gd name="connsiteX102" fmla="*/ 2188924 w 4854897"/>
              <a:gd name="connsiteY102" fmla="*/ 640983 h 1379989"/>
              <a:gd name="connsiteX103" fmla="*/ 2159092 w 4854897"/>
              <a:gd name="connsiteY103" fmla="*/ 640983 h 1379989"/>
              <a:gd name="connsiteX104" fmla="*/ 2159092 w 4854897"/>
              <a:gd name="connsiteY104" fmla="*/ 628730 h 1379989"/>
              <a:gd name="connsiteX105" fmla="*/ 2139460 w 4854897"/>
              <a:gd name="connsiteY105" fmla="*/ 628730 h 1379989"/>
              <a:gd name="connsiteX106" fmla="*/ 2139460 w 4854897"/>
              <a:gd name="connsiteY106" fmla="*/ 621965 h 1379989"/>
              <a:gd name="connsiteX107" fmla="*/ 2115747 w 4854897"/>
              <a:gd name="connsiteY107" fmla="*/ 621965 h 1379989"/>
              <a:gd name="connsiteX108" fmla="*/ 2115747 w 4854897"/>
              <a:gd name="connsiteY108" fmla="*/ 614435 h 1379989"/>
              <a:gd name="connsiteX109" fmla="*/ 2106951 w 4854897"/>
              <a:gd name="connsiteY109" fmla="*/ 614435 h 1379989"/>
              <a:gd name="connsiteX110" fmla="*/ 2106951 w 4854897"/>
              <a:gd name="connsiteY110" fmla="*/ 607670 h 1379989"/>
              <a:gd name="connsiteX111" fmla="*/ 2075079 w 4854897"/>
              <a:gd name="connsiteY111" fmla="*/ 607670 h 1379989"/>
              <a:gd name="connsiteX112" fmla="*/ 2075079 w 4854897"/>
              <a:gd name="connsiteY112" fmla="*/ 600267 h 1379989"/>
              <a:gd name="connsiteX113" fmla="*/ 2048690 w 4854897"/>
              <a:gd name="connsiteY113" fmla="*/ 600267 h 1379989"/>
              <a:gd name="connsiteX114" fmla="*/ 2048690 w 4854897"/>
              <a:gd name="connsiteY114" fmla="*/ 588653 h 1379989"/>
              <a:gd name="connsiteX115" fmla="*/ 2032372 w 4854897"/>
              <a:gd name="connsiteY115" fmla="*/ 588653 h 1379989"/>
              <a:gd name="connsiteX116" fmla="*/ 2032372 w 4854897"/>
              <a:gd name="connsiteY116" fmla="*/ 583292 h 1379989"/>
              <a:gd name="connsiteX117" fmla="*/ 2024978 w 4854897"/>
              <a:gd name="connsiteY117" fmla="*/ 583292 h 1379989"/>
              <a:gd name="connsiteX118" fmla="*/ 2024978 w 4854897"/>
              <a:gd name="connsiteY118" fmla="*/ 573719 h 1379989"/>
              <a:gd name="connsiteX119" fmla="*/ 1942877 w 4854897"/>
              <a:gd name="connsiteY119" fmla="*/ 573719 h 1379989"/>
              <a:gd name="connsiteX120" fmla="*/ 1942877 w 4854897"/>
              <a:gd name="connsiteY120" fmla="*/ 567720 h 1379989"/>
              <a:gd name="connsiteX121" fmla="*/ 1933443 w 4854897"/>
              <a:gd name="connsiteY121" fmla="*/ 567720 h 1379989"/>
              <a:gd name="connsiteX122" fmla="*/ 1933443 w 4854897"/>
              <a:gd name="connsiteY122" fmla="*/ 561594 h 1379989"/>
              <a:gd name="connsiteX123" fmla="*/ 1919802 w 4854897"/>
              <a:gd name="connsiteY123" fmla="*/ 561594 h 1379989"/>
              <a:gd name="connsiteX124" fmla="*/ 1919802 w 4854897"/>
              <a:gd name="connsiteY124" fmla="*/ 548703 h 1379989"/>
              <a:gd name="connsiteX125" fmla="*/ 1911771 w 4854897"/>
              <a:gd name="connsiteY125" fmla="*/ 548703 h 1379989"/>
              <a:gd name="connsiteX126" fmla="*/ 1911771 w 4854897"/>
              <a:gd name="connsiteY126" fmla="*/ 539130 h 1379989"/>
              <a:gd name="connsiteX127" fmla="*/ 1899532 w 4854897"/>
              <a:gd name="connsiteY127" fmla="*/ 539130 h 1379989"/>
              <a:gd name="connsiteX128" fmla="*/ 1899532 w 4854897"/>
              <a:gd name="connsiteY128" fmla="*/ 532366 h 1379989"/>
              <a:gd name="connsiteX129" fmla="*/ 1888696 w 4854897"/>
              <a:gd name="connsiteY129" fmla="*/ 532366 h 1379989"/>
              <a:gd name="connsiteX130" fmla="*/ 1888696 w 4854897"/>
              <a:gd name="connsiteY130" fmla="*/ 526239 h 1379989"/>
              <a:gd name="connsiteX131" fmla="*/ 1861541 w 4854897"/>
              <a:gd name="connsiteY131" fmla="*/ 526239 h 1379989"/>
              <a:gd name="connsiteX132" fmla="*/ 1861541 w 4854897"/>
              <a:gd name="connsiteY132" fmla="*/ 519474 h 1379989"/>
              <a:gd name="connsiteX133" fmla="*/ 1845988 w 4854897"/>
              <a:gd name="connsiteY133" fmla="*/ 519474 h 1379989"/>
              <a:gd name="connsiteX134" fmla="*/ 1845988 w 4854897"/>
              <a:gd name="connsiteY134" fmla="*/ 513348 h 1379989"/>
              <a:gd name="connsiteX135" fmla="*/ 1810037 w 4854897"/>
              <a:gd name="connsiteY135" fmla="*/ 513348 h 1379989"/>
              <a:gd name="connsiteX136" fmla="*/ 1810037 w 4854897"/>
              <a:gd name="connsiteY136" fmla="*/ 507987 h 1379989"/>
              <a:gd name="connsiteX137" fmla="*/ 1785688 w 4854897"/>
              <a:gd name="connsiteY137" fmla="*/ 507987 h 1379989"/>
              <a:gd name="connsiteX138" fmla="*/ 1785688 w 4854897"/>
              <a:gd name="connsiteY138" fmla="*/ 492288 h 1379989"/>
              <a:gd name="connsiteX139" fmla="*/ 1746294 w 4854897"/>
              <a:gd name="connsiteY139" fmla="*/ 492288 h 1379989"/>
              <a:gd name="connsiteX140" fmla="*/ 1746294 w 4854897"/>
              <a:gd name="connsiteY140" fmla="*/ 485524 h 1379989"/>
              <a:gd name="connsiteX141" fmla="*/ 1728064 w 4854897"/>
              <a:gd name="connsiteY141" fmla="*/ 485524 h 1379989"/>
              <a:gd name="connsiteX142" fmla="*/ 1728064 w 4854897"/>
              <a:gd name="connsiteY142" fmla="*/ 471994 h 1379989"/>
              <a:gd name="connsiteX143" fmla="*/ 1693261 w 4854897"/>
              <a:gd name="connsiteY143" fmla="*/ 471994 h 1379989"/>
              <a:gd name="connsiteX144" fmla="*/ 1693261 w 4854897"/>
              <a:gd name="connsiteY144" fmla="*/ 465868 h 1379989"/>
              <a:gd name="connsiteX145" fmla="*/ 1680512 w 4854897"/>
              <a:gd name="connsiteY145" fmla="*/ 465868 h 1379989"/>
              <a:gd name="connsiteX146" fmla="*/ 1680512 w 4854897"/>
              <a:gd name="connsiteY146" fmla="*/ 458593 h 1379989"/>
              <a:gd name="connsiteX147" fmla="*/ 1672098 w 4854897"/>
              <a:gd name="connsiteY147" fmla="*/ 458593 h 1379989"/>
              <a:gd name="connsiteX148" fmla="*/ 1672098 w 4854897"/>
              <a:gd name="connsiteY148" fmla="*/ 452721 h 1379989"/>
              <a:gd name="connsiteX149" fmla="*/ 1661644 w 4854897"/>
              <a:gd name="connsiteY149" fmla="*/ 452721 h 1379989"/>
              <a:gd name="connsiteX150" fmla="*/ 1661644 w 4854897"/>
              <a:gd name="connsiteY150" fmla="*/ 446467 h 1379989"/>
              <a:gd name="connsiteX151" fmla="*/ 1648768 w 4854897"/>
              <a:gd name="connsiteY151" fmla="*/ 446467 h 1379989"/>
              <a:gd name="connsiteX152" fmla="*/ 1648768 w 4854897"/>
              <a:gd name="connsiteY152" fmla="*/ 442000 h 1379989"/>
              <a:gd name="connsiteX153" fmla="*/ 1626841 w 4854897"/>
              <a:gd name="connsiteY153" fmla="*/ 442000 h 1379989"/>
              <a:gd name="connsiteX154" fmla="*/ 1626841 w 4854897"/>
              <a:gd name="connsiteY154" fmla="*/ 433831 h 1379989"/>
              <a:gd name="connsiteX155" fmla="*/ 1615877 w 4854897"/>
              <a:gd name="connsiteY155" fmla="*/ 433831 h 1379989"/>
              <a:gd name="connsiteX156" fmla="*/ 1615877 w 4854897"/>
              <a:gd name="connsiteY156" fmla="*/ 420557 h 1379989"/>
              <a:gd name="connsiteX157" fmla="*/ 1589615 w 4854897"/>
              <a:gd name="connsiteY157" fmla="*/ 420557 h 1379989"/>
              <a:gd name="connsiteX158" fmla="*/ 1589615 w 4854897"/>
              <a:gd name="connsiteY158" fmla="*/ 412899 h 1379989"/>
              <a:gd name="connsiteX159" fmla="*/ 1583751 w 4854897"/>
              <a:gd name="connsiteY159" fmla="*/ 412899 h 1379989"/>
              <a:gd name="connsiteX160" fmla="*/ 1583751 w 4854897"/>
              <a:gd name="connsiteY160" fmla="*/ 409836 h 1379989"/>
              <a:gd name="connsiteX161" fmla="*/ 1529824 w 4854897"/>
              <a:gd name="connsiteY161" fmla="*/ 409836 h 1379989"/>
              <a:gd name="connsiteX162" fmla="*/ 1529824 w 4854897"/>
              <a:gd name="connsiteY162" fmla="*/ 398094 h 1379989"/>
              <a:gd name="connsiteX163" fmla="*/ 1511212 w 4854897"/>
              <a:gd name="connsiteY163" fmla="*/ 398094 h 1379989"/>
              <a:gd name="connsiteX164" fmla="*/ 1511212 w 4854897"/>
              <a:gd name="connsiteY164" fmla="*/ 386734 h 1379989"/>
              <a:gd name="connsiteX165" fmla="*/ 1479595 w 4854897"/>
              <a:gd name="connsiteY165" fmla="*/ 386734 h 1379989"/>
              <a:gd name="connsiteX166" fmla="*/ 1479595 w 4854897"/>
              <a:gd name="connsiteY166" fmla="*/ 377417 h 1379989"/>
              <a:gd name="connsiteX167" fmla="*/ 1447851 w 4854897"/>
              <a:gd name="connsiteY167" fmla="*/ 377417 h 1379989"/>
              <a:gd name="connsiteX168" fmla="*/ 1447851 w 4854897"/>
              <a:gd name="connsiteY168" fmla="*/ 369631 h 1379989"/>
              <a:gd name="connsiteX169" fmla="*/ 1413558 w 4854897"/>
              <a:gd name="connsiteY169" fmla="*/ 369631 h 1379989"/>
              <a:gd name="connsiteX170" fmla="*/ 1413558 w 4854897"/>
              <a:gd name="connsiteY170" fmla="*/ 363122 h 1379989"/>
              <a:gd name="connsiteX171" fmla="*/ 1394945 w 4854897"/>
              <a:gd name="connsiteY171" fmla="*/ 363122 h 1379989"/>
              <a:gd name="connsiteX172" fmla="*/ 1394945 w 4854897"/>
              <a:gd name="connsiteY172" fmla="*/ 350996 h 1379989"/>
              <a:gd name="connsiteX173" fmla="*/ 1356954 w 4854897"/>
              <a:gd name="connsiteY173" fmla="*/ 350996 h 1379989"/>
              <a:gd name="connsiteX174" fmla="*/ 1356954 w 4854897"/>
              <a:gd name="connsiteY174" fmla="*/ 345380 h 1379989"/>
              <a:gd name="connsiteX175" fmla="*/ 1347138 w 4854897"/>
              <a:gd name="connsiteY175" fmla="*/ 345380 h 1379989"/>
              <a:gd name="connsiteX176" fmla="*/ 1347138 w 4854897"/>
              <a:gd name="connsiteY176" fmla="*/ 337977 h 1379989"/>
              <a:gd name="connsiteX177" fmla="*/ 1327760 w 4854897"/>
              <a:gd name="connsiteY177" fmla="*/ 337977 h 1379989"/>
              <a:gd name="connsiteX178" fmla="*/ 1327760 w 4854897"/>
              <a:gd name="connsiteY178" fmla="*/ 332745 h 1379989"/>
              <a:gd name="connsiteX179" fmla="*/ 1295379 w 4854897"/>
              <a:gd name="connsiteY179" fmla="*/ 332745 h 1379989"/>
              <a:gd name="connsiteX180" fmla="*/ 1295379 w 4854897"/>
              <a:gd name="connsiteY180" fmla="*/ 325086 h 1379989"/>
              <a:gd name="connsiteX181" fmla="*/ 1274599 w 4854897"/>
              <a:gd name="connsiteY181" fmla="*/ 325086 h 1379989"/>
              <a:gd name="connsiteX182" fmla="*/ 1274599 w 4854897"/>
              <a:gd name="connsiteY182" fmla="*/ 321385 h 1379989"/>
              <a:gd name="connsiteX183" fmla="*/ 1250376 w 4854897"/>
              <a:gd name="connsiteY183" fmla="*/ 321385 h 1379989"/>
              <a:gd name="connsiteX184" fmla="*/ 1250376 w 4854897"/>
              <a:gd name="connsiteY184" fmla="*/ 312450 h 1379989"/>
              <a:gd name="connsiteX185" fmla="*/ 1242727 w 4854897"/>
              <a:gd name="connsiteY185" fmla="*/ 312450 h 1379989"/>
              <a:gd name="connsiteX186" fmla="*/ 1242727 w 4854897"/>
              <a:gd name="connsiteY186" fmla="*/ 305558 h 1379989"/>
              <a:gd name="connsiteX187" fmla="*/ 1235716 w 4854897"/>
              <a:gd name="connsiteY187" fmla="*/ 305558 h 1379989"/>
              <a:gd name="connsiteX188" fmla="*/ 1235716 w 4854897"/>
              <a:gd name="connsiteY188" fmla="*/ 299942 h 1379989"/>
              <a:gd name="connsiteX189" fmla="*/ 1217485 w 4854897"/>
              <a:gd name="connsiteY189" fmla="*/ 299942 h 1379989"/>
              <a:gd name="connsiteX190" fmla="*/ 1217485 w 4854897"/>
              <a:gd name="connsiteY190" fmla="*/ 294326 h 1379989"/>
              <a:gd name="connsiteX191" fmla="*/ 1208179 w 4854897"/>
              <a:gd name="connsiteY191" fmla="*/ 294326 h 1379989"/>
              <a:gd name="connsiteX192" fmla="*/ 1208179 w 4854897"/>
              <a:gd name="connsiteY192" fmla="*/ 283350 h 1379989"/>
              <a:gd name="connsiteX193" fmla="*/ 1174650 w 4854897"/>
              <a:gd name="connsiteY193" fmla="*/ 283350 h 1379989"/>
              <a:gd name="connsiteX194" fmla="*/ 1174650 w 4854897"/>
              <a:gd name="connsiteY194" fmla="*/ 270459 h 1379989"/>
              <a:gd name="connsiteX195" fmla="*/ 1166491 w 4854897"/>
              <a:gd name="connsiteY195" fmla="*/ 270459 h 1379989"/>
              <a:gd name="connsiteX196" fmla="*/ 1166491 w 4854897"/>
              <a:gd name="connsiteY196" fmla="*/ 254121 h 1379989"/>
              <a:gd name="connsiteX197" fmla="*/ 1156420 w 4854897"/>
              <a:gd name="connsiteY197" fmla="*/ 254121 h 1379989"/>
              <a:gd name="connsiteX198" fmla="*/ 1156420 w 4854897"/>
              <a:gd name="connsiteY198" fmla="*/ 250420 h 1379989"/>
              <a:gd name="connsiteX199" fmla="*/ 1115497 w 4854897"/>
              <a:gd name="connsiteY199" fmla="*/ 250420 h 1379989"/>
              <a:gd name="connsiteX200" fmla="*/ 1115497 w 4854897"/>
              <a:gd name="connsiteY200" fmla="*/ 243911 h 1379989"/>
              <a:gd name="connsiteX201" fmla="*/ 1093697 w 4854897"/>
              <a:gd name="connsiteY201" fmla="*/ 243911 h 1379989"/>
              <a:gd name="connsiteX202" fmla="*/ 1093697 w 4854897"/>
              <a:gd name="connsiteY202" fmla="*/ 237529 h 1379989"/>
              <a:gd name="connsiteX203" fmla="*/ 1070240 w 4854897"/>
              <a:gd name="connsiteY203" fmla="*/ 237529 h 1379989"/>
              <a:gd name="connsiteX204" fmla="*/ 1070240 w 4854897"/>
              <a:gd name="connsiteY204" fmla="*/ 228467 h 1379989"/>
              <a:gd name="connsiteX205" fmla="*/ 1054176 w 4854897"/>
              <a:gd name="connsiteY205" fmla="*/ 228467 h 1379989"/>
              <a:gd name="connsiteX206" fmla="*/ 1054176 w 4854897"/>
              <a:gd name="connsiteY206" fmla="*/ 219660 h 1379989"/>
              <a:gd name="connsiteX207" fmla="*/ 1028424 w 4854897"/>
              <a:gd name="connsiteY207" fmla="*/ 219660 h 1379989"/>
              <a:gd name="connsiteX208" fmla="*/ 1028424 w 4854897"/>
              <a:gd name="connsiteY208" fmla="*/ 212129 h 1379989"/>
              <a:gd name="connsiteX209" fmla="*/ 1011724 w 4854897"/>
              <a:gd name="connsiteY209" fmla="*/ 212129 h 1379989"/>
              <a:gd name="connsiteX210" fmla="*/ 1011724 w 4854897"/>
              <a:gd name="connsiteY210" fmla="*/ 201153 h 1379989"/>
              <a:gd name="connsiteX211" fmla="*/ 997445 w 4854897"/>
              <a:gd name="connsiteY211" fmla="*/ 201153 h 1379989"/>
              <a:gd name="connsiteX212" fmla="*/ 997445 w 4854897"/>
              <a:gd name="connsiteY212" fmla="*/ 189921 h 1379989"/>
              <a:gd name="connsiteX213" fmla="*/ 978578 w 4854897"/>
              <a:gd name="connsiteY213" fmla="*/ 189921 h 1379989"/>
              <a:gd name="connsiteX214" fmla="*/ 978578 w 4854897"/>
              <a:gd name="connsiteY214" fmla="*/ 179200 h 1379989"/>
              <a:gd name="connsiteX215" fmla="*/ 966467 w 4854897"/>
              <a:gd name="connsiteY215" fmla="*/ 179200 h 1379989"/>
              <a:gd name="connsiteX216" fmla="*/ 966467 w 4854897"/>
              <a:gd name="connsiteY216" fmla="*/ 172945 h 1379989"/>
              <a:gd name="connsiteX217" fmla="*/ 949256 w 4854897"/>
              <a:gd name="connsiteY217" fmla="*/ 172945 h 1379989"/>
              <a:gd name="connsiteX218" fmla="*/ 949256 w 4854897"/>
              <a:gd name="connsiteY218" fmla="*/ 168989 h 1379989"/>
              <a:gd name="connsiteX219" fmla="*/ 926564 w 4854897"/>
              <a:gd name="connsiteY219" fmla="*/ 168989 h 1379989"/>
              <a:gd name="connsiteX220" fmla="*/ 926564 w 4854897"/>
              <a:gd name="connsiteY220" fmla="*/ 160565 h 1379989"/>
              <a:gd name="connsiteX221" fmla="*/ 913815 w 4854897"/>
              <a:gd name="connsiteY221" fmla="*/ 160565 h 1379989"/>
              <a:gd name="connsiteX222" fmla="*/ 913815 w 4854897"/>
              <a:gd name="connsiteY222" fmla="*/ 155459 h 1379989"/>
              <a:gd name="connsiteX223" fmla="*/ 898644 w 4854897"/>
              <a:gd name="connsiteY223" fmla="*/ 155459 h 1379989"/>
              <a:gd name="connsiteX224" fmla="*/ 898644 w 4854897"/>
              <a:gd name="connsiteY224" fmla="*/ 149333 h 1379989"/>
              <a:gd name="connsiteX225" fmla="*/ 866773 w 4854897"/>
              <a:gd name="connsiteY225" fmla="*/ 149333 h 1379989"/>
              <a:gd name="connsiteX226" fmla="*/ 866773 w 4854897"/>
              <a:gd name="connsiteY226" fmla="*/ 143717 h 1379989"/>
              <a:gd name="connsiteX227" fmla="*/ 858359 w 4854897"/>
              <a:gd name="connsiteY227" fmla="*/ 143717 h 1379989"/>
              <a:gd name="connsiteX228" fmla="*/ 858359 w 4854897"/>
              <a:gd name="connsiteY228" fmla="*/ 135804 h 1379989"/>
              <a:gd name="connsiteX229" fmla="*/ 844591 w 4854897"/>
              <a:gd name="connsiteY229" fmla="*/ 135804 h 1379989"/>
              <a:gd name="connsiteX230" fmla="*/ 844591 w 4854897"/>
              <a:gd name="connsiteY230" fmla="*/ 130443 h 1379989"/>
              <a:gd name="connsiteX231" fmla="*/ 808640 w 4854897"/>
              <a:gd name="connsiteY231" fmla="*/ 130443 h 1379989"/>
              <a:gd name="connsiteX232" fmla="*/ 808640 w 4854897"/>
              <a:gd name="connsiteY232" fmla="*/ 119211 h 1379989"/>
              <a:gd name="connsiteX233" fmla="*/ 797676 w 4854897"/>
              <a:gd name="connsiteY233" fmla="*/ 119211 h 1379989"/>
              <a:gd name="connsiteX234" fmla="*/ 797676 w 4854897"/>
              <a:gd name="connsiteY234" fmla="*/ 113723 h 1379989"/>
              <a:gd name="connsiteX235" fmla="*/ 711878 w 4854897"/>
              <a:gd name="connsiteY235" fmla="*/ 113723 h 1379989"/>
              <a:gd name="connsiteX236" fmla="*/ 711878 w 4854897"/>
              <a:gd name="connsiteY236" fmla="*/ 107086 h 1379989"/>
              <a:gd name="connsiteX237" fmla="*/ 681919 w 4854897"/>
              <a:gd name="connsiteY237" fmla="*/ 107086 h 1379989"/>
              <a:gd name="connsiteX238" fmla="*/ 681919 w 4854897"/>
              <a:gd name="connsiteY238" fmla="*/ 97386 h 1379989"/>
              <a:gd name="connsiteX239" fmla="*/ 665346 w 4854897"/>
              <a:gd name="connsiteY239" fmla="*/ 97386 h 1379989"/>
              <a:gd name="connsiteX240" fmla="*/ 665346 w 4854897"/>
              <a:gd name="connsiteY240" fmla="*/ 92025 h 1379989"/>
              <a:gd name="connsiteX241" fmla="*/ 589620 w 4854897"/>
              <a:gd name="connsiteY241" fmla="*/ 92025 h 1379989"/>
              <a:gd name="connsiteX242" fmla="*/ 589620 w 4854897"/>
              <a:gd name="connsiteY242" fmla="*/ 86409 h 1379989"/>
              <a:gd name="connsiteX243" fmla="*/ 509431 w 4854897"/>
              <a:gd name="connsiteY243" fmla="*/ 86409 h 1379989"/>
              <a:gd name="connsiteX244" fmla="*/ 509431 w 4854897"/>
              <a:gd name="connsiteY244" fmla="*/ 80538 h 1379989"/>
              <a:gd name="connsiteX245" fmla="*/ 471186 w 4854897"/>
              <a:gd name="connsiteY245" fmla="*/ 80538 h 1379989"/>
              <a:gd name="connsiteX246" fmla="*/ 471186 w 4854897"/>
              <a:gd name="connsiteY246" fmla="*/ 70710 h 1379989"/>
              <a:gd name="connsiteX247" fmla="*/ 426566 w 4854897"/>
              <a:gd name="connsiteY247" fmla="*/ 70710 h 1379989"/>
              <a:gd name="connsiteX248" fmla="*/ 426566 w 4854897"/>
              <a:gd name="connsiteY248" fmla="*/ 59478 h 1379989"/>
              <a:gd name="connsiteX249" fmla="*/ 389978 w 4854897"/>
              <a:gd name="connsiteY249" fmla="*/ 59478 h 1379989"/>
              <a:gd name="connsiteX250" fmla="*/ 389978 w 4854897"/>
              <a:gd name="connsiteY250" fmla="*/ 50161 h 1379989"/>
              <a:gd name="connsiteX251" fmla="*/ 350457 w 4854897"/>
              <a:gd name="connsiteY251" fmla="*/ 50161 h 1379989"/>
              <a:gd name="connsiteX252" fmla="*/ 350457 w 4854897"/>
              <a:gd name="connsiteY252" fmla="*/ 43906 h 1379989"/>
              <a:gd name="connsiteX253" fmla="*/ 258540 w 4854897"/>
              <a:gd name="connsiteY253" fmla="*/ 43906 h 1379989"/>
              <a:gd name="connsiteX254" fmla="*/ 258540 w 4854897"/>
              <a:gd name="connsiteY254" fmla="*/ 34334 h 1379989"/>
              <a:gd name="connsiteX255" fmla="*/ 197220 w 4854897"/>
              <a:gd name="connsiteY255" fmla="*/ 34334 h 1379989"/>
              <a:gd name="connsiteX256" fmla="*/ 197220 w 4854897"/>
              <a:gd name="connsiteY256" fmla="*/ 28973 h 1379989"/>
              <a:gd name="connsiteX257" fmla="*/ 175165 w 4854897"/>
              <a:gd name="connsiteY257" fmla="*/ 28973 h 1379989"/>
              <a:gd name="connsiteX258" fmla="*/ 175165 w 4854897"/>
              <a:gd name="connsiteY258" fmla="*/ 23612 h 1379989"/>
              <a:gd name="connsiteX259" fmla="*/ 154640 w 4854897"/>
              <a:gd name="connsiteY259" fmla="*/ 23612 h 1379989"/>
              <a:gd name="connsiteX260" fmla="*/ 154640 w 4854897"/>
              <a:gd name="connsiteY260" fmla="*/ 18507 h 1379989"/>
              <a:gd name="connsiteX261" fmla="*/ 143166 w 4854897"/>
              <a:gd name="connsiteY261" fmla="*/ 18507 h 1379989"/>
              <a:gd name="connsiteX262" fmla="*/ 143166 w 4854897"/>
              <a:gd name="connsiteY262" fmla="*/ 12636 h 1379989"/>
              <a:gd name="connsiteX263" fmla="*/ 120601 w 4854897"/>
              <a:gd name="connsiteY263" fmla="*/ 12636 h 1379989"/>
              <a:gd name="connsiteX264" fmla="*/ 120601 w 4854897"/>
              <a:gd name="connsiteY264" fmla="*/ 6127 h 1379989"/>
              <a:gd name="connsiteX265" fmla="*/ 59918 w 4854897"/>
              <a:gd name="connsiteY265" fmla="*/ 6127 h 1379989"/>
              <a:gd name="connsiteX266" fmla="*/ 59918 w 4854897"/>
              <a:gd name="connsiteY266" fmla="*/ 0 h 1379989"/>
              <a:gd name="connsiteX267" fmla="*/ 0 w 4854897"/>
              <a:gd name="connsiteY267" fmla="*/ 0 h 13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4854897" h="1379989">
                <a:moveTo>
                  <a:pt x="4854898" y="1379990"/>
                </a:moveTo>
                <a:lnTo>
                  <a:pt x="4478051" y="1379990"/>
                </a:lnTo>
                <a:lnTo>
                  <a:pt x="4478051" y="1304047"/>
                </a:lnTo>
                <a:lnTo>
                  <a:pt x="4209567" y="1304047"/>
                </a:lnTo>
                <a:lnTo>
                  <a:pt x="4209567" y="1268692"/>
                </a:lnTo>
                <a:lnTo>
                  <a:pt x="4038099" y="1268692"/>
                </a:lnTo>
                <a:lnTo>
                  <a:pt x="4038099" y="1242910"/>
                </a:lnTo>
                <a:lnTo>
                  <a:pt x="3954724" y="1242910"/>
                </a:lnTo>
                <a:lnTo>
                  <a:pt x="3954724" y="1217127"/>
                </a:lnTo>
                <a:lnTo>
                  <a:pt x="3875428" y="1217127"/>
                </a:lnTo>
                <a:lnTo>
                  <a:pt x="3875428" y="1196706"/>
                </a:lnTo>
                <a:lnTo>
                  <a:pt x="3813088" y="1196706"/>
                </a:lnTo>
                <a:lnTo>
                  <a:pt x="3813088" y="1170924"/>
                </a:lnTo>
                <a:lnTo>
                  <a:pt x="3796132" y="1170924"/>
                </a:lnTo>
                <a:lnTo>
                  <a:pt x="3796132" y="1151268"/>
                </a:lnTo>
                <a:lnTo>
                  <a:pt x="3736469" y="1151268"/>
                </a:lnTo>
                <a:lnTo>
                  <a:pt x="3736469" y="1128932"/>
                </a:lnTo>
                <a:lnTo>
                  <a:pt x="3678208" y="1128932"/>
                </a:lnTo>
                <a:lnTo>
                  <a:pt x="3678208" y="1108510"/>
                </a:lnTo>
                <a:lnTo>
                  <a:pt x="3481626" y="1108510"/>
                </a:lnTo>
                <a:lnTo>
                  <a:pt x="3481626" y="1094343"/>
                </a:lnTo>
                <a:lnTo>
                  <a:pt x="3470789" y="1094343"/>
                </a:lnTo>
                <a:lnTo>
                  <a:pt x="3470789" y="1078005"/>
                </a:lnTo>
                <a:lnTo>
                  <a:pt x="3364339" y="1078005"/>
                </a:lnTo>
                <a:lnTo>
                  <a:pt x="3364339" y="1063710"/>
                </a:lnTo>
                <a:lnTo>
                  <a:pt x="3333105" y="1063710"/>
                </a:lnTo>
                <a:lnTo>
                  <a:pt x="3333105" y="1050819"/>
                </a:lnTo>
                <a:lnTo>
                  <a:pt x="3304038" y="1050819"/>
                </a:lnTo>
                <a:lnTo>
                  <a:pt x="3304038" y="1035886"/>
                </a:lnTo>
                <a:lnTo>
                  <a:pt x="3245013" y="1035886"/>
                </a:lnTo>
                <a:lnTo>
                  <a:pt x="3245013" y="1021718"/>
                </a:lnTo>
                <a:lnTo>
                  <a:pt x="3203707" y="1021718"/>
                </a:lnTo>
                <a:lnTo>
                  <a:pt x="3203707" y="1009465"/>
                </a:lnTo>
                <a:lnTo>
                  <a:pt x="3155518" y="1009465"/>
                </a:lnTo>
                <a:lnTo>
                  <a:pt x="3155518" y="999255"/>
                </a:lnTo>
                <a:lnTo>
                  <a:pt x="3137288" y="999255"/>
                </a:lnTo>
                <a:lnTo>
                  <a:pt x="3137288" y="991086"/>
                </a:lnTo>
                <a:lnTo>
                  <a:pt x="3078262" y="991086"/>
                </a:lnTo>
                <a:lnTo>
                  <a:pt x="3078262" y="976918"/>
                </a:lnTo>
                <a:lnTo>
                  <a:pt x="3053912" y="976918"/>
                </a:lnTo>
                <a:lnTo>
                  <a:pt x="3053912" y="957263"/>
                </a:lnTo>
                <a:lnTo>
                  <a:pt x="3043076" y="957263"/>
                </a:lnTo>
                <a:lnTo>
                  <a:pt x="3043076" y="949732"/>
                </a:lnTo>
                <a:lnTo>
                  <a:pt x="2914953" y="949732"/>
                </a:lnTo>
                <a:lnTo>
                  <a:pt x="2914953" y="939521"/>
                </a:lnTo>
                <a:lnTo>
                  <a:pt x="2902715" y="939521"/>
                </a:lnTo>
                <a:lnTo>
                  <a:pt x="2902715" y="929438"/>
                </a:lnTo>
                <a:lnTo>
                  <a:pt x="2888436" y="929438"/>
                </a:lnTo>
                <a:lnTo>
                  <a:pt x="2888436" y="912463"/>
                </a:lnTo>
                <a:lnTo>
                  <a:pt x="2857330" y="912463"/>
                </a:lnTo>
                <a:lnTo>
                  <a:pt x="2857330" y="902252"/>
                </a:lnTo>
                <a:lnTo>
                  <a:pt x="2805061" y="902252"/>
                </a:lnTo>
                <a:lnTo>
                  <a:pt x="2805061" y="893445"/>
                </a:lnTo>
                <a:lnTo>
                  <a:pt x="2768472" y="893445"/>
                </a:lnTo>
                <a:lnTo>
                  <a:pt x="2768472" y="883234"/>
                </a:lnTo>
                <a:lnTo>
                  <a:pt x="2744760" y="883234"/>
                </a:lnTo>
                <a:lnTo>
                  <a:pt x="2744760" y="873024"/>
                </a:lnTo>
                <a:lnTo>
                  <a:pt x="2730609" y="873024"/>
                </a:lnTo>
                <a:lnTo>
                  <a:pt x="2730609" y="860132"/>
                </a:lnTo>
                <a:lnTo>
                  <a:pt x="2716331" y="860132"/>
                </a:lnTo>
                <a:lnTo>
                  <a:pt x="2716331" y="844561"/>
                </a:lnTo>
                <a:lnTo>
                  <a:pt x="2695933" y="844561"/>
                </a:lnTo>
                <a:lnTo>
                  <a:pt x="2695933" y="834350"/>
                </a:lnTo>
                <a:lnTo>
                  <a:pt x="2685862" y="834350"/>
                </a:lnTo>
                <a:lnTo>
                  <a:pt x="2685862" y="827585"/>
                </a:lnTo>
                <a:lnTo>
                  <a:pt x="2655265" y="827585"/>
                </a:lnTo>
                <a:lnTo>
                  <a:pt x="2655265" y="820182"/>
                </a:lnTo>
                <a:lnTo>
                  <a:pt x="2611283" y="820182"/>
                </a:lnTo>
                <a:lnTo>
                  <a:pt x="2611283" y="812652"/>
                </a:lnTo>
                <a:lnTo>
                  <a:pt x="2554934" y="812652"/>
                </a:lnTo>
                <a:lnTo>
                  <a:pt x="2554934" y="799761"/>
                </a:lnTo>
                <a:lnTo>
                  <a:pt x="2545500" y="799761"/>
                </a:lnTo>
                <a:lnTo>
                  <a:pt x="2545500" y="791592"/>
                </a:lnTo>
                <a:lnTo>
                  <a:pt x="2519748" y="791592"/>
                </a:lnTo>
                <a:lnTo>
                  <a:pt x="2519748" y="780105"/>
                </a:lnTo>
                <a:lnTo>
                  <a:pt x="2505470" y="780105"/>
                </a:lnTo>
                <a:lnTo>
                  <a:pt x="2505470" y="765810"/>
                </a:lnTo>
                <a:lnTo>
                  <a:pt x="2468882" y="765810"/>
                </a:lnTo>
                <a:lnTo>
                  <a:pt x="2468882" y="757003"/>
                </a:lnTo>
                <a:lnTo>
                  <a:pt x="2439815" y="757003"/>
                </a:lnTo>
                <a:lnTo>
                  <a:pt x="2439815" y="744750"/>
                </a:lnTo>
                <a:lnTo>
                  <a:pt x="2414701" y="744750"/>
                </a:lnTo>
                <a:lnTo>
                  <a:pt x="2414701" y="731859"/>
                </a:lnTo>
                <a:lnTo>
                  <a:pt x="2406541" y="731859"/>
                </a:lnTo>
                <a:lnTo>
                  <a:pt x="2406541" y="712842"/>
                </a:lnTo>
                <a:lnTo>
                  <a:pt x="2346241" y="712842"/>
                </a:lnTo>
                <a:lnTo>
                  <a:pt x="2346241" y="706077"/>
                </a:lnTo>
                <a:lnTo>
                  <a:pt x="2305573" y="706077"/>
                </a:lnTo>
                <a:lnTo>
                  <a:pt x="2305573" y="699312"/>
                </a:lnTo>
                <a:lnTo>
                  <a:pt x="2289255" y="699312"/>
                </a:lnTo>
                <a:lnTo>
                  <a:pt x="2289255" y="686421"/>
                </a:lnTo>
                <a:lnTo>
                  <a:pt x="2251264" y="686421"/>
                </a:lnTo>
                <a:lnTo>
                  <a:pt x="2251264" y="676976"/>
                </a:lnTo>
                <a:lnTo>
                  <a:pt x="2243233" y="676976"/>
                </a:lnTo>
                <a:lnTo>
                  <a:pt x="2243233" y="667404"/>
                </a:lnTo>
                <a:lnTo>
                  <a:pt x="2227552" y="667404"/>
                </a:lnTo>
                <a:lnTo>
                  <a:pt x="2227552" y="659235"/>
                </a:lnTo>
                <a:lnTo>
                  <a:pt x="2214676" y="659235"/>
                </a:lnTo>
                <a:lnTo>
                  <a:pt x="2214676" y="653236"/>
                </a:lnTo>
                <a:lnTo>
                  <a:pt x="2199760" y="653236"/>
                </a:lnTo>
                <a:lnTo>
                  <a:pt x="2199760" y="647109"/>
                </a:lnTo>
                <a:lnTo>
                  <a:pt x="2188924" y="647109"/>
                </a:lnTo>
                <a:lnTo>
                  <a:pt x="2188924" y="640983"/>
                </a:lnTo>
                <a:lnTo>
                  <a:pt x="2159092" y="640983"/>
                </a:lnTo>
                <a:lnTo>
                  <a:pt x="2159092" y="628730"/>
                </a:lnTo>
                <a:lnTo>
                  <a:pt x="2139460" y="628730"/>
                </a:lnTo>
                <a:lnTo>
                  <a:pt x="2139460" y="621965"/>
                </a:lnTo>
                <a:lnTo>
                  <a:pt x="2115747" y="621965"/>
                </a:lnTo>
                <a:lnTo>
                  <a:pt x="2115747" y="614435"/>
                </a:lnTo>
                <a:lnTo>
                  <a:pt x="2106951" y="614435"/>
                </a:lnTo>
                <a:lnTo>
                  <a:pt x="2106951" y="607670"/>
                </a:lnTo>
                <a:lnTo>
                  <a:pt x="2075079" y="607670"/>
                </a:lnTo>
                <a:lnTo>
                  <a:pt x="2075079" y="600267"/>
                </a:lnTo>
                <a:lnTo>
                  <a:pt x="2048690" y="600267"/>
                </a:lnTo>
                <a:lnTo>
                  <a:pt x="2048690" y="588653"/>
                </a:lnTo>
                <a:lnTo>
                  <a:pt x="2032372" y="588653"/>
                </a:lnTo>
                <a:lnTo>
                  <a:pt x="2032372" y="583292"/>
                </a:lnTo>
                <a:lnTo>
                  <a:pt x="2024978" y="583292"/>
                </a:lnTo>
                <a:lnTo>
                  <a:pt x="2024978" y="573719"/>
                </a:lnTo>
                <a:lnTo>
                  <a:pt x="1942877" y="573719"/>
                </a:lnTo>
                <a:lnTo>
                  <a:pt x="1942877" y="567720"/>
                </a:lnTo>
                <a:lnTo>
                  <a:pt x="1933443" y="567720"/>
                </a:lnTo>
                <a:lnTo>
                  <a:pt x="1933443" y="561594"/>
                </a:lnTo>
                <a:lnTo>
                  <a:pt x="1919802" y="561594"/>
                </a:lnTo>
                <a:lnTo>
                  <a:pt x="1919802" y="548703"/>
                </a:lnTo>
                <a:lnTo>
                  <a:pt x="1911771" y="548703"/>
                </a:lnTo>
                <a:lnTo>
                  <a:pt x="1911771" y="539130"/>
                </a:lnTo>
                <a:lnTo>
                  <a:pt x="1899532" y="539130"/>
                </a:lnTo>
                <a:lnTo>
                  <a:pt x="1899532" y="532366"/>
                </a:lnTo>
                <a:lnTo>
                  <a:pt x="1888696" y="532366"/>
                </a:lnTo>
                <a:lnTo>
                  <a:pt x="1888696" y="526239"/>
                </a:lnTo>
                <a:lnTo>
                  <a:pt x="1861541" y="526239"/>
                </a:lnTo>
                <a:lnTo>
                  <a:pt x="1861541" y="519474"/>
                </a:lnTo>
                <a:lnTo>
                  <a:pt x="1845988" y="519474"/>
                </a:lnTo>
                <a:lnTo>
                  <a:pt x="1845988" y="513348"/>
                </a:lnTo>
                <a:lnTo>
                  <a:pt x="1810037" y="513348"/>
                </a:lnTo>
                <a:lnTo>
                  <a:pt x="1810037" y="507987"/>
                </a:lnTo>
                <a:lnTo>
                  <a:pt x="1785688" y="507987"/>
                </a:lnTo>
                <a:lnTo>
                  <a:pt x="1785688" y="492288"/>
                </a:lnTo>
                <a:lnTo>
                  <a:pt x="1746294" y="492288"/>
                </a:lnTo>
                <a:lnTo>
                  <a:pt x="1746294" y="485524"/>
                </a:lnTo>
                <a:lnTo>
                  <a:pt x="1728064" y="485524"/>
                </a:lnTo>
                <a:lnTo>
                  <a:pt x="1728064" y="471994"/>
                </a:lnTo>
                <a:lnTo>
                  <a:pt x="1693261" y="471994"/>
                </a:lnTo>
                <a:lnTo>
                  <a:pt x="1693261" y="465868"/>
                </a:lnTo>
                <a:lnTo>
                  <a:pt x="1680512" y="465868"/>
                </a:lnTo>
                <a:lnTo>
                  <a:pt x="1680512" y="458593"/>
                </a:lnTo>
                <a:lnTo>
                  <a:pt x="1672098" y="458593"/>
                </a:lnTo>
                <a:lnTo>
                  <a:pt x="1672098" y="452721"/>
                </a:lnTo>
                <a:lnTo>
                  <a:pt x="1661644" y="452721"/>
                </a:lnTo>
                <a:lnTo>
                  <a:pt x="1661644" y="446467"/>
                </a:lnTo>
                <a:lnTo>
                  <a:pt x="1648768" y="446467"/>
                </a:lnTo>
                <a:lnTo>
                  <a:pt x="1648768" y="442000"/>
                </a:lnTo>
                <a:lnTo>
                  <a:pt x="1626841" y="442000"/>
                </a:lnTo>
                <a:lnTo>
                  <a:pt x="1626841" y="433831"/>
                </a:lnTo>
                <a:lnTo>
                  <a:pt x="1615877" y="433831"/>
                </a:lnTo>
                <a:lnTo>
                  <a:pt x="1615877" y="420557"/>
                </a:lnTo>
                <a:lnTo>
                  <a:pt x="1589615" y="420557"/>
                </a:lnTo>
                <a:lnTo>
                  <a:pt x="1589615" y="412899"/>
                </a:lnTo>
                <a:lnTo>
                  <a:pt x="1583751" y="412899"/>
                </a:lnTo>
                <a:lnTo>
                  <a:pt x="1583751" y="409836"/>
                </a:lnTo>
                <a:lnTo>
                  <a:pt x="1529824" y="409836"/>
                </a:lnTo>
                <a:lnTo>
                  <a:pt x="1529824" y="398094"/>
                </a:lnTo>
                <a:lnTo>
                  <a:pt x="1511212" y="398094"/>
                </a:lnTo>
                <a:lnTo>
                  <a:pt x="1511212" y="386734"/>
                </a:lnTo>
                <a:lnTo>
                  <a:pt x="1479595" y="386734"/>
                </a:lnTo>
                <a:lnTo>
                  <a:pt x="1479595" y="377417"/>
                </a:lnTo>
                <a:lnTo>
                  <a:pt x="1447851" y="377417"/>
                </a:lnTo>
                <a:lnTo>
                  <a:pt x="1447851" y="369631"/>
                </a:lnTo>
                <a:lnTo>
                  <a:pt x="1413558" y="369631"/>
                </a:lnTo>
                <a:lnTo>
                  <a:pt x="1413558" y="363122"/>
                </a:lnTo>
                <a:lnTo>
                  <a:pt x="1394945" y="363122"/>
                </a:lnTo>
                <a:lnTo>
                  <a:pt x="1394945" y="350996"/>
                </a:lnTo>
                <a:lnTo>
                  <a:pt x="1356954" y="350996"/>
                </a:lnTo>
                <a:lnTo>
                  <a:pt x="1356954" y="345380"/>
                </a:lnTo>
                <a:lnTo>
                  <a:pt x="1347138" y="345380"/>
                </a:lnTo>
                <a:lnTo>
                  <a:pt x="1347138" y="337977"/>
                </a:lnTo>
                <a:lnTo>
                  <a:pt x="1327760" y="337977"/>
                </a:lnTo>
                <a:lnTo>
                  <a:pt x="1327760" y="332745"/>
                </a:lnTo>
                <a:lnTo>
                  <a:pt x="1295379" y="332745"/>
                </a:lnTo>
                <a:lnTo>
                  <a:pt x="1295379" y="325086"/>
                </a:lnTo>
                <a:lnTo>
                  <a:pt x="1274599" y="325086"/>
                </a:lnTo>
                <a:lnTo>
                  <a:pt x="1274599" y="321385"/>
                </a:lnTo>
                <a:lnTo>
                  <a:pt x="1250376" y="321385"/>
                </a:lnTo>
                <a:lnTo>
                  <a:pt x="1250376" y="312450"/>
                </a:lnTo>
                <a:lnTo>
                  <a:pt x="1242727" y="312450"/>
                </a:lnTo>
                <a:lnTo>
                  <a:pt x="1242727" y="305558"/>
                </a:lnTo>
                <a:lnTo>
                  <a:pt x="1235716" y="305558"/>
                </a:lnTo>
                <a:lnTo>
                  <a:pt x="1235716" y="299942"/>
                </a:lnTo>
                <a:lnTo>
                  <a:pt x="1217485" y="299942"/>
                </a:lnTo>
                <a:lnTo>
                  <a:pt x="1217485" y="294326"/>
                </a:lnTo>
                <a:lnTo>
                  <a:pt x="1208179" y="294326"/>
                </a:lnTo>
                <a:lnTo>
                  <a:pt x="1208179" y="283350"/>
                </a:lnTo>
                <a:lnTo>
                  <a:pt x="1174650" y="283350"/>
                </a:lnTo>
                <a:lnTo>
                  <a:pt x="1174650" y="270459"/>
                </a:lnTo>
                <a:lnTo>
                  <a:pt x="1166491" y="270459"/>
                </a:lnTo>
                <a:lnTo>
                  <a:pt x="1166491" y="254121"/>
                </a:lnTo>
                <a:lnTo>
                  <a:pt x="1156420" y="254121"/>
                </a:lnTo>
                <a:lnTo>
                  <a:pt x="1156420" y="250420"/>
                </a:lnTo>
                <a:lnTo>
                  <a:pt x="1115497" y="250420"/>
                </a:lnTo>
                <a:lnTo>
                  <a:pt x="1115497" y="243911"/>
                </a:lnTo>
                <a:lnTo>
                  <a:pt x="1093697" y="243911"/>
                </a:lnTo>
                <a:lnTo>
                  <a:pt x="1093697" y="237529"/>
                </a:lnTo>
                <a:lnTo>
                  <a:pt x="1070240" y="237529"/>
                </a:lnTo>
                <a:lnTo>
                  <a:pt x="1070240" y="228467"/>
                </a:lnTo>
                <a:lnTo>
                  <a:pt x="1054176" y="228467"/>
                </a:lnTo>
                <a:lnTo>
                  <a:pt x="1054176" y="219660"/>
                </a:lnTo>
                <a:lnTo>
                  <a:pt x="1028424" y="219660"/>
                </a:lnTo>
                <a:lnTo>
                  <a:pt x="1028424" y="212129"/>
                </a:lnTo>
                <a:lnTo>
                  <a:pt x="1011724" y="212129"/>
                </a:lnTo>
                <a:lnTo>
                  <a:pt x="1011724" y="201153"/>
                </a:lnTo>
                <a:lnTo>
                  <a:pt x="997445" y="201153"/>
                </a:lnTo>
                <a:lnTo>
                  <a:pt x="997445" y="189921"/>
                </a:lnTo>
                <a:lnTo>
                  <a:pt x="978578" y="189921"/>
                </a:lnTo>
                <a:lnTo>
                  <a:pt x="978578" y="179200"/>
                </a:lnTo>
                <a:lnTo>
                  <a:pt x="966467" y="179200"/>
                </a:lnTo>
                <a:lnTo>
                  <a:pt x="966467" y="172945"/>
                </a:lnTo>
                <a:lnTo>
                  <a:pt x="949256" y="172945"/>
                </a:lnTo>
                <a:lnTo>
                  <a:pt x="949256" y="168989"/>
                </a:lnTo>
                <a:lnTo>
                  <a:pt x="926564" y="168989"/>
                </a:lnTo>
                <a:lnTo>
                  <a:pt x="926564" y="160565"/>
                </a:lnTo>
                <a:lnTo>
                  <a:pt x="913815" y="160565"/>
                </a:lnTo>
                <a:lnTo>
                  <a:pt x="913815" y="155459"/>
                </a:lnTo>
                <a:lnTo>
                  <a:pt x="898644" y="155459"/>
                </a:lnTo>
                <a:lnTo>
                  <a:pt x="898644" y="149333"/>
                </a:lnTo>
                <a:lnTo>
                  <a:pt x="866773" y="149333"/>
                </a:lnTo>
                <a:lnTo>
                  <a:pt x="866773" y="143717"/>
                </a:lnTo>
                <a:lnTo>
                  <a:pt x="858359" y="143717"/>
                </a:lnTo>
                <a:lnTo>
                  <a:pt x="858359" y="135804"/>
                </a:lnTo>
                <a:lnTo>
                  <a:pt x="844591" y="135804"/>
                </a:lnTo>
                <a:lnTo>
                  <a:pt x="844591" y="130443"/>
                </a:lnTo>
                <a:lnTo>
                  <a:pt x="808640" y="130443"/>
                </a:lnTo>
                <a:lnTo>
                  <a:pt x="808640" y="119211"/>
                </a:lnTo>
                <a:lnTo>
                  <a:pt x="797676" y="119211"/>
                </a:lnTo>
                <a:lnTo>
                  <a:pt x="797676" y="113723"/>
                </a:lnTo>
                <a:lnTo>
                  <a:pt x="711878" y="113723"/>
                </a:lnTo>
                <a:lnTo>
                  <a:pt x="711878" y="107086"/>
                </a:lnTo>
                <a:lnTo>
                  <a:pt x="681919" y="107086"/>
                </a:lnTo>
                <a:lnTo>
                  <a:pt x="681919" y="97386"/>
                </a:lnTo>
                <a:lnTo>
                  <a:pt x="665346" y="97386"/>
                </a:lnTo>
                <a:lnTo>
                  <a:pt x="665346" y="92025"/>
                </a:lnTo>
                <a:lnTo>
                  <a:pt x="589620" y="92025"/>
                </a:lnTo>
                <a:lnTo>
                  <a:pt x="589620" y="86409"/>
                </a:lnTo>
                <a:lnTo>
                  <a:pt x="509431" y="86409"/>
                </a:lnTo>
                <a:lnTo>
                  <a:pt x="509431" y="80538"/>
                </a:lnTo>
                <a:lnTo>
                  <a:pt x="471186" y="80538"/>
                </a:lnTo>
                <a:lnTo>
                  <a:pt x="471186" y="70710"/>
                </a:lnTo>
                <a:lnTo>
                  <a:pt x="426566" y="70710"/>
                </a:lnTo>
                <a:lnTo>
                  <a:pt x="426566" y="59478"/>
                </a:lnTo>
                <a:lnTo>
                  <a:pt x="389978" y="59478"/>
                </a:lnTo>
                <a:lnTo>
                  <a:pt x="389978" y="50161"/>
                </a:lnTo>
                <a:lnTo>
                  <a:pt x="350457" y="50161"/>
                </a:lnTo>
                <a:lnTo>
                  <a:pt x="350457" y="43906"/>
                </a:lnTo>
                <a:lnTo>
                  <a:pt x="258540" y="43906"/>
                </a:lnTo>
                <a:lnTo>
                  <a:pt x="258540" y="34334"/>
                </a:lnTo>
                <a:lnTo>
                  <a:pt x="197220" y="34334"/>
                </a:lnTo>
                <a:lnTo>
                  <a:pt x="197220" y="28973"/>
                </a:lnTo>
                <a:lnTo>
                  <a:pt x="175165" y="28973"/>
                </a:lnTo>
                <a:lnTo>
                  <a:pt x="175165" y="23612"/>
                </a:lnTo>
                <a:lnTo>
                  <a:pt x="154640" y="23612"/>
                </a:lnTo>
                <a:lnTo>
                  <a:pt x="154640" y="18507"/>
                </a:lnTo>
                <a:lnTo>
                  <a:pt x="143166" y="18507"/>
                </a:lnTo>
                <a:lnTo>
                  <a:pt x="143166" y="12636"/>
                </a:lnTo>
                <a:lnTo>
                  <a:pt x="120601" y="12636"/>
                </a:lnTo>
                <a:lnTo>
                  <a:pt x="120601" y="6127"/>
                </a:lnTo>
                <a:lnTo>
                  <a:pt x="59918" y="6127"/>
                </a:lnTo>
                <a:lnTo>
                  <a:pt x="59918" y="0"/>
                </a:lnTo>
                <a:lnTo>
                  <a:pt x="0" y="0"/>
                </a:lnTo>
              </a:path>
            </a:pathLst>
          </a:custGeom>
          <a:noFill/>
          <a:ln w="12741" cap="flat">
            <a:solidFill>
              <a:srgbClr val="8B878B"/>
            </a:solidFill>
            <a:prstDash val="solid"/>
            <a:miter/>
          </a:ln>
        </p:spPr>
        <p:txBody>
          <a:bodyPr rtlCol="0" anchor="ctr"/>
          <a:lstStyle/>
          <a:p>
            <a:endParaRPr lang="en-GB" noProof="0" dirty="0"/>
          </a:p>
        </p:txBody>
      </p:sp>
      <p:grpSp>
        <p:nvGrpSpPr>
          <p:cNvPr id="595" name="Graphic 536">
            <a:extLst>
              <a:ext uri="{FF2B5EF4-FFF2-40B4-BE49-F238E27FC236}">
                <a16:creationId xmlns:a16="http://schemas.microsoft.com/office/drawing/2014/main" id="{86DBBD3B-7255-EA2F-4A95-50B9D11B9290}"/>
              </a:ext>
            </a:extLst>
          </p:cNvPr>
          <p:cNvGrpSpPr/>
          <p:nvPr/>
        </p:nvGrpSpPr>
        <p:grpSpPr>
          <a:xfrm>
            <a:off x="6727689" y="3044017"/>
            <a:ext cx="5168384" cy="1417641"/>
            <a:chOff x="6727689" y="3142467"/>
            <a:chExt cx="5168384" cy="1417641"/>
          </a:xfrm>
        </p:grpSpPr>
        <p:grpSp>
          <p:nvGrpSpPr>
            <p:cNvPr id="596" name="Graphic 536">
              <a:extLst>
                <a:ext uri="{FF2B5EF4-FFF2-40B4-BE49-F238E27FC236}">
                  <a16:creationId xmlns:a16="http://schemas.microsoft.com/office/drawing/2014/main" id="{6EBDD6D9-2560-2567-4C24-E6D285A5DED9}"/>
                </a:ext>
              </a:extLst>
            </p:cNvPr>
            <p:cNvGrpSpPr/>
            <p:nvPr/>
          </p:nvGrpSpPr>
          <p:grpSpPr>
            <a:xfrm>
              <a:off x="11860123" y="4413201"/>
              <a:ext cx="35950" cy="35993"/>
              <a:chOff x="11860123" y="4413201"/>
              <a:chExt cx="35950" cy="35993"/>
            </a:xfrm>
          </p:grpSpPr>
          <p:sp>
            <p:nvSpPr>
              <p:cNvPr id="597" name="Freeform 596">
                <a:extLst>
                  <a:ext uri="{FF2B5EF4-FFF2-40B4-BE49-F238E27FC236}">
                    <a16:creationId xmlns:a16="http://schemas.microsoft.com/office/drawing/2014/main" id="{A7CCFA3E-67D2-DB90-2E3A-E8D5144BD3C3}"/>
                  </a:ext>
                </a:extLst>
              </p:cNvPr>
              <p:cNvSpPr/>
              <p:nvPr/>
            </p:nvSpPr>
            <p:spPr>
              <a:xfrm>
                <a:off x="11878098" y="441320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598" name="Freeform 597">
                <a:extLst>
                  <a:ext uri="{FF2B5EF4-FFF2-40B4-BE49-F238E27FC236}">
                    <a16:creationId xmlns:a16="http://schemas.microsoft.com/office/drawing/2014/main" id="{CA9AC65B-EC56-5D29-2410-07F98F614712}"/>
                  </a:ext>
                </a:extLst>
              </p:cNvPr>
              <p:cNvSpPr/>
              <p:nvPr/>
            </p:nvSpPr>
            <p:spPr>
              <a:xfrm>
                <a:off x="11860123" y="443119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599" name="Graphic 536">
              <a:extLst>
                <a:ext uri="{FF2B5EF4-FFF2-40B4-BE49-F238E27FC236}">
                  <a16:creationId xmlns:a16="http://schemas.microsoft.com/office/drawing/2014/main" id="{33438073-2F5A-AA28-E484-0B0087990C01}"/>
                </a:ext>
              </a:extLst>
            </p:cNvPr>
            <p:cNvGrpSpPr/>
            <p:nvPr/>
          </p:nvGrpSpPr>
          <p:grpSpPr>
            <a:xfrm>
              <a:off x="11578380" y="4524116"/>
              <a:ext cx="35950" cy="35993"/>
              <a:chOff x="11578380" y="4524116"/>
              <a:chExt cx="35950" cy="35993"/>
            </a:xfrm>
          </p:grpSpPr>
          <p:sp>
            <p:nvSpPr>
              <p:cNvPr id="600" name="Freeform 599">
                <a:extLst>
                  <a:ext uri="{FF2B5EF4-FFF2-40B4-BE49-F238E27FC236}">
                    <a16:creationId xmlns:a16="http://schemas.microsoft.com/office/drawing/2014/main" id="{6C38DDD0-6740-F11D-BC00-3B3253E5B7EB}"/>
                  </a:ext>
                </a:extLst>
              </p:cNvPr>
              <p:cNvSpPr/>
              <p:nvPr/>
            </p:nvSpPr>
            <p:spPr>
              <a:xfrm>
                <a:off x="11596356" y="452411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01" name="Freeform 600">
                <a:extLst>
                  <a:ext uri="{FF2B5EF4-FFF2-40B4-BE49-F238E27FC236}">
                    <a16:creationId xmlns:a16="http://schemas.microsoft.com/office/drawing/2014/main" id="{FDC260A5-D741-00DF-B68A-05595DFC0BBE}"/>
                  </a:ext>
                </a:extLst>
              </p:cNvPr>
              <p:cNvSpPr/>
              <p:nvPr/>
            </p:nvSpPr>
            <p:spPr>
              <a:xfrm>
                <a:off x="11578380" y="454211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02" name="Graphic 536">
              <a:extLst>
                <a:ext uri="{FF2B5EF4-FFF2-40B4-BE49-F238E27FC236}">
                  <a16:creationId xmlns:a16="http://schemas.microsoft.com/office/drawing/2014/main" id="{54C4D2CF-7422-5C42-4211-F79CFD25CA86}"/>
                </a:ext>
              </a:extLst>
            </p:cNvPr>
            <p:cNvGrpSpPr/>
            <p:nvPr/>
          </p:nvGrpSpPr>
          <p:grpSpPr>
            <a:xfrm>
              <a:off x="11501634" y="4524116"/>
              <a:ext cx="35950" cy="35993"/>
              <a:chOff x="11501634" y="4524116"/>
              <a:chExt cx="35950" cy="35993"/>
            </a:xfrm>
          </p:grpSpPr>
          <p:sp>
            <p:nvSpPr>
              <p:cNvPr id="603" name="Freeform 602">
                <a:extLst>
                  <a:ext uri="{FF2B5EF4-FFF2-40B4-BE49-F238E27FC236}">
                    <a16:creationId xmlns:a16="http://schemas.microsoft.com/office/drawing/2014/main" id="{9263616C-59C1-72D8-48F3-C34ADE344493}"/>
                  </a:ext>
                </a:extLst>
              </p:cNvPr>
              <p:cNvSpPr/>
              <p:nvPr/>
            </p:nvSpPr>
            <p:spPr>
              <a:xfrm>
                <a:off x="11519609" y="452411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04" name="Freeform 603">
                <a:extLst>
                  <a:ext uri="{FF2B5EF4-FFF2-40B4-BE49-F238E27FC236}">
                    <a16:creationId xmlns:a16="http://schemas.microsoft.com/office/drawing/2014/main" id="{AC98A370-A1CA-5DF5-AB77-9D4E835E3C49}"/>
                  </a:ext>
                </a:extLst>
              </p:cNvPr>
              <p:cNvSpPr/>
              <p:nvPr/>
            </p:nvSpPr>
            <p:spPr>
              <a:xfrm>
                <a:off x="11501634" y="454211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05" name="Graphic 536">
              <a:extLst>
                <a:ext uri="{FF2B5EF4-FFF2-40B4-BE49-F238E27FC236}">
                  <a16:creationId xmlns:a16="http://schemas.microsoft.com/office/drawing/2014/main" id="{D8233DC0-8C0F-08EA-58A4-18E1FF14641F}"/>
                </a:ext>
              </a:extLst>
            </p:cNvPr>
            <p:cNvGrpSpPr/>
            <p:nvPr/>
          </p:nvGrpSpPr>
          <p:grpSpPr>
            <a:xfrm>
              <a:off x="11264256" y="4524116"/>
              <a:ext cx="35950" cy="35993"/>
              <a:chOff x="11264256" y="4524116"/>
              <a:chExt cx="35950" cy="35993"/>
            </a:xfrm>
          </p:grpSpPr>
          <p:sp>
            <p:nvSpPr>
              <p:cNvPr id="606" name="Freeform 605">
                <a:extLst>
                  <a:ext uri="{FF2B5EF4-FFF2-40B4-BE49-F238E27FC236}">
                    <a16:creationId xmlns:a16="http://schemas.microsoft.com/office/drawing/2014/main" id="{4D708D99-5AB2-7EBE-6F3C-887B94566D18}"/>
                  </a:ext>
                </a:extLst>
              </p:cNvPr>
              <p:cNvSpPr/>
              <p:nvPr/>
            </p:nvSpPr>
            <p:spPr>
              <a:xfrm>
                <a:off x="11282232" y="452411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07" name="Freeform 606">
                <a:extLst>
                  <a:ext uri="{FF2B5EF4-FFF2-40B4-BE49-F238E27FC236}">
                    <a16:creationId xmlns:a16="http://schemas.microsoft.com/office/drawing/2014/main" id="{D7C60AB2-BB5E-7AFE-7D7A-A4D5EBCB3AA0}"/>
                  </a:ext>
                </a:extLst>
              </p:cNvPr>
              <p:cNvSpPr/>
              <p:nvPr/>
            </p:nvSpPr>
            <p:spPr>
              <a:xfrm>
                <a:off x="11264256" y="454211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08" name="Graphic 536">
              <a:extLst>
                <a:ext uri="{FF2B5EF4-FFF2-40B4-BE49-F238E27FC236}">
                  <a16:creationId xmlns:a16="http://schemas.microsoft.com/office/drawing/2014/main" id="{072DD0B3-4D2B-3696-A430-E4A48A952D7A}"/>
                </a:ext>
              </a:extLst>
            </p:cNvPr>
            <p:cNvGrpSpPr/>
            <p:nvPr/>
          </p:nvGrpSpPr>
          <p:grpSpPr>
            <a:xfrm>
              <a:off x="11213517" y="4524116"/>
              <a:ext cx="36078" cy="35993"/>
              <a:chOff x="11213517" y="4524116"/>
              <a:chExt cx="36078" cy="35993"/>
            </a:xfrm>
          </p:grpSpPr>
          <p:sp>
            <p:nvSpPr>
              <p:cNvPr id="609" name="Freeform 608">
                <a:extLst>
                  <a:ext uri="{FF2B5EF4-FFF2-40B4-BE49-F238E27FC236}">
                    <a16:creationId xmlns:a16="http://schemas.microsoft.com/office/drawing/2014/main" id="{C4F29C2D-A2A7-02E2-0AF4-81B6790D614F}"/>
                  </a:ext>
                </a:extLst>
              </p:cNvPr>
              <p:cNvSpPr/>
              <p:nvPr/>
            </p:nvSpPr>
            <p:spPr>
              <a:xfrm>
                <a:off x="11231620" y="452411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10" name="Freeform 609">
                <a:extLst>
                  <a:ext uri="{FF2B5EF4-FFF2-40B4-BE49-F238E27FC236}">
                    <a16:creationId xmlns:a16="http://schemas.microsoft.com/office/drawing/2014/main" id="{364F72B0-E1CA-835D-AFC1-5054CD1121D9}"/>
                  </a:ext>
                </a:extLst>
              </p:cNvPr>
              <p:cNvSpPr/>
              <p:nvPr/>
            </p:nvSpPr>
            <p:spPr>
              <a:xfrm>
                <a:off x="11213517" y="4542112"/>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3950" cap="flat">
                <a:solidFill>
                  <a:srgbClr val="000000"/>
                </a:solidFill>
                <a:prstDash val="solid"/>
                <a:miter/>
              </a:ln>
            </p:spPr>
            <p:txBody>
              <a:bodyPr rtlCol="0" anchor="ctr"/>
              <a:lstStyle/>
              <a:p>
                <a:endParaRPr lang="en-GB" noProof="0" dirty="0"/>
              </a:p>
            </p:txBody>
          </p:sp>
        </p:grpSp>
        <p:grpSp>
          <p:nvGrpSpPr>
            <p:cNvPr id="611" name="Graphic 536">
              <a:extLst>
                <a:ext uri="{FF2B5EF4-FFF2-40B4-BE49-F238E27FC236}">
                  <a16:creationId xmlns:a16="http://schemas.microsoft.com/office/drawing/2014/main" id="{7A2AC252-D4B8-FE6D-2075-EFABEC950C50}"/>
                </a:ext>
              </a:extLst>
            </p:cNvPr>
            <p:cNvGrpSpPr/>
            <p:nvPr/>
          </p:nvGrpSpPr>
          <p:grpSpPr>
            <a:xfrm>
              <a:off x="11142380" y="4449704"/>
              <a:ext cx="35950" cy="35993"/>
              <a:chOff x="11142380" y="4449704"/>
              <a:chExt cx="35950" cy="35993"/>
            </a:xfrm>
          </p:grpSpPr>
          <p:sp>
            <p:nvSpPr>
              <p:cNvPr id="612" name="Freeform 611">
                <a:extLst>
                  <a:ext uri="{FF2B5EF4-FFF2-40B4-BE49-F238E27FC236}">
                    <a16:creationId xmlns:a16="http://schemas.microsoft.com/office/drawing/2014/main" id="{6B790A4C-C73D-67E1-0FF3-99C13620A94F}"/>
                  </a:ext>
                </a:extLst>
              </p:cNvPr>
              <p:cNvSpPr/>
              <p:nvPr/>
            </p:nvSpPr>
            <p:spPr>
              <a:xfrm>
                <a:off x="11160356" y="444970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13" name="Freeform 612">
                <a:extLst>
                  <a:ext uri="{FF2B5EF4-FFF2-40B4-BE49-F238E27FC236}">
                    <a16:creationId xmlns:a16="http://schemas.microsoft.com/office/drawing/2014/main" id="{A3E03F8D-DB31-1DF4-8EFC-235F8595302C}"/>
                  </a:ext>
                </a:extLst>
              </p:cNvPr>
              <p:cNvSpPr/>
              <p:nvPr/>
            </p:nvSpPr>
            <p:spPr>
              <a:xfrm>
                <a:off x="11142380" y="446770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14" name="Graphic 536">
              <a:extLst>
                <a:ext uri="{FF2B5EF4-FFF2-40B4-BE49-F238E27FC236}">
                  <a16:creationId xmlns:a16="http://schemas.microsoft.com/office/drawing/2014/main" id="{F8CFDD55-5899-23A9-0EDD-79DC4AF33239}"/>
                </a:ext>
              </a:extLst>
            </p:cNvPr>
            <p:cNvGrpSpPr/>
            <p:nvPr/>
          </p:nvGrpSpPr>
          <p:grpSpPr>
            <a:xfrm>
              <a:off x="11029938" y="4449704"/>
              <a:ext cx="35950" cy="35993"/>
              <a:chOff x="11029938" y="4449704"/>
              <a:chExt cx="35950" cy="35993"/>
            </a:xfrm>
          </p:grpSpPr>
          <p:sp>
            <p:nvSpPr>
              <p:cNvPr id="615" name="Freeform 614">
                <a:extLst>
                  <a:ext uri="{FF2B5EF4-FFF2-40B4-BE49-F238E27FC236}">
                    <a16:creationId xmlns:a16="http://schemas.microsoft.com/office/drawing/2014/main" id="{1D7F4BFF-244B-A9C9-D140-F87A43181C67}"/>
                  </a:ext>
                </a:extLst>
              </p:cNvPr>
              <p:cNvSpPr/>
              <p:nvPr/>
            </p:nvSpPr>
            <p:spPr>
              <a:xfrm>
                <a:off x="11047913" y="444970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16" name="Freeform 615">
                <a:extLst>
                  <a:ext uri="{FF2B5EF4-FFF2-40B4-BE49-F238E27FC236}">
                    <a16:creationId xmlns:a16="http://schemas.microsoft.com/office/drawing/2014/main" id="{F9840104-53CE-55BA-C574-5FF6658C113F}"/>
                  </a:ext>
                </a:extLst>
              </p:cNvPr>
              <p:cNvSpPr/>
              <p:nvPr/>
            </p:nvSpPr>
            <p:spPr>
              <a:xfrm>
                <a:off x="11029938" y="446770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17" name="Graphic 536">
              <a:extLst>
                <a:ext uri="{FF2B5EF4-FFF2-40B4-BE49-F238E27FC236}">
                  <a16:creationId xmlns:a16="http://schemas.microsoft.com/office/drawing/2014/main" id="{29CBF16B-ADC6-FD61-97EE-E9A676DB5E05}"/>
                </a:ext>
              </a:extLst>
            </p:cNvPr>
            <p:cNvGrpSpPr/>
            <p:nvPr/>
          </p:nvGrpSpPr>
          <p:grpSpPr>
            <a:xfrm>
              <a:off x="10942101" y="4449704"/>
              <a:ext cx="35950" cy="35993"/>
              <a:chOff x="10942101" y="4449704"/>
              <a:chExt cx="35950" cy="35993"/>
            </a:xfrm>
          </p:grpSpPr>
          <p:sp>
            <p:nvSpPr>
              <p:cNvPr id="618" name="Freeform 617">
                <a:extLst>
                  <a:ext uri="{FF2B5EF4-FFF2-40B4-BE49-F238E27FC236}">
                    <a16:creationId xmlns:a16="http://schemas.microsoft.com/office/drawing/2014/main" id="{61544652-E9AA-640C-C986-6ED8D5C6288C}"/>
                  </a:ext>
                </a:extLst>
              </p:cNvPr>
              <p:cNvSpPr/>
              <p:nvPr/>
            </p:nvSpPr>
            <p:spPr>
              <a:xfrm>
                <a:off x="10960076" y="444970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19" name="Freeform 618">
                <a:extLst>
                  <a:ext uri="{FF2B5EF4-FFF2-40B4-BE49-F238E27FC236}">
                    <a16:creationId xmlns:a16="http://schemas.microsoft.com/office/drawing/2014/main" id="{70075FA9-4C89-45F0-4ABB-937AEC1D0737}"/>
                  </a:ext>
                </a:extLst>
              </p:cNvPr>
              <p:cNvSpPr/>
              <p:nvPr/>
            </p:nvSpPr>
            <p:spPr>
              <a:xfrm>
                <a:off x="10942101" y="446770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20" name="Graphic 536">
              <a:extLst>
                <a:ext uri="{FF2B5EF4-FFF2-40B4-BE49-F238E27FC236}">
                  <a16:creationId xmlns:a16="http://schemas.microsoft.com/office/drawing/2014/main" id="{3C596CDC-2D53-64B1-7A5D-57046F9B2B40}"/>
                </a:ext>
              </a:extLst>
            </p:cNvPr>
            <p:cNvGrpSpPr/>
            <p:nvPr/>
          </p:nvGrpSpPr>
          <p:grpSpPr>
            <a:xfrm>
              <a:off x="11111529" y="4449704"/>
              <a:ext cx="35950" cy="35993"/>
              <a:chOff x="11111529" y="4449704"/>
              <a:chExt cx="35950" cy="35993"/>
            </a:xfrm>
          </p:grpSpPr>
          <p:sp>
            <p:nvSpPr>
              <p:cNvPr id="621" name="Freeform 620">
                <a:extLst>
                  <a:ext uri="{FF2B5EF4-FFF2-40B4-BE49-F238E27FC236}">
                    <a16:creationId xmlns:a16="http://schemas.microsoft.com/office/drawing/2014/main" id="{9B5C8C40-28DA-7BD2-C511-D280FD5AF356}"/>
                  </a:ext>
                </a:extLst>
              </p:cNvPr>
              <p:cNvSpPr/>
              <p:nvPr/>
            </p:nvSpPr>
            <p:spPr>
              <a:xfrm>
                <a:off x="11129504" y="444970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22" name="Freeform 621">
                <a:extLst>
                  <a:ext uri="{FF2B5EF4-FFF2-40B4-BE49-F238E27FC236}">
                    <a16:creationId xmlns:a16="http://schemas.microsoft.com/office/drawing/2014/main" id="{E6AB497E-0B17-9B6A-53F9-8571AB9A6968}"/>
                  </a:ext>
                </a:extLst>
              </p:cNvPr>
              <p:cNvSpPr/>
              <p:nvPr/>
            </p:nvSpPr>
            <p:spPr>
              <a:xfrm>
                <a:off x="11111529" y="446770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23" name="Graphic 536">
              <a:extLst>
                <a:ext uri="{FF2B5EF4-FFF2-40B4-BE49-F238E27FC236}">
                  <a16:creationId xmlns:a16="http://schemas.microsoft.com/office/drawing/2014/main" id="{96D46F50-2C21-BB8D-D004-DB72DDD4D634}"/>
                </a:ext>
              </a:extLst>
            </p:cNvPr>
            <p:cNvGrpSpPr/>
            <p:nvPr/>
          </p:nvGrpSpPr>
          <p:grpSpPr>
            <a:xfrm>
              <a:off x="10912014" y="4414860"/>
              <a:ext cx="36078" cy="35993"/>
              <a:chOff x="10912014" y="4414860"/>
              <a:chExt cx="36078" cy="35993"/>
            </a:xfrm>
          </p:grpSpPr>
          <p:sp>
            <p:nvSpPr>
              <p:cNvPr id="624" name="Freeform 623">
                <a:extLst>
                  <a:ext uri="{FF2B5EF4-FFF2-40B4-BE49-F238E27FC236}">
                    <a16:creationId xmlns:a16="http://schemas.microsoft.com/office/drawing/2014/main" id="{5B3A9E5A-9936-E897-5F1B-5E775B5B1BA2}"/>
                  </a:ext>
                </a:extLst>
              </p:cNvPr>
              <p:cNvSpPr/>
              <p:nvPr/>
            </p:nvSpPr>
            <p:spPr>
              <a:xfrm>
                <a:off x="10929989" y="441486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25" name="Freeform 624">
                <a:extLst>
                  <a:ext uri="{FF2B5EF4-FFF2-40B4-BE49-F238E27FC236}">
                    <a16:creationId xmlns:a16="http://schemas.microsoft.com/office/drawing/2014/main" id="{52734E60-5261-E5D7-7A0F-9B38E4F4273D}"/>
                  </a:ext>
                </a:extLst>
              </p:cNvPr>
              <p:cNvSpPr/>
              <p:nvPr/>
            </p:nvSpPr>
            <p:spPr>
              <a:xfrm>
                <a:off x="10912014" y="4432857"/>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626" name="Graphic 536">
              <a:extLst>
                <a:ext uri="{FF2B5EF4-FFF2-40B4-BE49-F238E27FC236}">
                  <a16:creationId xmlns:a16="http://schemas.microsoft.com/office/drawing/2014/main" id="{802413F1-BC8A-098D-105C-BB3E79AED80A}"/>
                </a:ext>
              </a:extLst>
            </p:cNvPr>
            <p:cNvGrpSpPr/>
            <p:nvPr/>
          </p:nvGrpSpPr>
          <p:grpSpPr>
            <a:xfrm>
              <a:off x="10904875" y="4414860"/>
              <a:ext cx="36078" cy="35993"/>
              <a:chOff x="10904875" y="4414860"/>
              <a:chExt cx="36078" cy="35993"/>
            </a:xfrm>
          </p:grpSpPr>
          <p:sp>
            <p:nvSpPr>
              <p:cNvPr id="627" name="Freeform 626">
                <a:extLst>
                  <a:ext uri="{FF2B5EF4-FFF2-40B4-BE49-F238E27FC236}">
                    <a16:creationId xmlns:a16="http://schemas.microsoft.com/office/drawing/2014/main" id="{0CA98F82-C830-D430-F552-B405F29F43AB}"/>
                  </a:ext>
                </a:extLst>
              </p:cNvPr>
              <p:cNvSpPr/>
              <p:nvPr/>
            </p:nvSpPr>
            <p:spPr>
              <a:xfrm>
                <a:off x="10922978" y="441486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28" name="Freeform 627">
                <a:extLst>
                  <a:ext uri="{FF2B5EF4-FFF2-40B4-BE49-F238E27FC236}">
                    <a16:creationId xmlns:a16="http://schemas.microsoft.com/office/drawing/2014/main" id="{83C27BD7-2311-F232-E3D2-DFFD2DC915DF}"/>
                  </a:ext>
                </a:extLst>
              </p:cNvPr>
              <p:cNvSpPr/>
              <p:nvPr/>
            </p:nvSpPr>
            <p:spPr>
              <a:xfrm>
                <a:off x="10904875" y="4432857"/>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629" name="Graphic 536">
              <a:extLst>
                <a:ext uri="{FF2B5EF4-FFF2-40B4-BE49-F238E27FC236}">
                  <a16:creationId xmlns:a16="http://schemas.microsoft.com/office/drawing/2014/main" id="{EBEA1C93-2F79-445C-9DCD-043E72505E80}"/>
                </a:ext>
              </a:extLst>
            </p:cNvPr>
            <p:cNvGrpSpPr/>
            <p:nvPr/>
          </p:nvGrpSpPr>
          <p:grpSpPr>
            <a:xfrm>
              <a:off x="10901815" y="4414860"/>
              <a:ext cx="35950" cy="35993"/>
              <a:chOff x="10901815" y="4414860"/>
              <a:chExt cx="35950" cy="35993"/>
            </a:xfrm>
          </p:grpSpPr>
          <p:sp>
            <p:nvSpPr>
              <p:cNvPr id="630" name="Freeform 629">
                <a:extLst>
                  <a:ext uri="{FF2B5EF4-FFF2-40B4-BE49-F238E27FC236}">
                    <a16:creationId xmlns:a16="http://schemas.microsoft.com/office/drawing/2014/main" id="{60FA9335-AA51-A30F-1B15-F9F05B611B8B}"/>
                  </a:ext>
                </a:extLst>
              </p:cNvPr>
              <p:cNvSpPr/>
              <p:nvPr/>
            </p:nvSpPr>
            <p:spPr>
              <a:xfrm>
                <a:off x="10919791" y="441486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31" name="Freeform 630">
                <a:extLst>
                  <a:ext uri="{FF2B5EF4-FFF2-40B4-BE49-F238E27FC236}">
                    <a16:creationId xmlns:a16="http://schemas.microsoft.com/office/drawing/2014/main" id="{89157F3A-9C11-FD01-6492-7FE152922DEE}"/>
                  </a:ext>
                </a:extLst>
              </p:cNvPr>
              <p:cNvSpPr/>
              <p:nvPr/>
            </p:nvSpPr>
            <p:spPr>
              <a:xfrm>
                <a:off x="10901815" y="443285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32" name="Graphic 536">
              <a:extLst>
                <a:ext uri="{FF2B5EF4-FFF2-40B4-BE49-F238E27FC236}">
                  <a16:creationId xmlns:a16="http://schemas.microsoft.com/office/drawing/2014/main" id="{4E6D62E5-040E-C202-9ABA-A3DC6416B741}"/>
                </a:ext>
              </a:extLst>
            </p:cNvPr>
            <p:cNvGrpSpPr/>
            <p:nvPr/>
          </p:nvGrpSpPr>
          <p:grpSpPr>
            <a:xfrm>
              <a:off x="10862167" y="4414860"/>
              <a:ext cx="35950" cy="35993"/>
              <a:chOff x="10862167" y="4414860"/>
              <a:chExt cx="35950" cy="35993"/>
            </a:xfrm>
          </p:grpSpPr>
          <p:sp>
            <p:nvSpPr>
              <p:cNvPr id="633" name="Freeform 632">
                <a:extLst>
                  <a:ext uri="{FF2B5EF4-FFF2-40B4-BE49-F238E27FC236}">
                    <a16:creationId xmlns:a16="http://schemas.microsoft.com/office/drawing/2014/main" id="{842D24DC-6C0F-B7FE-256B-056BD9F2DB06}"/>
                  </a:ext>
                </a:extLst>
              </p:cNvPr>
              <p:cNvSpPr/>
              <p:nvPr/>
            </p:nvSpPr>
            <p:spPr>
              <a:xfrm>
                <a:off x="10880143" y="441486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34" name="Freeform 633">
                <a:extLst>
                  <a:ext uri="{FF2B5EF4-FFF2-40B4-BE49-F238E27FC236}">
                    <a16:creationId xmlns:a16="http://schemas.microsoft.com/office/drawing/2014/main" id="{288E4278-6A46-9546-D194-563EAF65739F}"/>
                  </a:ext>
                </a:extLst>
              </p:cNvPr>
              <p:cNvSpPr/>
              <p:nvPr/>
            </p:nvSpPr>
            <p:spPr>
              <a:xfrm>
                <a:off x="10862167" y="443285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35" name="Graphic 536">
              <a:extLst>
                <a:ext uri="{FF2B5EF4-FFF2-40B4-BE49-F238E27FC236}">
                  <a16:creationId xmlns:a16="http://schemas.microsoft.com/office/drawing/2014/main" id="{401E8F4C-57F9-96E5-3BF9-C387B90AE8A6}"/>
                </a:ext>
              </a:extLst>
            </p:cNvPr>
            <p:cNvGrpSpPr/>
            <p:nvPr/>
          </p:nvGrpSpPr>
          <p:grpSpPr>
            <a:xfrm>
              <a:off x="10627977" y="4360870"/>
              <a:ext cx="35950" cy="36120"/>
              <a:chOff x="10627977" y="4360870"/>
              <a:chExt cx="35950" cy="36120"/>
            </a:xfrm>
          </p:grpSpPr>
          <p:sp>
            <p:nvSpPr>
              <p:cNvPr id="636" name="Freeform 635">
                <a:extLst>
                  <a:ext uri="{FF2B5EF4-FFF2-40B4-BE49-F238E27FC236}">
                    <a16:creationId xmlns:a16="http://schemas.microsoft.com/office/drawing/2014/main" id="{D52CA4D6-7E73-55B1-11FA-F747B95D9345}"/>
                  </a:ext>
                </a:extLst>
              </p:cNvPr>
              <p:cNvSpPr/>
              <p:nvPr/>
            </p:nvSpPr>
            <p:spPr>
              <a:xfrm>
                <a:off x="10645952" y="436087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637" name="Freeform 636">
                <a:extLst>
                  <a:ext uri="{FF2B5EF4-FFF2-40B4-BE49-F238E27FC236}">
                    <a16:creationId xmlns:a16="http://schemas.microsoft.com/office/drawing/2014/main" id="{C4766E9E-3728-C676-9CFC-ABD45191E926}"/>
                  </a:ext>
                </a:extLst>
              </p:cNvPr>
              <p:cNvSpPr/>
              <p:nvPr/>
            </p:nvSpPr>
            <p:spPr>
              <a:xfrm>
                <a:off x="10627977" y="437899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38" name="Graphic 536">
              <a:extLst>
                <a:ext uri="{FF2B5EF4-FFF2-40B4-BE49-F238E27FC236}">
                  <a16:creationId xmlns:a16="http://schemas.microsoft.com/office/drawing/2014/main" id="{D41F3A24-FCC6-6B46-8B8B-6932552FAFD4}"/>
                </a:ext>
              </a:extLst>
            </p:cNvPr>
            <p:cNvGrpSpPr/>
            <p:nvPr/>
          </p:nvGrpSpPr>
          <p:grpSpPr>
            <a:xfrm>
              <a:off x="10624025" y="4360870"/>
              <a:ext cx="35950" cy="36120"/>
              <a:chOff x="10624025" y="4360870"/>
              <a:chExt cx="35950" cy="36120"/>
            </a:xfrm>
          </p:grpSpPr>
          <p:sp>
            <p:nvSpPr>
              <p:cNvPr id="639" name="Freeform 638">
                <a:extLst>
                  <a:ext uri="{FF2B5EF4-FFF2-40B4-BE49-F238E27FC236}">
                    <a16:creationId xmlns:a16="http://schemas.microsoft.com/office/drawing/2014/main" id="{CDA883F8-A9C2-642C-0D4F-73E3597DEFF8}"/>
                  </a:ext>
                </a:extLst>
              </p:cNvPr>
              <p:cNvSpPr/>
              <p:nvPr/>
            </p:nvSpPr>
            <p:spPr>
              <a:xfrm>
                <a:off x="10642000" y="436087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640" name="Freeform 639">
                <a:extLst>
                  <a:ext uri="{FF2B5EF4-FFF2-40B4-BE49-F238E27FC236}">
                    <a16:creationId xmlns:a16="http://schemas.microsoft.com/office/drawing/2014/main" id="{81AB1573-152D-6332-EBC2-CA94FFDB5567}"/>
                  </a:ext>
                </a:extLst>
              </p:cNvPr>
              <p:cNvSpPr/>
              <p:nvPr/>
            </p:nvSpPr>
            <p:spPr>
              <a:xfrm>
                <a:off x="10624025" y="437899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41" name="Graphic 536">
              <a:extLst>
                <a:ext uri="{FF2B5EF4-FFF2-40B4-BE49-F238E27FC236}">
                  <a16:creationId xmlns:a16="http://schemas.microsoft.com/office/drawing/2014/main" id="{22D11429-45F3-C2D4-C85B-5F56F5B03689}"/>
                </a:ext>
              </a:extLst>
            </p:cNvPr>
            <p:cNvGrpSpPr/>
            <p:nvPr/>
          </p:nvGrpSpPr>
          <p:grpSpPr>
            <a:xfrm>
              <a:off x="10594703" y="4338790"/>
              <a:ext cx="35950" cy="35993"/>
              <a:chOff x="10594703" y="4338790"/>
              <a:chExt cx="35950" cy="35993"/>
            </a:xfrm>
          </p:grpSpPr>
          <p:sp>
            <p:nvSpPr>
              <p:cNvPr id="642" name="Freeform 641">
                <a:extLst>
                  <a:ext uri="{FF2B5EF4-FFF2-40B4-BE49-F238E27FC236}">
                    <a16:creationId xmlns:a16="http://schemas.microsoft.com/office/drawing/2014/main" id="{BC56F8FB-EE35-D199-A5BF-6B95FDCBA965}"/>
                  </a:ext>
                </a:extLst>
              </p:cNvPr>
              <p:cNvSpPr/>
              <p:nvPr/>
            </p:nvSpPr>
            <p:spPr>
              <a:xfrm>
                <a:off x="10612678" y="433879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43" name="Freeform 642">
                <a:extLst>
                  <a:ext uri="{FF2B5EF4-FFF2-40B4-BE49-F238E27FC236}">
                    <a16:creationId xmlns:a16="http://schemas.microsoft.com/office/drawing/2014/main" id="{44C54536-C3A0-8059-99AF-928AA196932F}"/>
                  </a:ext>
                </a:extLst>
              </p:cNvPr>
              <p:cNvSpPr/>
              <p:nvPr/>
            </p:nvSpPr>
            <p:spPr>
              <a:xfrm>
                <a:off x="10594703" y="435678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44" name="Graphic 536">
              <a:extLst>
                <a:ext uri="{FF2B5EF4-FFF2-40B4-BE49-F238E27FC236}">
                  <a16:creationId xmlns:a16="http://schemas.microsoft.com/office/drawing/2014/main" id="{7237B23F-8D6B-E16E-CEC8-D47FCA70CEF1}"/>
                </a:ext>
              </a:extLst>
            </p:cNvPr>
            <p:cNvGrpSpPr/>
            <p:nvPr/>
          </p:nvGrpSpPr>
          <p:grpSpPr>
            <a:xfrm>
              <a:off x="10548043" y="4338790"/>
              <a:ext cx="35950" cy="35993"/>
              <a:chOff x="10548043" y="4338790"/>
              <a:chExt cx="35950" cy="35993"/>
            </a:xfrm>
          </p:grpSpPr>
          <p:sp>
            <p:nvSpPr>
              <p:cNvPr id="645" name="Freeform 644">
                <a:extLst>
                  <a:ext uri="{FF2B5EF4-FFF2-40B4-BE49-F238E27FC236}">
                    <a16:creationId xmlns:a16="http://schemas.microsoft.com/office/drawing/2014/main" id="{B96D0CCE-047A-BBF1-63BC-450797C51D67}"/>
                  </a:ext>
                </a:extLst>
              </p:cNvPr>
              <p:cNvSpPr/>
              <p:nvPr/>
            </p:nvSpPr>
            <p:spPr>
              <a:xfrm>
                <a:off x="10566019" y="433879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46" name="Freeform 645">
                <a:extLst>
                  <a:ext uri="{FF2B5EF4-FFF2-40B4-BE49-F238E27FC236}">
                    <a16:creationId xmlns:a16="http://schemas.microsoft.com/office/drawing/2014/main" id="{96CD2801-35E6-72B0-D479-1341A706620A}"/>
                  </a:ext>
                </a:extLst>
              </p:cNvPr>
              <p:cNvSpPr/>
              <p:nvPr/>
            </p:nvSpPr>
            <p:spPr>
              <a:xfrm>
                <a:off x="10548043" y="435678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47" name="Graphic 536">
              <a:extLst>
                <a:ext uri="{FF2B5EF4-FFF2-40B4-BE49-F238E27FC236}">
                  <a16:creationId xmlns:a16="http://schemas.microsoft.com/office/drawing/2014/main" id="{C66A5F0D-2E34-4466-2715-B505B16ED6A3}"/>
                </a:ext>
              </a:extLst>
            </p:cNvPr>
            <p:cNvGrpSpPr/>
            <p:nvPr/>
          </p:nvGrpSpPr>
          <p:grpSpPr>
            <a:xfrm>
              <a:off x="10515535" y="4294373"/>
              <a:ext cx="36078" cy="35993"/>
              <a:chOff x="10515535" y="4294373"/>
              <a:chExt cx="36078" cy="35993"/>
            </a:xfrm>
          </p:grpSpPr>
          <p:sp>
            <p:nvSpPr>
              <p:cNvPr id="648" name="Freeform 647">
                <a:extLst>
                  <a:ext uri="{FF2B5EF4-FFF2-40B4-BE49-F238E27FC236}">
                    <a16:creationId xmlns:a16="http://schemas.microsoft.com/office/drawing/2014/main" id="{F2466783-18B2-FF08-8A31-3D84ABC71250}"/>
                  </a:ext>
                </a:extLst>
              </p:cNvPr>
              <p:cNvSpPr/>
              <p:nvPr/>
            </p:nvSpPr>
            <p:spPr>
              <a:xfrm>
                <a:off x="10533510" y="429437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49" name="Freeform 648">
                <a:extLst>
                  <a:ext uri="{FF2B5EF4-FFF2-40B4-BE49-F238E27FC236}">
                    <a16:creationId xmlns:a16="http://schemas.microsoft.com/office/drawing/2014/main" id="{E96183F5-49D8-1CAC-F8B9-32AF125CBA22}"/>
                  </a:ext>
                </a:extLst>
              </p:cNvPr>
              <p:cNvSpPr/>
              <p:nvPr/>
            </p:nvSpPr>
            <p:spPr>
              <a:xfrm>
                <a:off x="10515535" y="4312369"/>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3950" cap="flat">
                <a:solidFill>
                  <a:srgbClr val="000000"/>
                </a:solidFill>
                <a:prstDash val="solid"/>
                <a:miter/>
              </a:ln>
            </p:spPr>
            <p:txBody>
              <a:bodyPr rtlCol="0" anchor="ctr"/>
              <a:lstStyle/>
              <a:p>
                <a:endParaRPr lang="en-GB" noProof="0" dirty="0"/>
              </a:p>
            </p:txBody>
          </p:sp>
        </p:grpSp>
        <p:grpSp>
          <p:nvGrpSpPr>
            <p:cNvPr id="650" name="Graphic 536">
              <a:extLst>
                <a:ext uri="{FF2B5EF4-FFF2-40B4-BE49-F238E27FC236}">
                  <a16:creationId xmlns:a16="http://schemas.microsoft.com/office/drawing/2014/main" id="{5E4E3DBF-6DC3-A003-E92F-178ABFB3339C}"/>
                </a:ext>
              </a:extLst>
            </p:cNvPr>
            <p:cNvGrpSpPr/>
            <p:nvPr/>
          </p:nvGrpSpPr>
          <p:grpSpPr>
            <a:xfrm>
              <a:off x="10468875" y="4294373"/>
              <a:ext cx="35950" cy="35993"/>
              <a:chOff x="10468875" y="4294373"/>
              <a:chExt cx="35950" cy="35993"/>
            </a:xfrm>
          </p:grpSpPr>
          <p:sp>
            <p:nvSpPr>
              <p:cNvPr id="651" name="Freeform 650">
                <a:extLst>
                  <a:ext uri="{FF2B5EF4-FFF2-40B4-BE49-F238E27FC236}">
                    <a16:creationId xmlns:a16="http://schemas.microsoft.com/office/drawing/2014/main" id="{370D8BC7-8340-D52A-A213-5526B94939BA}"/>
                  </a:ext>
                </a:extLst>
              </p:cNvPr>
              <p:cNvSpPr/>
              <p:nvPr/>
            </p:nvSpPr>
            <p:spPr>
              <a:xfrm>
                <a:off x="10486850" y="429437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52" name="Freeform 651">
                <a:extLst>
                  <a:ext uri="{FF2B5EF4-FFF2-40B4-BE49-F238E27FC236}">
                    <a16:creationId xmlns:a16="http://schemas.microsoft.com/office/drawing/2014/main" id="{C371058D-3FB8-92FB-AC2D-234258920725}"/>
                  </a:ext>
                </a:extLst>
              </p:cNvPr>
              <p:cNvSpPr/>
              <p:nvPr/>
            </p:nvSpPr>
            <p:spPr>
              <a:xfrm>
                <a:off x="10468875" y="431236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53" name="Graphic 536">
              <a:extLst>
                <a:ext uri="{FF2B5EF4-FFF2-40B4-BE49-F238E27FC236}">
                  <a16:creationId xmlns:a16="http://schemas.microsoft.com/office/drawing/2014/main" id="{E787EF40-FC2F-EEC8-DF45-66CADCA903F4}"/>
                </a:ext>
              </a:extLst>
            </p:cNvPr>
            <p:cNvGrpSpPr/>
            <p:nvPr/>
          </p:nvGrpSpPr>
          <p:grpSpPr>
            <a:xfrm>
              <a:off x="10426932" y="4275355"/>
              <a:ext cx="35950" cy="35993"/>
              <a:chOff x="10426932" y="4275355"/>
              <a:chExt cx="35950" cy="35993"/>
            </a:xfrm>
          </p:grpSpPr>
          <p:sp>
            <p:nvSpPr>
              <p:cNvPr id="654" name="Freeform 653">
                <a:extLst>
                  <a:ext uri="{FF2B5EF4-FFF2-40B4-BE49-F238E27FC236}">
                    <a16:creationId xmlns:a16="http://schemas.microsoft.com/office/drawing/2014/main" id="{785A74F3-92C6-0785-2954-A3BF411C1B88}"/>
                  </a:ext>
                </a:extLst>
              </p:cNvPr>
              <p:cNvSpPr/>
              <p:nvPr/>
            </p:nvSpPr>
            <p:spPr>
              <a:xfrm>
                <a:off x="10444908" y="427535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55" name="Freeform 654">
                <a:extLst>
                  <a:ext uri="{FF2B5EF4-FFF2-40B4-BE49-F238E27FC236}">
                    <a16:creationId xmlns:a16="http://schemas.microsoft.com/office/drawing/2014/main" id="{129C4F31-3621-3650-38C9-B095F2D67D4A}"/>
                  </a:ext>
                </a:extLst>
              </p:cNvPr>
              <p:cNvSpPr/>
              <p:nvPr/>
            </p:nvSpPr>
            <p:spPr>
              <a:xfrm>
                <a:off x="10426932" y="429335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56" name="Graphic 536">
              <a:extLst>
                <a:ext uri="{FF2B5EF4-FFF2-40B4-BE49-F238E27FC236}">
                  <a16:creationId xmlns:a16="http://schemas.microsoft.com/office/drawing/2014/main" id="{F242FAD8-7E57-EB3D-C81F-7CEE757A5794}"/>
                </a:ext>
              </a:extLst>
            </p:cNvPr>
            <p:cNvGrpSpPr/>
            <p:nvPr/>
          </p:nvGrpSpPr>
          <p:grpSpPr>
            <a:xfrm>
              <a:off x="10389706" y="4256337"/>
              <a:ext cx="36078" cy="35993"/>
              <a:chOff x="10389706" y="4256337"/>
              <a:chExt cx="36078" cy="35993"/>
            </a:xfrm>
          </p:grpSpPr>
          <p:sp>
            <p:nvSpPr>
              <p:cNvPr id="657" name="Freeform 656">
                <a:extLst>
                  <a:ext uri="{FF2B5EF4-FFF2-40B4-BE49-F238E27FC236}">
                    <a16:creationId xmlns:a16="http://schemas.microsoft.com/office/drawing/2014/main" id="{54B6DD07-69DF-6B8F-6931-628DBF9F0C5C}"/>
                  </a:ext>
                </a:extLst>
              </p:cNvPr>
              <p:cNvSpPr/>
              <p:nvPr/>
            </p:nvSpPr>
            <p:spPr>
              <a:xfrm>
                <a:off x="10407682" y="425633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58" name="Freeform 657">
                <a:extLst>
                  <a:ext uri="{FF2B5EF4-FFF2-40B4-BE49-F238E27FC236}">
                    <a16:creationId xmlns:a16="http://schemas.microsoft.com/office/drawing/2014/main" id="{2885E89B-AD93-AA09-DD3C-183FBA422CC9}"/>
                  </a:ext>
                </a:extLst>
              </p:cNvPr>
              <p:cNvSpPr/>
              <p:nvPr/>
            </p:nvSpPr>
            <p:spPr>
              <a:xfrm>
                <a:off x="10389706" y="4274334"/>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659" name="Graphic 536">
              <a:extLst>
                <a:ext uri="{FF2B5EF4-FFF2-40B4-BE49-F238E27FC236}">
                  <a16:creationId xmlns:a16="http://schemas.microsoft.com/office/drawing/2014/main" id="{628E8D5B-66F5-7532-D9A0-33A9A42C9F91}"/>
                </a:ext>
              </a:extLst>
            </p:cNvPr>
            <p:cNvGrpSpPr/>
            <p:nvPr/>
          </p:nvGrpSpPr>
          <p:grpSpPr>
            <a:xfrm>
              <a:off x="10356560" y="4256337"/>
              <a:ext cx="35950" cy="35993"/>
              <a:chOff x="10356560" y="4256337"/>
              <a:chExt cx="35950" cy="35993"/>
            </a:xfrm>
          </p:grpSpPr>
          <p:sp>
            <p:nvSpPr>
              <p:cNvPr id="660" name="Freeform 659">
                <a:extLst>
                  <a:ext uri="{FF2B5EF4-FFF2-40B4-BE49-F238E27FC236}">
                    <a16:creationId xmlns:a16="http://schemas.microsoft.com/office/drawing/2014/main" id="{03420469-93C8-A172-760A-C1E1BB6F45BD}"/>
                  </a:ext>
                </a:extLst>
              </p:cNvPr>
              <p:cNvSpPr/>
              <p:nvPr/>
            </p:nvSpPr>
            <p:spPr>
              <a:xfrm>
                <a:off x="10374536" y="425633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61" name="Freeform 660">
                <a:extLst>
                  <a:ext uri="{FF2B5EF4-FFF2-40B4-BE49-F238E27FC236}">
                    <a16:creationId xmlns:a16="http://schemas.microsoft.com/office/drawing/2014/main" id="{08FCB665-A6A3-8964-05EE-875FCAC816A6}"/>
                  </a:ext>
                </a:extLst>
              </p:cNvPr>
              <p:cNvSpPr/>
              <p:nvPr/>
            </p:nvSpPr>
            <p:spPr>
              <a:xfrm>
                <a:off x="10356560" y="427433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62" name="Graphic 536">
              <a:extLst>
                <a:ext uri="{FF2B5EF4-FFF2-40B4-BE49-F238E27FC236}">
                  <a16:creationId xmlns:a16="http://schemas.microsoft.com/office/drawing/2014/main" id="{87D080C5-9018-9DEC-1F43-7AE311A9C1ED}"/>
                </a:ext>
              </a:extLst>
            </p:cNvPr>
            <p:cNvGrpSpPr/>
            <p:nvPr/>
          </p:nvGrpSpPr>
          <p:grpSpPr>
            <a:xfrm>
              <a:off x="10316147" y="4256337"/>
              <a:ext cx="35950" cy="35993"/>
              <a:chOff x="10316147" y="4256337"/>
              <a:chExt cx="35950" cy="35993"/>
            </a:xfrm>
          </p:grpSpPr>
          <p:sp>
            <p:nvSpPr>
              <p:cNvPr id="663" name="Freeform 662">
                <a:extLst>
                  <a:ext uri="{FF2B5EF4-FFF2-40B4-BE49-F238E27FC236}">
                    <a16:creationId xmlns:a16="http://schemas.microsoft.com/office/drawing/2014/main" id="{DFD31346-BEF9-E0C2-A66F-2BEF46C03D89}"/>
                  </a:ext>
                </a:extLst>
              </p:cNvPr>
              <p:cNvSpPr/>
              <p:nvPr/>
            </p:nvSpPr>
            <p:spPr>
              <a:xfrm>
                <a:off x="10334123" y="425633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64" name="Freeform 663">
                <a:extLst>
                  <a:ext uri="{FF2B5EF4-FFF2-40B4-BE49-F238E27FC236}">
                    <a16:creationId xmlns:a16="http://schemas.microsoft.com/office/drawing/2014/main" id="{348A4FF1-A552-E56D-FF36-9039F91B7EBA}"/>
                  </a:ext>
                </a:extLst>
              </p:cNvPr>
              <p:cNvSpPr/>
              <p:nvPr/>
            </p:nvSpPr>
            <p:spPr>
              <a:xfrm>
                <a:off x="10316147" y="427433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65" name="Graphic 536">
              <a:extLst>
                <a:ext uri="{FF2B5EF4-FFF2-40B4-BE49-F238E27FC236}">
                  <a16:creationId xmlns:a16="http://schemas.microsoft.com/office/drawing/2014/main" id="{795A91E8-B618-C5E4-7470-3A251B0B7D60}"/>
                </a:ext>
              </a:extLst>
            </p:cNvPr>
            <p:cNvGrpSpPr/>
            <p:nvPr/>
          </p:nvGrpSpPr>
          <p:grpSpPr>
            <a:xfrm>
              <a:off x="10197459" y="4238979"/>
              <a:ext cx="35950" cy="35993"/>
              <a:chOff x="10197459" y="4238979"/>
              <a:chExt cx="35950" cy="35993"/>
            </a:xfrm>
          </p:grpSpPr>
          <p:sp>
            <p:nvSpPr>
              <p:cNvPr id="666" name="Freeform 665">
                <a:extLst>
                  <a:ext uri="{FF2B5EF4-FFF2-40B4-BE49-F238E27FC236}">
                    <a16:creationId xmlns:a16="http://schemas.microsoft.com/office/drawing/2014/main" id="{D1057745-57FE-31DE-B493-6B58284DF96A}"/>
                  </a:ext>
                </a:extLst>
              </p:cNvPr>
              <p:cNvSpPr/>
              <p:nvPr/>
            </p:nvSpPr>
            <p:spPr>
              <a:xfrm>
                <a:off x="10215434" y="423897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67" name="Freeform 666">
                <a:extLst>
                  <a:ext uri="{FF2B5EF4-FFF2-40B4-BE49-F238E27FC236}">
                    <a16:creationId xmlns:a16="http://schemas.microsoft.com/office/drawing/2014/main" id="{D4A422DE-2F37-FF52-C25E-E0AFF79CF8B9}"/>
                  </a:ext>
                </a:extLst>
              </p:cNvPr>
              <p:cNvSpPr/>
              <p:nvPr/>
            </p:nvSpPr>
            <p:spPr>
              <a:xfrm>
                <a:off x="10197459" y="425697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68" name="Graphic 536">
              <a:extLst>
                <a:ext uri="{FF2B5EF4-FFF2-40B4-BE49-F238E27FC236}">
                  <a16:creationId xmlns:a16="http://schemas.microsoft.com/office/drawing/2014/main" id="{6929B15E-19D0-BA52-552C-F32C2AEFDA95}"/>
                </a:ext>
              </a:extLst>
            </p:cNvPr>
            <p:cNvGrpSpPr/>
            <p:nvPr/>
          </p:nvGrpSpPr>
          <p:grpSpPr>
            <a:xfrm>
              <a:off x="10187897" y="4223025"/>
              <a:ext cx="36078" cy="36120"/>
              <a:chOff x="10187897" y="4223025"/>
              <a:chExt cx="36078" cy="36120"/>
            </a:xfrm>
          </p:grpSpPr>
          <p:sp>
            <p:nvSpPr>
              <p:cNvPr id="669" name="Freeform 668">
                <a:extLst>
                  <a:ext uri="{FF2B5EF4-FFF2-40B4-BE49-F238E27FC236}">
                    <a16:creationId xmlns:a16="http://schemas.microsoft.com/office/drawing/2014/main" id="{4FD571F6-CD43-CA41-C249-CF129A3DBA78}"/>
                  </a:ext>
                </a:extLst>
              </p:cNvPr>
              <p:cNvSpPr/>
              <p:nvPr/>
            </p:nvSpPr>
            <p:spPr>
              <a:xfrm>
                <a:off x="10205873" y="4223025"/>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670" name="Freeform 669">
                <a:extLst>
                  <a:ext uri="{FF2B5EF4-FFF2-40B4-BE49-F238E27FC236}">
                    <a16:creationId xmlns:a16="http://schemas.microsoft.com/office/drawing/2014/main" id="{BA853E80-A54D-8E7E-657E-950D8DC6A58F}"/>
                  </a:ext>
                </a:extLst>
              </p:cNvPr>
              <p:cNvSpPr/>
              <p:nvPr/>
            </p:nvSpPr>
            <p:spPr>
              <a:xfrm>
                <a:off x="10187897" y="4241021"/>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671" name="Graphic 536">
              <a:extLst>
                <a:ext uri="{FF2B5EF4-FFF2-40B4-BE49-F238E27FC236}">
                  <a16:creationId xmlns:a16="http://schemas.microsoft.com/office/drawing/2014/main" id="{26B207A1-FD16-8465-C294-63FF60A72459}"/>
                </a:ext>
              </a:extLst>
            </p:cNvPr>
            <p:cNvGrpSpPr/>
            <p:nvPr/>
          </p:nvGrpSpPr>
          <p:grpSpPr>
            <a:xfrm>
              <a:off x="10033640" y="4195328"/>
              <a:ext cx="35950" cy="35993"/>
              <a:chOff x="10033640" y="4195328"/>
              <a:chExt cx="35950" cy="35993"/>
            </a:xfrm>
          </p:grpSpPr>
          <p:sp>
            <p:nvSpPr>
              <p:cNvPr id="672" name="Freeform 671">
                <a:extLst>
                  <a:ext uri="{FF2B5EF4-FFF2-40B4-BE49-F238E27FC236}">
                    <a16:creationId xmlns:a16="http://schemas.microsoft.com/office/drawing/2014/main" id="{1F766D41-F944-9FDD-C9E3-7E5DA620317B}"/>
                  </a:ext>
                </a:extLst>
              </p:cNvPr>
              <p:cNvSpPr/>
              <p:nvPr/>
            </p:nvSpPr>
            <p:spPr>
              <a:xfrm>
                <a:off x="10051615" y="419532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73" name="Freeform 672">
                <a:extLst>
                  <a:ext uri="{FF2B5EF4-FFF2-40B4-BE49-F238E27FC236}">
                    <a16:creationId xmlns:a16="http://schemas.microsoft.com/office/drawing/2014/main" id="{C3B26EE7-0305-AB86-CD2C-69D42B8D49AF}"/>
                  </a:ext>
                </a:extLst>
              </p:cNvPr>
              <p:cNvSpPr/>
              <p:nvPr/>
            </p:nvSpPr>
            <p:spPr>
              <a:xfrm>
                <a:off x="10033640" y="421332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74" name="Graphic 536">
              <a:extLst>
                <a:ext uri="{FF2B5EF4-FFF2-40B4-BE49-F238E27FC236}">
                  <a16:creationId xmlns:a16="http://schemas.microsoft.com/office/drawing/2014/main" id="{C91DB3B0-9A7C-C026-7FD9-358A2DBAD971}"/>
                </a:ext>
              </a:extLst>
            </p:cNvPr>
            <p:cNvGrpSpPr/>
            <p:nvPr/>
          </p:nvGrpSpPr>
          <p:grpSpPr>
            <a:xfrm>
              <a:off x="10023314" y="4179501"/>
              <a:ext cx="35950" cy="35993"/>
              <a:chOff x="10023314" y="4179501"/>
              <a:chExt cx="35950" cy="35993"/>
            </a:xfrm>
          </p:grpSpPr>
          <p:sp>
            <p:nvSpPr>
              <p:cNvPr id="675" name="Freeform 674">
                <a:extLst>
                  <a:ext uri="{FF2B5EF4-FFF2-40B4-BE49-F238E27FC236}">
                    <a16:creationId xmlns:a16="http://schemas.microsoft.com/office/drawing/2014/main" id="{9C3EB649-B29C-7211-651E-7C1C52DC4C9C}"/>
                  </a:ext>
                </a:extLst>
              </p:cNvPr>
              <p:cNvSpPr/>
              <p:nvPr/>
            </p:nvSpPr>
            <p:spPr>
              <a:xfrm>
                <a:off x="10041289" y="417950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76" name="Freeform 675">
                <a:extLst>
                  <a:ext uri="{FF2B5EF4-FFF2-40B4-BE49-F238E27FC236}">
                    <a16:creationId xmlns:a16="http://schemas.microsoft.com/office/drawing/2014/main" id="{41123B0E-9E1E-7088-9F45-212BFBBC1562}"/>
                  </a:ext>
                </a:extLst>
              </p:cNvPr>
              <p:cNvSpPr/>
              <p:nvPr/>
            </p:nvSpPr>
            <p:spPr>
              <a:xfrm>
                <a:off x="10023314" y="4197498"/>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77" name="Graphic 536">
              <a:extLst>
                <a:ext uri="{FF2B5EF4-FFF2-40B4-BE49-F238E27FC236}">
                  <a16:creationId xmlns:a16="http://schemas.microsoft.com/office/drawing/2014/main" id="{E39B7174-E043-39D0-49C9-1F23B3DBB32C}"/>
                </a:ext>
              </a:extLst>
            </p:cNvPr>
            <p:cNvGrpSpPr/>
            <p:nvPr/>
          </p:nvGrpSpPr>
          <p:grpSpPr>
            <a:xfrm>
              <a:off x="9982136" y="4179501"/>
              <a:ext cx="36078" cy="35993"/>
              <a:chOff x="9982136" y="4179501"/>
              <a:chExt cx="36078" cy="35993"/>
            </a:xfrm>
          </p:grpSpPr>
          <p:sp>
            <p:nvSpPr>
              <p:cNvPr id="678" name="Freeform 677">
                <a:extLst>
                  <a:ext uri="{FF2B5EF4-FFF2-40B4-BE49-F238E27FC236}">
                    <a16:creationId xmlns:a16="http://schemas.microsoft.com/office/drawing/2014/main" id="{EA72C595-72DC-2A88-0BD0-21A738F6E8DD}"/>
                  </a:ext>
                </a:extLst>
              </p:cNvPr>
              <p:cNvSpPr/>
              <p:nvPr/>
            </p:nvSpPr>
            <p:spPr>
              <a:xfrm>
                <a:off x="10000111" y="417950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79" name="Freeform 678">
                <a:extLst>
                  <a:ext uri="{FF2B5EF4-FFF2-40B4-BE49-F238E27FC236}">
                    <a16:creationId xmlns:a16="http://schemas.microsoft.com/office/drawing/2014/main" id="{DE1B8F83-211D-0EFD-345F-F5D034023934}"/>
                  </a:ext>
                </a:extLst>
              </p:cNvPr>
              <p:cNvSpPr/>
              <p:nvPr/>
            </p:nvSpPr>
            <p:spPr>
              <a:xfrm>
                <a:off x="9982136" y="4197498"/>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680" name="Graphic 536">
              <a:extLst>
                <a:ext uri="{FF2B5EF4-FFF2-40B4-BE49-F238E27FC236}">
                  <a16:creationId xmlns:a16="http://schemas.microsoft.com/office/drawing/2014/main" id="{60DBEAF7-726F-55F8-4093-F14A7F38BBA7}"/>
                </a:ext>
              </a:extLst>
            </p:cNvPr>
            <p:cNvGrpSpPr/>
            <p:nvPr/>
          </p:nvGrpSpPr>
          <p:grpSpPr>
            <a:xfrm>
              <a:off x="9960718" y="4166227"/>
              <a:ext cx="35950" cy="35993"/>
              <a:chOff x="9960718" y="4166227"/>
              <a:chExt cx="35950" cy="35993"/>
            </a:xfrm>
          </p:grpSpPr>
          <p:sp>
            <p:nvSpPr>
              <p:cNvPr id="681" name="Freeform 680">
                <a:extLst>
                  <a:ext uri="{FF2B5EF4-FFF2-40B4-BE49-F238E27FC236}">
                    <a16:creationId xmlns:a16="http://schemas.microsoft.com/office/drawing/2014/main" id="{E180424E-78DD-FC2E-DD6B-D3B485B786FD}"/>
                  </a:ext>
                </a:extLst>
              </p:cNvPr>
              <p:cNvSpPr/>
              <p:nvPr/>
            </p:nvSpPr>
            <p:spPr>
              <a:xfrm>
                <a:off x="9978694" y="416622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82" name="Freeform 681">
                <a:extLst>
                  <a:ext uri="{FF2B5EF4-FFF2-40B4-BE49-F238E27FC236}">
                    <a16:creationId xmlns:a16="http://schemas.microsoft.com/office/drawing/2014/main" id="{DEDC3232-5B23-B812-8F3A-3E9A5B48EFDE}"/>
                  </a:ext>
                </a:extLst>
              </p:cNvPr>
              <p:cNvSpPr/>
              <p:nvPr/>
            </p:nvSpPr>
            <p:spPr>
              <a:xfrm>
                <a:off x="9960718" y="418422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83" name="Graphic 536">
              <a:extLst>
                <a:ext uri="{FF2B5EF4-FFF2-40B4-BE49-F238E27FC236}">
                  <a16:creationId xmlns:a16="http://schemas.microsoft.com/office/drawing/2014/main" id="{B2716286-007A-C4EE-CC06-DDAB50EF15F1}"/>
                </a:ext>
              </a:extLst>
            </p:cNvPr>
            <p:cNvGrpSpPr/>
            <p:nvPr/>
          </p:nvGrpSpPr>
          <p:grpSpPr>
            <a:xfrm>
              <a:off x="9948990" y="4166227"/>
              <a:ext cx="35950" cy="35993"/>
              <a:chOff x="9948990" y="4166227"/>
              <a:chExt cx="35950" cy="35993"/>
            </a:xfrm>
          </p:grpSpPr>
          <p:sp>
            <p:nvSpPr>
              <p:cNvPr id="684" name="Freeform 683">
                <a:extLst>
                  <a:ext uri="{FF2B5EF4-FFF2-40B4-BE49-F238E27FC236}">
                    <a16:creationId xmlns:a16="http://schemas.microsoft.com/office/drawing/2014/main" id="{A520E671-3B2E-7012-B4C8-C91695FE3E40}"/>
                  </a:ext>
                </a:extLst>
              </p:cNvPr>
              <p:cNvSpPr/>
              <p:nvPr/>
            </p:nvSpPr>
            <p:spPr>
              <a:xfrm>
                <a:off x="9966965" y="416622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85" name="Freeform 684">
                <a:extLst>
                  <a:ext uri="{FF2B5EF4-FFF2-40B4-BE49-F238E27FC236}">
                    <a16:creationId xmlns:a16="http://schemas.microsoft.com/office/drawing/2014/main" id="{AC8A8586-882D-B068-4976-408486468BA0}"/>
                  </a:ext>
                </a:extLst>
              </p:cNvPr>
              <p:cNvSpPr/>
              <p:nvPr/>
            </p:nvSpPr>
            <p:spPr>
              <a:xfrm>
                <a:off x="9948990" y="418422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86" name="Graphic 536">
              <a:extLst>
                <a:ext uri="{FF2B5EF4-FFF2-40B4-BE49-F238E27FC236}">
                  <a16:creationId xmlns:a16="http://schemas.microsoft.com/office/drawing/2014/main" id="{2B18203F-B6D3-45E7-5BE7-2070EAAC2ECE}"/>
                </a:ext>
              </a:extLst>
            </p:cNvPr>
            <p:cNvGrpSpPr/>
            <p:nvPr/>
          </p:nvGrpSpPr>
          <p:grpSpPr>
            <a:xfrm>
              <a:off x="9942998" y="4166227"/>
              <a:ext cx="35950" cy="35993"/>
              <a:chOff x="9942998" y="4166227"/>
              <a:chExt cx="35950" cy="35993"/>
            </a:xfrm>
          </p:grpSpPr>
          <p:sp>
            <p:nvSpPr>
              <p:cNvPr id="687" name="Freeform 686">
                <a:extLst>
                  <a:ext uri="{FF2B5EF4-FFF2-40B4-BE49-F238E27FC236}">
                    <a16:creationId xmlns:a16="http://schemas.microsoft.com/office/drawing/2014/main" id="{D8B6A55F-B967-3978-30A6-94DF3AC6EDA5}"/>
                  </a:ext>
                </a:extLst>
              </p:cNvPr>
              <p:cNvSpPr/>
              <p:nvPr/>
            </p:nvSpPr>
            <p:spPr>
              <a:xfrm>
                <a:off x="9960973" y="416622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88" name="Freeform 687">
                <a:extLst>
                  <a:ext uri="{FF2B5EF4-FFF2-40B4-BE49-F238E27FC236}">
                    <a16:creationId xmlns:a16="http://schemas.microsoft.com/office/drawing/2014/main" id="{658BC1D6-4EB6-32FC-A5B5-D9F0CAE6A4C1}"/>
                  </a:ext>
                </a:extLst>
              </p:cNvPr>
              <p:cNvSpPr/>
              <p:nvPr/>
            </p:nvSpPr>
            <p:spPr>
              <a:xfrm>
                <a:off x="9942998" y="418422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89" name="Graphic 536">
              <a:extLst>
                <a:ext uri="{FF2B5EF4-FFF2-40B4-BE49-F238E27FC236}">
                  <a16:creationId xmlns:a16="http://schemas.microsoft.com/office/drawing/2014/main" id="{C65AEF3A-13D2-6019-E05D-768156747EA6}"/>
                </a:ext>
              </a:extLst>
            </p:cNvPr>
            <p:cNvGrpSpPr/>
            <p:nvPr/>
          </p:nvGrpSpPr>
          <p:grpSpPr>
            <a:xfrm>
              <a:off x="9936369" y="4166227"/>
              <a:ext cx="35950" cy="35993"/>
              <a:chOff x="9936369" y="4166227"/>
              <a:chExt cx="35950" cy="35993"/>
            </a:xfrm>
          </p:grpSpPr>
          <p:sp>
            <p:nvSpPr>
              <p:cNvPr id="690" name="Freeform 689">
                <a:extLst>
                  <a:ext uri="{FF2B5EF4-FFF2-40B4-BE49-F238E27FC236}">
                    <a16:creationId xmlns:a16="http://schemas.microsoft.com/office/drawing/2014/main" id="{850BDA6C-C969-2EA9-7FDF-E2AD15C188BF}"/>
                  </a:ext>
                </a:extLst>
              </p:cNvPr>
              <p:cNvSpPr/>
              <p:nvPr/>
            </p:nvSpPr>
            <p:spPr>
              <a:xfrm>
                <a:off x="9954344" y="416622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691" name="Freeform 690">
                <a:extLst>
                  <a:ext uri="{FF2B5EF4-FFF2-40B4-BE49-F238E27FC236}">
                    <a16:creationId xmlns:a16="http://schemas.microsoft.com/office/drawing/2014/main" id="{332F8407-8060-76BA-F120-06700E11161F}"/>
                  </a:ext>
                </a:extLst>
              </p:cNvPr>
              <p:cNvSpPr/>
              <p:nvPr/>
            </p:nvSpPr>
            <p:spPr>
              <a:xfrm>
                <a:off x="9936369" y="418422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92" name="Graphic 536">
              <a:extLst>
                <a:ext uri="{FF2B5EF4-FFF2-40B4-BE49-F238E27FC236}">
                  <a16:creationId xmlns:a16="http://schemas.microsoft.com/office/drawing/2014/main" id="{414545F0-96D0-F6BD-15F9-365846DEA387}"/>
                </a:ext>
              </a:extLst>
            </p:cNvPr>
            <p:cNvGrpSpPr/>
            <p:nvPr/>
          </p:nvGrpSpPr>
          <p:grpSpPr>
            <a:xfrm>
              <a:off x="9920305" y="4153081"/>
              <a:ext cx="35950" cy="36120"/>
              <a:chOff x="9920305" y="4153081"/>
              <a:chExt cx="35950" cy="36120"/>
            </a:xfrm>
          </p:grpSpPr>
          <p:sp>
            <p:nvSpPr>
              <p:cNvPr id="693" name="Freeform 692">
                <a:extLst>
                  <a:ext uri="{FF2B5EF4-FFF2-40B4-BE49-F238E27FC236}">
                    <a16:creationId xmlns:a16="http://schemas.microsoft.com/office/drawing/2014/main" id="{AF06085D-7D25-87D4-0DF2-0BCBD875A55E}"/>
                  </a:ext>
                </a:extLst>
              </p:cNvPr>
              <p:cNvSpPr/>
              <p:nvPr/>
            </p:nvSpPr>
            <p:spPr>
              <a:xfrm>
                <a:off x="9938281" y="4153081"/>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694" name="Freeform 693">
                <a:extLst>
                  <a:ext uri="{FF2B5EF4-FFF2-40B4-BE49-F238E27FC236}">
                    <a16:creationId xmlns:a16="http://schemas.microsoft.com/office/drawing/2014/main" id="{DB308B93-9EFE-4E65-6F97-C344B26750DB}"/>
                  </a:ext>
                </a:extLst>
              </p:cNvPr>
              <p:cNvSpPr/>
              <p:nvPr/>
            </p:nvSpPr>
            <p:spPr>
              <a:xfrm>
                <a:off x="9920305" y="417107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95" name="Graphic 536">
              <a:extLst>
                <a:ext uri="{FF2B5EF4-FFF2-40B4-BE49-F238E27FC236}">
                  <a16:creationId xmlns:a16="http://schemas.microsoft.com/office/drawing/2014/main" id="{442C9E82-ADA5-4CEE-69CA-C02699B0B411}"/>
                </a:ext>
              </a:extLst>
            </p:cNvPr>
            <p:cNvGrpSpPr/>
            <p:nvPr/>
          </p:nvGrpSpPr>
          <p:grpSpPr>
            <a:xfrm>
              <a:off x="9911381" y="4153081"/>
              <a:ext cx="35950" cy="36120"/>
              <a:chOff x="9911381" y="4153081"/>
              <a:chExt cx="35950" cy="36120"/>
            </a:xfrm>
          </p:grpSpPr>
          <p:sp>
            <p:nvSpPr>
              <p:cNvPr id="696" name="Freeform 695">
                <a:extLst>
                  <a:ext uri="{FF2B5EF4-FFF2-40B4-BE49-F238E27FC236}">
                    <a16:creationId xmlns:a16="http://schemas.microsoft.com/office/drawing/2014/main" id="{CEACBF93-A34F-5878-104E-3F76472B015E}"/>
                  </a:ext>
                </a:extLst>
              </p:cNvPr>
              <p:cNvSpPr/>
              <p:nvPr/>
            </p:nvSpPr>
            <p:spPr>
              <a:xfrm>
                <a:off x="9929357" y="4153081"/>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697" name="Freeform 696">
                <a:extLst>
                  <a:ext uri="{FF2B5EF4-FFF2-40B4-BE49-F238E27FC236}">
                    <a16:creationId xmlns:a16="http://schemas.microsoft.com/office/drawing/2014/main" id="{6F928961-033A-BC6C-1189-A4DBD872DF12}"/>
                  </a:ext>
                </a:extLst>
              </p:cNvPr>
              <p:cNvSpPr/>
              <p:nvPr/>
            </p:nvSpPr>
            <p:spPr>
              <a:xfrm>
                <a:off x="9911381" y="417107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698" name="Graphic 536">
              <a:extLst>
                <a:ext uri="{FF2B5EF4-FFF2-40B4-BE49-F238E27FC236}">
                  <a16:creationId xmlns:a16="http://schemas.microsoft.com/office/drawing/2014/main" id="{9D46ECA8-7B02-6845-FA37-E1E50AF08674}"/>
                </a:ext>
              </a:extLst>
            </p:cNvPr>
            <p:cNvGrpSpPr/>
            <p:nvPr/>
          </p:nvGrpSpPr>
          <p:grpSpPr>
            <a:xfrm>
              <a:off x="9904115" y="4153081"/>
              <a:ext cx="35950" cy="36120"/>
              <a:chOff x="9904115" y="4153081"/>
              <a:chExt cx="35950" cy="36120"/>
            </a:xfrm>
          </p:grpSpPr>
          <p:sp>
            <p:nvSpPr>
              <p:cNvPr id="699" name="Freeform 698">
                <a:extLst>
                  <a:ext uri="{FF2B5EF4-FFF2-40B4-BE49-F238E27FC236}">
                    <a16:creationId xmlns:a16="http://schemas.microsoft.com/office/drawing/2014/main" id="{78C96A07-7010-C58C-AA1F-313112492A27}"/>
                  </a:ext>
                </a:extLst>
              </p:cNvPr>
              <p:cNvSpPr/>
              <p:nvPr/>
            </p:nvSpPr>
            <p:spPr>
              <a:xfrm>
                <a:off x="9922090" y="4153081"/>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00" name="Freeform 699">
                <a:extLst>
                  <a:ext uri="{FF2B5EF4-FFF2-40B4-BE49-F238E27FC236}">
                    <a16:creationId xmlns:a16="http://schemas.microsoft.com/office/drawing/2014/main" id="{0633406C-5D1B-8EC5-39EB-64D7679EADA0}"/>
                  </a:ext>
                </a:extLst>
              </p:cNvPr>
              <p:cNvSpPr/>
              <p:nvPr/>
            </p:nvSpPr>
            <p:spPr>
              <a:xfrm>
                <a:off x="9904115" y="417107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01" name="Graphic 536">
              <a:extLst>
                <a:ext uri="{FF2B5EF4-FFF2-40B4-BE49-F238E27FC236}">
                  <a16:creationId xmlns:a16="http://schemas.microsoft.com/office/drawing/2014/main" id="{0AF40958-0934-5CE9-14E3-FDBFD2372816}"/>
                </a:ext>
              </a:extLst>
            </p:cNvPr>
            <p:cNvGrpSpPr/>
            <p:nvPr/>
          </p:nvGrpSpPr>
          <p:grpSpPr>
            <a:xfrm>
              <a:off x="9881932" y="4153081"/>
              <a:ext cx="35950" cy="36120"/>
              <a:chOff x="9881932" y="4153081"/>
              <a:chExt cx="35950" cy="36120"/>
            </a:xfrm>
          </p:grpSpPr>
          <p:sp>
            <p:nvSpPr>
              <p:cNvPr id="702" name="Freeform 701">
                <a:extLst>
                  <a:ext uri="{FF2B5EF4-FFF2-40B4-BE49-F238E27FC236}">
                    <a16:creationId xmlns:a16="http://schemas.microsoft.com/office/drawing/2014/main" id="{D9E21F73-7428-3222-9DE2-553A3B81064B}"/>
                  </a:ext>
                </a:extLst>
              </p:cNvPr>
              <p:cNvSpPr/>
              <p:nvPr/>
            </p:nvSpPr>
            <p:spPr>
              <a:xfrm>
                <a:off x="9899908" y="4153081"/>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03" name="Freeform 702">
                <a:extLst>
                  <a:ext uri="{FF2B5EF4-FFF2-40B4-BE49-F238E27FC236}">
                    <a16:creationId xmlns:a16="http://schemas.microsoft.com/office/drawing/2014/main" id="{35C4EE92-F6EF-EA93-0465-8794E9CBCF8C}"/>
                  </a:ext>
                </a:extLst>
              </p:cNvPr>
              <p:cNvSpPr/>
              <p:nvPr/>
            </p:nvSpPr>
            <p:spPr>
              <a:xfrm>
                <a:off x="9881932" y="417107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04" name="Graphic 536">
              <a:extLst>
                <a:ext uri="{FF2B5EF4-FFF2-40B4-BE49-F238E27FC236}">
                  <a16:creationId xmlns:a16="http://schemas.microsoft.com/office/drawing/2014/main" id="{D4BDE0B7-87CE-BAC5-7B0B-DF0FE314749A}"/>
                </a:ext>
              </a:extLst>
            </p:cNvPr>
            <p:cNvGrpSpPr/>
            <p:nvPr/>
          </p:nvGrpSpPr>
          <p:grpSpPr>
            <a:xfrm>
              <a:off x="9847384" y="4131638"/>
              <a:ext cx="35950" cy="35993"/>
              <a:chOff x="9847384" y="4131638"/>
              <a:chExt cx="35950" cy="35993"/>
            </a:xfrm>
          </p:grpSpPr>
          <p:sp>
            <p:nvSpPr>
              <p:cNvPr id="705" name="Freeform 704">
                <a:extLst>
                  <a:ext uri="{FF2B5EF4-FFF2-40B4-BE49-F238E27FC236}">
                    <a16:creationId xmlns:a16="http://schemas.microsoft.com/office/drawing/2014/main" id="{825BCFB4-7AA8-DB12-3F5F-64BFDE2BE251}"/>
                  </a:ext>
                </a:extLst>
              </p:cNvPr>
              <p:cNvSpPr/>
              <p:nvPr/>
            </p:nvSpPr>
            <p:spPr>
              <a:xfrm>
                <a:off x="9865359" y="413163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06" name="Freeform 705">
                <a:extLst>
                  <a:ext uri="{FF2B5EF4-FFF2-40B4-BE49-F238E27FC236}">
                    <a16:creationId xmlns:a16="http://schemas.microsoft.com/office/drawing/2014/main" id="{85CC1296-558F-9A78-908F-293395356256}"/>
                  </a:ext>
                </a:extLst>
              </p:cNvPr>
              <p:cNvSpPr/>
              <p:nvPr/>
            </p:nvSpPr>
            <p:spPr>
              <a:xfrm>
                <a:off x="9847384" y="414963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07" name="Graphic 536">
              <a:extLst>
                <a:ext uri="{FF2B5EF4-FFF2-40B4-BE49-F238E27FC236}">
                  <a16:creationId xmlns:a16="http://schemas.microsoft.com/office/drawing/2014/main" id="{F901B627-5F9D-9A79-A245-838077DE3695}"/>
                </a:ext>
              </a:extLst>
            </p:cNvPr>
            <p:cNvGrpSpPr/>
            <p:nvPr/>
          </p:nvGrpSpPr>
          <p:grpSpPr>
            <a:xfrm>
              <a:off x="9833360" y="4131638"/>
              <a:ext cx="35950" cy="35993"/>
              <a:chOff x="9833360" y="4131638"/>
              <a:chExt cx="35950" cy="35993"/>
            </a:xfrm>
          </p:grpSpPr>
          <p:sp>
            <p:nvSpPr>
              <p:cNvPr id="708" name="Freeform 707">
                <a:extLst>
                  <a:ext uri="{FF2B5EF4-FFF2-40B4-BE49-F238E27FC236}">
                    <a16:creationId xmlns:a16="http://schemas.microsoft.com/office/drawing/2014/main" id="{585BE034-2035-8329-FB09-95505241F0E0}"/>
                  </a:ext>
                </a:extLst>
              </p:cNvPr>
              <p:cNvSpPr/>
              <p:nvPr/>
            </p:nvSpPr>
            <p:spPr>
              <a:xfrm>
                <a:off x="9851336" y="413163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09" name="Freeform 708">
                <a:extLst>
                  <a:ext uri="{FF2B5EF4-FFF2-40B4-BE49-F238E27FC236}">
                    <a16:creationId xmlns:a16="http://schemas.microsoft.com/office/drawing/2014/main" id="{D9BE1A74-8258-D96B-3C9C-DE8A0C7FFAB3}"/>
                  </a:ext>
                </a:extLst>
              </p:cNvPr>
              <p:cNvSpPr/>
              <p:nvPr/>
            </p:nvSpPr>
            <p:spPr>
              <a:xfrm>
                <a:off x="9833360" y="414963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10" name="Graphic 536">
              <a:extLst>
                <a:ext uri="{FF2B5EF4-FFF2-40B4-BE49-F238E27FC236}">
                  <a16:creationId xmlns:a16="http://schemas.microsoft.com/office/drawing/2014/main" id="{B3FA25A0-035F-FB33-85D2-22D3F58584F5}"/>
                </a:ext>
              </a:extLst>
            </p:cNvPr>
            <p:cNvGrpSpPr/>
            <p:nvPr/>
          </p:nvGrpSpPr>
          <p:grpSpPr>
            <a:xfrm>
              <a:off x="9832085" y="4131638"/>
              <a:ext cx="36078" cy="35993"/>
              <a:chOff x="9832085" y="4131638"/>
              <a:chExt cx="36078" cy="35993"/>
            </a:xfrm>
          </p:grpSpPr>
          <p:sp>
            <p:nvSpPr>
              <p:cNvPr id="711" name="Freeform 710">
                <a:extLst>
                  <a:ext uri="{FF2B5EF4-FFF2-40B4-BE49-F238E27FC236}">
                    <a16:creationId xmlns:a16="http://schemas.microsoft.com/office/drawing/2014/main" id="{FC4CC2C1-AD74-3655-EE4E-0203832AC88C}"/>
                  </a:ext>
                </a:extLst>
              </p:cNvPr>
              <p:cNvSpPr/>
              <p:nvPr/>
            </p:nvSpPr>
            <p:spPr>
              <a:xfrm>
                <a:off x="9850061" y="413163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12" name="Freeform 711">
                <a:extLst>
                  <a:ext uri="{FF2B5EF4-FFF2-40B4-BE49-F238E27FC236}">
                    <a16:creationId xmlns:a16="http://schemas.microsoft.com/office/drawing/2014/main" id="{9EA1622E-AB01-D531-D943-3B3920A03547}"/>
                  </a:ext>
                </a:extLst>
              </p:cNvPr>
              <p:cNvSpPr/>
              <p:nvPr/>
            </p:nvSpPr>
            <p:spPr>
              <a:xfrm>
                <a:off x="9832085" y="4149634"/>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713" name="Graphic 536">
              <a:extLst>
                <a:ext uri="{FF2B5EF4-FFF2-40B4-BE49-F238E27FC236}">
                  <a16:creationId xmlns:a16="http://schemas.microsoft.com/office/drawing/2014/main" id="{FEBE1CED-7D7E-F7ED-E7C0-54C20F4425A7}"/>
                </a:ext>
              </a:extLst>
            </p:cNvPr>
            <p:cNvGrpSpPr/>
            <p:nvPr/>
          </p:nvGrpSpPr>
          <p:grpSpPr>
            <a:xfrm>
              <a:off x="9802254" y="4131638"/>
              <a:ext cx="35950" cy="35993"/>
              <a:chOff x="9802254" y="4131638"/>
              <a:chExt cx="35950" cy="35993"/>
            </a:xfrm>
          </p:grpSpPr>
          <p:sp>
            <p:nvSpPr>
              <p:cNvPr id="714" name="Freeform 713">
                <a:extLst>
                  <a:ext uri="{FF2B5EF4-FFF2-40B4-BE49-F238E27FC236}">
                    <a16:creationId xmlns:a16="http://schemas.microsoft.com/office/drawing/2014/main" id="{1ACA6721-21E9-7EF9-BFF2-92D2706103E8}"/>
                  </a:ext>
                </a:extLst>
              </p:cNvPr>
              <p:cNvSpPr/>
              <p:nvPr/>
            </p:nvSpPr>
            <p:spPr>
              <a:xfrm>
                <a:off x="9820229" y="413163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15" name="Freeform 714">
                <a:extLst>
                  <a:ext uri="{FF2B5EF4-FFF2-40B4-BE49-F238E27FC236}">
                    <a16:creationId xmlns:a16="http://schemas.microsoft.com/office/drawing/2014/main" id="{89CC35B1-3DB0-D169-92B2-E6D58E245EC4}"/>
                  </a:ext>
                </a:extLst>
              </p:cNvPr>
              <p:cNvSpPr/>
              <p:nvPr/>
            </p:nvSpPr>
            <p:spPr>
              <a:xfrm>
                <a:off x="9802254" y="414963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16" name="Graphic 536">
              <a:extLst>
                <a:ext uri="{FF2B5EF4-FFF2-40B4-BE49-F238E27FC236}">
                  <a16:creationId xmlns:a16="http://schemas.microsoft.com/office/drawing/2014/main" id="{DC1BFEF5-7A16-8EE0-E7F8-2EC1595883F6}"/>
                </a:ext>
              </a:extLst>
            </p:cNvPr>
            <p:cNvGrpSpPr/>
            <p:nvPr/>
          </p:nvGrpSpPr>
          <p:grpSpPr>
            <a:xfrm>
              <a:off x="9794477" y="4121682"/>
              <a:ext cx="35950" cy="35993"/>
              <a:chOff x="9794477" y="4121682"/>
              <a:chExt cx="35950" cy="35993"/>
            </a:xfrm>
          </p:grpSpPr>
          <p:sp>
            <p:nvSpPr>
              <p:cNvPr id="717" name="Freeform 716">
                <a:extLst>
                  <a:ext uri="{FF2B5EF4-FFF2-40B4-BE49-F238E27FC236}">
                    <a16:creationId xmlns:a16="http://schemas.microsoft.com/office/drawing/2014/main" id="{D70A09E6-7F0C-43CC-E681-35926AEE239C}"/>
                  </a:ext>
                </a:extLst>
              </p:cNvPr>
              <p:cNvSpPr/>
              <p:nvPr/>
            </p:nvSpPr>
            <p:spPr>
              <a:xfrm>
                <a:off x="9812453" y="412168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18" name="Freeform 717">
                <a:extLst>
                  <a:ext uri="{FF2B5EF4-FFF2-40B4-BE49-F238E27FC236}">
                    <a16:creationId xmlns:a16="http://schemas.microsoft.com/office/drawing/2014/main" id="{6A776438-689D-F174-95FB-4524C4ACBE32}"/>
                  </a:ext>
                </a:extLst>
              </p:cNvPr>
              <p:cNvSpPr/>
              <p:nvPr/>
            </p:nvSpPr>
            <p:spPr>
              <a:xfrm>
                <a:off x="9794477" y="413967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19" name="Graphic 536">
              <a:extLst>
                <a:ext uri="{FF2B5EF4-FFF2-40B4-BE49-F238E27FC236}">
                  <a16:creationId xmlns:a16="http://schemas.microsoft.com/office/drawing/2014/main" id="{29860FC9-4776-13E3-3BC0-22B415D4D216}"/>
                </a:ext>
              </a:extLst>
            </p:cNvPr>
            <p:cNvGrpSpPr/>
            <p:nvPr/>
          </p:nvGrpSpPr>
          <p:grpSpPr>
            <a:xfrm>
              <a:off x="9777139" y="4121682"/>
              <a:ext cx="35950" cy="35993"/>
              <a:chOff x="9777139" y="4121682"/>
              <a:chExt cx="35950" cy="35993"/>
            </a:xfrm>
          </p:grpSpPr>
          <p:sp>
            <p:nvSpPr>
              <p:cNvPr id="720" name="Freeform 719">
                <a:extLst>
                  <a:ext uri="{FF2B5EF4-FFF2-40B4-BE49-F238E27FC236}">
                    <a16:creationId xmlns:a16="http://schemas.microsoft.com/office/drawing/2014/main" id="{F26A6A5D-FD8D-A28A-493E-F0C61D993CFE}"/>
                  </a:ext>
                </a:extLst>
              </p:cNvPr>
              <p:cNvSpPr/>
              <p:nvPr/>
            </p:nvSpPr>
            <p:spPr>
              <a:xfrm>
                <a:off x="9795115" y="412168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21" name="Freeform 720">
                <a:extLst>
                  <a:ext uri="{FF2B5EF4-FFF2-40B4-BE49-F238E27FC236}">
                    <a16:creationId xmlns:a16="http://schemas.microsoft.com/office/drawing/2014/main" id="{9EAA5967-D7F2-608E-2A4E-1392AE7F039B}"/>
                  </a:ext>
                </a:extLst>
              </p:cNvPr>
              <p:cNvSpPr/>
              <p:nvPr/>
            </p:nvSpPr>
            <p:spPr>
              <a:xfrm>
                <a:off x="9777139" y="413967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22" name="Graphic 536">
              <a:extLst>
                <a:ext uri="{FF2B5EF4-FFF2-40B4-BE49-F238E27FC236}">
                  <a16:creationId xmlns:a16="http://schemas.microsoft.com/office/drawing/2014/main" id="{B3AEBF51-FE6D-B882-A57F-15ED0361ABE2}"/>
                </a:ext>
              </a:extLst>
            </p:cNvPr>
            <p:cNvGrpSpPr/>
            <p:nvPr/>
          </p:nvGrpSpPr>
          <p:grpSpPr>
            <a:xfrm>
              <a:off x="9636268" y="4092709"/>
              <a:ext cx="35950" cy="36120"/>
              <a:chOff x="9636268" y="4092709"/>
              <a:chExt cx="35950" cy="36120"/>
            </a:xfrm>
          </p:grpSpPr>
          <p:sp>
            <p:nvSpPr>
              <p:cNvPr id="723" name="Freeform 722">
                <a:extLst>
                  <a:ext uri="{FF2B5EF4-FFF2-40B4-BE49-F238E27FC236}">
                    <a16:creationId xmlns:a16="http://schemas.microsoft.com/office/drawing/2014/main" id="{7FBD9E59-BBA0-A0AF-1268-E426DDAA5E43}"/>
                  </a:ext>
                </a:extLst>
              </p:cNvPr>
              <p:cNvSpPr/>
              <p:nvPr/>
            </p:nvSpPr>
            <p:spPr>
              <a:xfrm>
                <a:off x="9654243" y="4092709"/>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24" name="Freeform 723">
                <a:extLst>
                  <a:ext uri="{FF2B5EF4-FFF2-40B4-BE49-F238E27FC236}">
                    <a16:creationId xmlns:a16="http://schemas.microsoft.com/office/drawing/2014/main" id="{991444F5-CE25-97F5-22DA-506AC858ABAA}"/>
                  </a:ext>
                </a:extLst>
              </p:cNvPr>
              <p:cNvSpPr/>
              <p:nvPr/>
            </p:nvSpPr>
            <p:spPr>
              <a:xfrm>
                <a:off x="9636268" y="411070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25" name="Graphic 536">
              <a:extLst>
                <a:ext uri="{FF2B5EF4-FFF2-40B4-BE49-F238E27FC236}">
                  <a16:creationId xmlns:a16="http://schemas.microsoft.com/office/drawing/2014/main" id="{68254A36-BCDE-A9FC-E976-71236BD30396}"/>
                </a:ext>
              </a:extLst>
            </p:cNvPr>
            <p:cNvGrpSpPr/>
            <p:nvPr/>
          </p:nvGrpSpPr>
          <p:grpSpPr>
            <a:xfrm>
              <a:off x="9602612" y="4073947"/>
              <a:ext cx="36078" cy="36120"/>
              <a:chOff x="9602612" y="4073947"/>
              <a:chExt cx="36078" cy="36120"/>
            </a:xfrm>
          </p:grpSpPr>
          <p:sp>
            <p:nvSpPr>
              <p:cNvPr id="726" name="Freeform 725">
                <a:extLst>
                  <a:ext uri="{FF2B5EF4-FFF2-40B4-BE49-F238E27FC236}">
                    <a16:creationId xmlns:a16="http://schemas.microsoft.com/office/drawing/2014/main" id="{4D8CC7E5-E4BD-7513-2D10-2A04FA94ED3D}"/>
                  </a:ext>
                </a:extLst>
              </p:cNvPr>
              <p:cNvSpPr/>
              <p:nvPr/>
            </p:nvSpPr>
            <p:spPr>
              <a:xfrm>
                <a:off x="9620715" y="4073947"/>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27" name="Freeform 726">
                <a:extLst>
                  <a:ext uri="{FF2B5EF4-FFF2-40B4-BE49-F238E27FC236}">
                    <a16:creationId xmlns:a16="http://schemas.microsoft.com/office/drawing/2014/main" id="{4B9ADA14-704A-8738-38E4-9F3ADF79680F}"/>
                  </a:ext>
                </a:extLst>
              </p:cNvPr>
              <p:cNvSpPr/>
              <p:nvPr/>
            </p:nvSpPr>
            <p:spPr>
              <a:xfrm>
                <a:off x="9602612" y="4092071"/>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728" name="Graphic 536">
              <a:extLst>
                <a:ext uri="{FF2B5EF4-FFF2-40B4-BE49-F238E27FC236}">
                  <a16:creationId xmlns:a16="http://schemas.microsoft.com/office/drawing/2014/main" id="{810175A2-B682-79F0-16D2-7B9EE88CFAF6}"/>
                </a:ext>
              </a:extLst>
            </p:cNvPr>
            <p:cNvGrpSpPr/>
            <p:nvPr/>
          </p:nvGrpSpPr>
          <p:grpSpPr>
            <a:xfrm>
              <a:off x="9522424" y="4038847"/>
              <a:ext cx="36078" cy="35993"/>
              <a:chOff x="9522424" y="4038847"/>
              <a:chExt cx="36078" cy="35993"/>
            </a:xfrm>
          </p:grpSpPr>
          <p:sp>
            <p:nvSpPr>
              <p:cNvPr id="729" name="Freeform 728">
                <a:extLst>
                  <a:ext uri="{FF2B5EF4-FFF2-40B4-BE49-F238E27FC236}">
                    <a16:creationId xmlns:a16="http://schemas.microsoft.com/office/drawing/2014/main" id="{75E93023-87D0-B572-74BA-3117BBCDE307}"/>
                  </a:ext>
                </a:extLst>
              </p:cNvPr>
              <p:cNvSpPr/>
              <p:nvPr/>
            </p:nvSpPr>
            <p:spPr>
              <a:xfrm>
                <a:off x="9540399" y="40388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30" name="Freeform 729">
                <a:extLst>
                  <a:ext uri="{FF2B5EF4-FFF2-40B4-BE49-F238E27FC236}">
                    <a16:creationId xmlns:a16="http://schemas.microsoft.com/office/drawing/2014/main" id="{2022F5B3-3A61-307E-AE04-5CCF0070D569}"/>
                  </a:ext>
                </a:extLst>
              </p:cNvPr>
              <p:cNvSpPr/>
              <p:nvPr/>
            </p:nvSpPr>
            <p:spPr>
              <a:xfrm>
                <a:off x="9522424" y="4056844"/>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731" name="Graphic 536">
              <a:extLst>
                <a:ext uri="{FF2B5EF4-FFF2-40B4-BE49-F238E27FC236}">
                  <a16:creationId xmlns:a16="http://schemas.microsoft.com/office/drawing/2014/main" id="{7ADE1E41-712E-B529-8067-198D1F8B5ABF}"/>
                </a:ext>
              </a:extLst>
            </p:cNvPr>
            <p:cNvGrpSpPr/>
            <p:nvPr/>
          </p:nvGrpSpPr>
          <p:grpSpPr>
            <a:xfrm>
              <a:off x="9434331" y="4010129"/>
              <a:ext cx="35950" cy="35993"/>
              <a:chOff x="9434331" y="4010129"/>
              <a:chExt cx="35950" cy="35993"/>
            </a:xfrm>
          </p:grpSpPr>
          <p:sp>
            <p:nvSpPr>
              <p:cNvPr id="732" name="Freeform 731">
                <a:extLst>
                  <a:ext uri="{FF2B5EF4-FFF2-40B4-BE49-F238E27FC236}">
                    <a16:creationId xmlns:a16="http://schemas.microsoft.com/office/drawing/2014/main" id="{4AB8C111-78B8-09A8-B2F3-500E43346372}"/>
                  </a:ext>
                </a:extLst>
              </p:cNvPr>
              <p:cNvSpPr/>
              <p:nvPr/>
            </p:nvSpPr>
            <p:spPr>
              <a:xfrm>
                <a:off x="9452307" y="401012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33" name="Freeform 732">
                <a:extLst>
                  <a:ext uri="{FF2B5EF4-FFF2-40B4-BE49-F238E27FC236}">
                    <a16:creationId xmlns:a16="http://schemas.microsoft.com/office/drawing/2014/main" id="{33DE3618-71CC-D450-5553-85FFA0AD814B}"/>
                  </a:ext>
                </a:extLst>
              </p:cNvPr>
              <p:cNvSpPr/>
              <p:nvPr/>
            </p:nvSpPr>
            <p:spPr>
              <a:xfrm>
                <a:off x="9434331" y="402812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34" name="Graphic 536">
              <a:extLst>
                <a:ext uri="{FF2B5EF4-FFF2-40B4-BE49-F238E27FC236}">
                  <a16:creationId xmlns:a16="http://schemas.microsoft.com/office/drawing/2014/main" id="{B895A7E7-1CE2-1FF6-F0EF-26D5D699055B}"/>
                </a:ext>
              </a:extLst>
            </p:cNvPr>
            <p:cNvGrpSpPr/>
            <p:nvPr/>
          </p:nvGrpSpPr>
          <p:grpSpPr>
            <a:xfrm>
              <a:off x="9445550" y="4010895"/>
              <a:ext cx="36078" cy="35993"/>
              <a:chOff x="9445550" y="4010895"/>
              <a:chExt cx="36078" cy="35993"/>
            </a:xfrm>
          </p:grpSpPr>
          <p:sp>
            <p:nvSpPr>
              <p:cNvPr id="735" name="Freeform 734">
                <a:extLst>
                  <a:ext uri="{FF2B5EF4-FFF2-40B4-BE49-F238E27FC236}">
                    <a16:creationId xmlns:a16="http://schemas.microsoft.com/office/drawing/2014/main" id="{F07FFD81-38A9-B1D1-7FC5-FFD824B31EFD}"/>
                  </a:ext>
                </a:extLst>
              </p:cNvPr>
              <p:cNvSpPr/>
              <p:nvPr/>
            </p:nvSpPr>
            <p:spPr>
              <a:xfrm>
                <a:off x="9463525" y="401089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36" name="Freeform 735">
                <a:extLst>
                  <a:ext uri="{FF2B5EF4-FFF2-40B4-BE49-F238E27FC236}">
                    <a16:creationId xmlns:a16="http://schemas.microsoft.com/office/drawing/2014/main" id="{33E49F5D-943C-3F25-B629-BECE8ED99AC8}"/>
                  </a:ext>
                </a:extLst>
              </p:cNvPr>
              <p:cNvSpPr/>
              <p:nvPr/>
            </p:nvSpPr>
            <p:spPr>
              <a:xfrm>
                <a:off x="9445550" y="4028892"/>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737" name="Graphic 536">
              <a:extLst>
                <a:ext uri="{FF2B5EF4-FFF2-40B4-BE49-F238E27FC236}">
                  <a16:creationId xmlns:a16="http://schemas.microsoft.com/office/drawing/2014/main" id="{FE8D3DCC-37FD-797F-51D7-CF29AAFB38CD}"/>
                </a:ext>
              </a:extLst>
            </p:cNvPr>
            <p:cNvGrpSpPr/>
            <p:nvPr/>
          </p:nvGrpSpPr>
          <p:grpSpPr>
            <a:xfrm>
              <a:off x="9592286" y="4065268"/>
              <a:ext cx="36078" cy="35993"/>
              <a:chOff x="9592286" y="4065268"/>
              <a:chExt cx="36078" cy="35993"/>
            </a:xfrm>
          </p:grpSpPr>
          <p:sp>
            <p:nvSpPr>
              <p:cNvPr id="738" name="Freeform 737">
                <a:extLst>
                  <a:ext uri="{FF2B5EF4-FFF2-40B4-BE49-F238E27FC236}">
                    <a16:creationId xmlns:a16="http://schemas.microsoft.com/office/drawing/2014/main" id="{A9562B0B-1508-DBDB-86D6-C79BA45168CC}"/>
                  </a:ext>
                </a:extLst>
              </p:cNvPr>
              <p:cNvSpPr/>
              <p:nvPr/>
            </p:nvSpPr>
            <p:spPr>
              <a:xfrm>
                <a:off x="9610261" y="406526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39" name="Freeform 738">
                <a:extLst>
                  <a:ext uri="{FF2B5EF4-FFF2-40B4-BE49-F238E27FC236}">
                    <a16:creationId xmlns:a16="http://schemas.microsoft.com/office/drawing/2014/main" id="{C137790F-3518-CF5F-13E2-986BF6453AC0}"/>
                  </a:ext>
                </a:extLst>
              </p:cNvPr>
              <p:cNvSpPr/>
              <p:nvPr/>
            </p:nvSpPr>
            <p:spPr>
              <a:xfrm>
                <a:off x="9592286" y="4083264"/>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740" name="Graphic 536">
              <a:extLst>
                <a:ext uri="{FF2B5EF4-FFF2-40B4-BE49-F238E27FC236}">
                  <a16:creationId xmlns:a16="http://schemas.microsoft.com/office/drawing/2014/main" id="{63F9ADFE-4078-3CF3-1671-988D7D3DC063}"/>
                </a:ext>
              </a:extLst>
            </p:cNvPr>
            <p:cNvGrpSpPr/>
            <p:nvPr/>
          </p:nvGrpSpPr>
          <p:grpSpPr>
            <a:xfrm>
              <a:off x="9585274" y="4063098"/>
              <a:ext cx="35950" cy="35993"/>
              <a:chOff x="9585274" y="4063098"/>
              <a:chExt cx="35950" cy="35993"/>
            </a:xfrm>
          </p:grpSpPr>
          <p:sp>
            <p:nvSpPr>
              <p:cNvPr id="741" name="Freeform 740">
                <a:extLst>
                  <a:ext uri="{FF2B5EF4-FFF2-40B4-BE49-F238E27FC236}">
                    <a16:creationId xmlns:a16="http://schemas.microsoft.com/office/drawing/2014/main" id="{B1800E74-D49C-70B1-4D6E-BF393E660D3D}"/>
                  </a:ext>
                </a:extLst>
              </p:cNvPr>
              <p:cNvSpPr/>
              <p:nvPr/>
            </p:nvSpPr>
            <p:spPr>
              <a:xfrm>
                <a:off x="9603249" y="406309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42" name="Freeform 741">
                <a:extLst>
                  <a:ext uri="{FF2B5EF4-FFF2-40B4-BE49-F238E27FC236}">
                    <a16:creationId xmlns:a16="http://schemas.microsoft.com/office/drawing/2014/main" id="{2B870B81-F9B0-FB55-B847-A79F90EE9544}"/>
                  </a:ext>
                </a:extLst>
              </p:cNvPr>
              <p:cNvSpPr/>
              <p:nvPr/>
            </p:nvSpPr>
            <p:spPr>
              <a:xfrm>
                <a:off x="9585274" y="408109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43" name="Graphic 536">
              <a:extLst>
                <a:ext uri="{FF2B5EF4-FFF2-40B4-BE49-F238E27FC236}">
                  <a16:creationId xmlns:a16="http://schemas.microsoft.com/office/drawing/2014/main" id="{DA7B50EC-802C-FD74-720E-6E59635F38B5}"/>
                </a:ext>
              </a:extLst>
            </p:cNvPr>
            <p:cNvGrpSpPr/>
            <p:nvPr/>
          </p:nvGrpSpPr>
          <p:grpSpPr>
            <a:xfrm>
              <a:off x="9563219" y="4048803"/>
              <a:ext cx="35950" cy="35993"/>
              <a:chOff x="9563219" y="4048803"/>
              <a:chExt cx="35950" cy="35993"/>
            </a:xfrm>
          </p:grpSpPr>
          <p:sp>
            <p:nvSpPr>
              <p:cNvPr id="744" name="Freeform 743">
                <a:extLst>
                  <a:ext uri="{FF2B5EF4-FFF2-40B4-BE49-F238E27FC236}">
                    <a16:creationId xmlns:a16="http://schemas.microsoft.com/office/drawing/2014/main" id="{BEB31AAD-099A-DDB4-7D21-EF9BA7A6483D}"/>
                  </a:ext>
                </a:extLst>
              </p:cNvPr>
              <p:cNvSpPr/>
              <p:nvPr/>
            </p:nvSpPr>
            <p:spPr>
              <a:xfrm>
                <a:off x="9581194" y="404880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45" name="Freeform 744">
                <a:extLst>
                  <a:ext uri="{FF2B5EF4-FFF2-40B4-BE49-F238E27FC236}">
                    <a16:creationId xmlns:a16="http://schemas.microsoft.com/office/drawing/2014/main" id="{B4FE93AA-F2A6-4F40-A37D-6005A1B9E166}"/>
                  </a:ext>
                </a:extLst>
              </p:cNvPr>
              <p:cNvSpPr/>
              <p:nvPr/>
            </p:nvSpPr>
            <p:spPr>
              <a:xfrm>
                <a:off x="9563219" y="406679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46" name="Graphic 536">
              <a:extLst>
                <a:ext uri="{FF2B5EF4-FFF2-40B4-BE49-F238E27FC236}">
                  <a16:creationId xmlns:a16="http://schemas.microsoft.com/office/drawing/2014/main" id="{F0A01885-3CB9-90D8-6B0D-9F78617B16E8}"/>
                </a:ext>
              </a:extLst>
            </p:cNvPr>
            <p:cNvGrpSpPr/>
            <p:nvPr/>
          </p:nvGrpSpPr>
          <p:grpSpPr>
            <a:xfrm>
              <a:off x="9546518" y="4048037"/>
              <a:ext cx="35950" cy="35993"/>
              <a:chOff x="9546518" y="4048037"/>
              <a:chExt cx="35950" cy="35993"/>
            </a:xfrm>
          </p:grpSpPr>
          <p:sp>
            <p:nvSpPr>
              <p:cNvPr id="747" name="Freeform 746">
                <a:extLst>
                  <a:ext uri="{FF2B5EF4-FFF2-40B4-BE49-F238E27FC236}">
                    <a16:creationId xmlns:a16="http://schemas.microsoft.com/office/drawing/2014/main" id="{3D57CA82-AC8E-F770-8A2C-10C1B36743EE}"/>
                  </a:ext>
                </a:extLst>
              </p:cNvPr>
              <p:cNvSpPr/>
              <p:nvPr/>
            </p:nvSpPr>
            <p:spPr>
              <a:xfrm>
                <a:off x="9564494" y="404803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48" name="Freeform 747">
                <a:extLst>
                  <a:ext uri="{FF2B5EF4-FFF2-40B4-BE49-F238E27FC236}">
                    <a16:creationId xmlns:a16="http://schemas.microsoft.com/office/drawing/2014/main" id="{4461A400-7789-CD95-921F-6BAE00652754}"/>
                  </a:ext>
                </a:extLst>
              </p:cNvPr>
              <p:cNvSpPr/>
              <p:nvPr/>
            </p:nvSpPr>
            <p:spPr>
              <a:xfrm>
                <a:off x="9546518" y="406603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49" name="Graphic 536">
              <a:extLst>
                <a:ext uri="{FF2B5EF4-FFF2-40B4-BE49-F238E27FC236}">
                  <a16:creationId xmlns:a16="http://schemas.microsoft.com/office/drawing/2014/main" id="{BD893FDC-2CEE-AA6A-130F-73469673082B}"/>
                </a:ext>
              </a:extLst>
            </p:cNvPr>
            <p:cNvGrpSpPr/>
            <p:nvPr/>
          </p:nvGrpSpPr>
          <p:grpSpPr>
            <a:xfrm>
              <a:off x="9698098" y="4092709"/>
              <a:ext cx="35950" cy="36120"/>
              <a:chOff x="9698098" y="4092709"/>
              <a:chExt cx="35950" cy="36120"/>
            </a:xfrm>
          </p:grpSpPr>
          <p:sp>
            <p:nvSpPr>
              <p:cNvPr id="750" name="Freeform 749">
                <a:extLst>
                  <a:ext uri="{FF2B5EF4-FFF2-40B4-BE49-F238E27FC236}">
                    <a16:creationId xmlns:a16="http://schemas.microsoft.com/office/drawing/2014/main" id="{184D9477-DAD1-56AB-5901-05BCCE724EF7}"/>
                  </a:ext>
                </a:extLst>
              </p:cNvPr>
              <p:cNvSpPr/>
              <p:nvPr/>
            </p:nvSpPr>
            <p:spPr>
              <a:xfrm>
                <a:off x="9716074" y="4092709"/>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51" name="Freeform 750">
                <a:extLst>
                  <a:ext uri="{FF2B5EF4-FFF2-40B4-BE49-F238E27FC236}">
                    <a16:creationId xmlns:a16="http://schemas.microsoft.com/office/drawing/2014/main" id="{4083397E-1DEB-B670-4622-86EA7E6D657A}"/>
                  </a:ext>
                </a:extLst>
              </p:cNvPr>
              <p:cNvSpPr/>
              <p:nvPr/>
            </p:nvSpPr>
            <p:spPr>
              <a:xfrm>
                <a:off x="9698098" y="411070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52" name="Graphic 536">
              <a:extLst>
                <a:ext uri="{FF2B5EF4-FFF2-40B4-BE49-F238E27FC236}">
                  <a16:creationId xmlns:a16="http://schemas.microsoft.com/office/drawing/2014/main" id="{E732E716-18BF-A5AC-5D75-16EF017A3FF7}"/>
                </a:ext>
              </a:extLst>
            </p:cNvPr>
            <p:cNvGrpSpPr/>
            <p:nvPr/>
          </p:nvGrpSpPr>
          <p:grpSpPr>
            <a:xfrm>
              <a:off x="9705747" y="4092709"/>
              <a:ext cx="35950" cy="36120"/>
              <a:chOff x="9705747" y="4092709"/>
              <a:chExt cx="35950" cy="36120"/>
            </a:xfrm>
          </p:grpSpPr>
          <p:sp>
            <p:nvSpPr>
              <p:cNvPr id="753" name="Freeform 752">
                <a:extLst>
                  <a:ext uri="{FF2B5EF4-FFF2-40B4-BE49-F238E27FC236}">
                    <a16:creationId xmlns:a16="http://schemas.microsoft.com/office/drawing/2014/main" id="{D785EE1B-0E1F-28A4-3843-276D9BD419C9}"/>
                  </a:ext>
                </a:extLst>
              </p:cNvPr>
              <p:cNvSpPr/>
              <p:nvPr/>
            </p:nvSpPr>
            <p:spPr>
              <a:xfrm>
                <a:off x="9723723" y="4092709"/>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54" name="Freeform 753">
                <a:extLst>
                  <a:ext uri="{FF2B5EF4-FFF2-40B4-BE49-F238E27FC236}">
                    <a16:creationId xmlns:a16="http://schemas.microsoft.com/office/drawing/2014/main" id="{49C45E6E-C197-E8DB-6B8F-B67A3C0A4F8D}"/>
                  </a:ext>
                </a:extLst>
              </p:cNvPr>
              <p:cNvSpPr/>
              <p:nvPr/>
            </p:nvSpPr>
            <p:spPr>
              <a:xfrm>
                <a:off x="9705747" y="411070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55" name="Graphic 536">
              <a:extLst>
                <a:ext uri="{FF2B5EF4-FFF2-40B4-BE49-F238E27FC236}">
                  <a16:creationId xmlns:a16="http://schemas.microsoft.com/office/drawing/2014/main" id="{A7EBD55E-9122-90E9-7B80-7948A3EE81BD}"/>
                </a:ext>
              </a:extLst>
            </p:cNvPr>
            <p:cNvGrpSpPr/>
            <p:nvPr/>
          </p:nvGrpSpPr>
          <p:grpSpPr>
            <a:xfrm>
              <a:off x="9712377" y="4092709"/>
              <a:ext cx="35950" cy="36120"/>
              <a:chOff x="9712377" y="4092709"/>
              <a:chExt cx="35950" cy="36120"/>
            </a:xfrm>
          </p:grpSpPr>
          <p:sp>
            <p:nvSpPr>
              <p:cNvPr id="756" name="Freeform 755">
                <a:extLst>
                  <a:ext uri="{FF2B5EF4-FFF2-40B4-BE49-F238E27FC236}">
                    <a16:creationId xmlns:a16="http://schemas.microsoft.com/office/drawing/2014/main" id="{25F04CD8-25D9-3633-9B1C-F6A4083B3B77}"/>
                  </a:ext>
                </a:extLst>
              </p:cNvPr>
              <p:cNvSpPr/>
              <p:nvPr/>
            </p:nvSpPr>
            <p:spPr>
              <a:xfrm>
                <a:off x="9730352" y="4092709"/>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57" name="Freeform 756">
                <a:extLst>
                  <a:ext uri="{FF2B5EF4-FFF2-40B4-BE49-F238E27FC236}">
                    <a16:creationId xmlns:a16="http://schemas.microsoft.com/office/drawing/2014/main" id="{035BE3C3-75F8-1CF0-576D-4BCB5FFAABBC}"/>
                  </a:ext>
                </a:extLst>
              </p:cNvPr>
              <p:cNvSpPr/>
              <p:nvPr/>
            </p:nvSpPr>
            <p:spPr>
              <a:xfrm>
                <a:off x="9712377" y="411070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58" name="Graphic 536">
              <a:extLst>
                <a:ext uri="{FF2B5EF4-FFF2-40B4-BE49-F238E27FC236}">
                  <a16:creationId xmlns:a16="http://schemas.microsoft.com/office/drawing/2014/main" id="{4C816F9C-3193-55EC-56EF-EC6564CD040A}"/>
                </a:ext>
              </a:extLst>
            </p:cNvPr>
            <p:cNvGrpSpPr/>
            <p:nvPr/>
          </p:nvGrpSpPr>
          <p:grpSpPr>
            <a:xfrm>
              <a:off x="9722321" y="4093347"/>
              <a:ext cx="35950" cy="35993"/>
              <a:chOff x="9722321" y="4093347"/>
              <a:chExt cx="35950" cy="35993"/>
            </a:xfrm>
          </p:grpSpPr>
          <p:sp>
            <p:nvSpPr>
              <p:cNvPr id="759" name="Freeform 758">
                <a:extLst>
                  <a:ext uri="{FF2B5EF4-FFF2-40B4-BE49-F238E27FC236}">
                    <a16:creationId xmlns:a16="http://schemas.microsoft.com/office/drawing/2014/main" id="{9F4517A3-CD2D-35E6-E5CC-DEFD7B8ACD07}"/>
                  </a:ext>
                </a:extLst>
              </p:cNvPr>
              <p:cNvSpPr/>
              <p:nvPr/>
            </p:nvSpPr>
            <p:spPr>
              <a:xfrm>
                <a:off x="9740296" y="40933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60" name="Freeform 759">
                <a:extLst>
                  <a:ext uri="{FF2B5EF4-FFF2-40B4-BE49-F238E27FC236}">
                    <a16:creationId xmlns:a16="http://schemas.microsoft.com/office/drawing/2014/main" id="{AB1B4C0F-2B8E-F992-8A93-91D0BF89C092}"/>
                  </a:ext>
                </a:extLst>
              </p:cNvPr>
              <p:cNvSpPr/>
              <p:nvPr/>
            </p:nvSpPr>
            <p:spPr>
              <a:xfrm>
                <a:off x="9722321" y="411134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61" name="Graphic 536">
              <a:extLst>
                <a:ext uri="{FF2B5EF4-FFF2-40B4-BE49-F238E27FC236}">
                  <a16:creationId xmlns:a16="http://schemas.microsoft.com/office/drawing/2014/main" id="{6792AD29-9FAD-117E-1581-EA69B82DAF97}"/>
                </a:ext>
              </a:extLst>
            </p:cNvPr>
            <p:cNvGrpSpPr/>
            <p:nvPr/>
          </p:nvGrpSpPr>
          <p:grpSpPr>
            <a:xfrm>
              <a:off x="9755212" y="4093347"/>
              <a:ext cx="36078" cy="35993"/>
              <a:chOff x="9755212" y="4093347"/>
              <a:chExt cx="36078" cy="35993"/>
            </a:xfrm>
          </p:grpSpPr>
          <p:sp>
            <p:nvSpPr>
              <p:cNvPr id="762" name="Freeform 761">
                <a:extLst>
                  <a:ext uri="{FF2B5EF4-FFF2-40B4-BE49-F238E27FC236}">
                    <a16:creationId xmlns:a16="http://schemas.microsoft.com/office/drawing/2014/main" id="{D5B3ADAB-A07D-D818-F260-37FB1D3DB024}"/>
                  </a:ext>
                </a:extLst>
              </p:cNvPr>
              <p:cNvSpPr/>
              <p:nvPr/>
            </p:nvSpPr>
            <p:spPr>
              <a:xfrm>
                <a:off x="9773187" y="40933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63" name="Freeform 762">
                <a:extLst>
                  <a:ext uri="{FF2B5EF4-FFF2-40B4-BE49-F238E27FC236}">
                    <a16:creationId xmlns:a16="http://schemas.microsoft.com/office/drawing/2014/main" id="{88CAD5AF-BA54-7230-EFB5-8E8AD20C21CA}"/>
                  </a:ext>
                </a:extLst>
              </p:cNvPr>
              <p:cNvSpPr/>
              <p:nvPr/>
            </p:nvSpPr>
            <p:spPr>
              <a:xfrm>
                <a:off x="9755212" y="4111344"/>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764" name="Graphic 536">
              <a:extLst>
                <a:ext uri="{FF2B5EF4-FFF2-40B4-BE49-F238E27FC236}">
                  <a16:creationId xmlns:a16="http://schemas.microsoft.com/office/drawing/2014/main" id="{9C58E9A4-6C30-DFE9-EDF4-EB83F40BF462}"/>
                </a:ext>
              </a:extLst>
            </p:cNvPr>
            <p:cNvGrpSpPr/>
            <p:nvPr/>
          </p:nvGrpSpPr>
          <p:grpSpPr>
            <a:xfrm>
              <a:off x="9761714" y="4093347"/>
              <a:ext cx="35950" cy="35993"/>
              <a:chOff x="9761714" y="4093347"/>
              <a:chExt cx="35950" cy="35993"/>
            </a:xfrm>
          </p:grpSpPr>
          <p:sp>
            <p:nvSpPr>
              <p:cNvPr id="765" name="Freeform 764">
                <a:extLst>
                  <a:ext uri="{FF2B5EF4-FFF2-40B4-BE49-F238E27FC236}">
                    <a16:creationId xmlns:a16="http://schemas.microsoft.com/office/drawing/2014/main" id="{4A173AF3-A1B9-BBF4-863D-AC859FA7E955}"/>
                  </a:ext>
                </a:extLst>
              </p:cNvPr>
              <p:cNvSpPr/>
              <p:nvPr/>
            </p:nvSpPr>
            <p:spPr>
              <a:xfrm>
                <a:off x="9779689" y="40933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66" name="Freeform 765">
                <a:extLst>
                  <a:ext uri="{FF2B5EF4-FFF2-40B4-BE49-F238E27FC236}">
                    <a16:creationId xmlns:a16="http://schemas.microsoft.com/office/drawing/2014/main" id="{8D256A9E-A268-F00C-048E-5E285F233CF2}"/>
                  </a:ext>
                </a:extLst>
              </p:cNvPr>
              <p:cNvSpPr/>
              <p:nvPr/>
            </p:nvSpPr>
            <p:spPr>
              <a:xfrm>
                <a:off x="9761714" y="411134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67" name="Graphic 536">
              <a:extLst>
                <a:ext uri="{FF2B5EF4-FFF2-40B4-BE49-F238E27FC236}">
                  <a16:creationId xmlns:a16="http://schemas.microsoft.com/office/drawing/2014/main" id="{56354248-1499-3DDF-AE9E-39D886ED4A00}"/>
                </a:ext>
              </a:extLst>
            </p:cNvPr>
            <p:cNvGrpSpPr/>
            <p:nvPr/>
          </p:nvGrpSpPr>
          <p:grpSpPr>
            <a:xfrm>
              <a:off x="10108856" y="4223025"/>
              <a:ext cx="35950" cy="36120"/>
              <a:chOff x="10108856" y="4223025"/>
              <a:chExt cx="35950" cy="36120"/>
            </a:xfrm>
          </p:grpSpPr>
          <p:sp>
            <p:nvSpPr>
              <p:cNvPr id="768" name="Freeform 767">
                <a:extLst>
                  <a:ext uri="{FF2B5EF4-FFF2-40B4-BE49-F238E27FC236}">
                    <a16:creationId xmlns:a16="http://schemas.microsoft.com/office/drawing/2014/main" id="{BEEBF665-735C-A4FB-DB27-28D4A38949D2}"/>
                  </a:ext>
                </a:extLst>
              </p:cNvPr>
              <p:cNvSpPr/>
              <p:nvPr/>
            </p:nvSpPr>
            <p:spPr>
              <a:xfrm>
                <a:off x="10126832" y="4223025"/>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69" name="Freeform 768">
                <a:extLst>
                  <a:ext uri="{FF2B5EF4-FFF2-40B4-BE49-F238E27FC236}">
                    <a16:creationId xmlns:a16="http://schemas.microsoft.com/office/drawing/2014/main" id="{44FEB9CB-66EB-4BD2-7B6E-FB98E09B7B60}"/>
                  </a:ext>
                </a:extLst>
              </p:cNvPr>
              <p:cNvSpPr/>
              <p:nvPr/>
            </p:nvSpPr>
            <p:spPr>
              <a:xfrm>
                <a:off x="10108856" y="424102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70" name="Graphic 536">
              <a:extLst>
                <a:ext uri="{FF2B5EF4-FFF2-40B4-BE49-F238E27FC236}">
                  <a16:creationId xmlns:a16="http://schemas.microsoft.com/office/drawing/2014/main" id="{9F1B9102-191C-6A87-2CDE-26319F27CF04}"/>
                </a:ext>
              </a:extLst>
            </p:cNvPr>
            <p:cNvGrpSpPr/>
            <p:nvPr/>
          </p:nvGrpSpPr>
          <p:grpSpPr>
            <a:xfrm>
              <a:off x="10119055" y="4223025"/>
              <a:ext cx="35950" cy="36120"/>
              <a:chOff x="10119055" y="4223025"/>
              <a:chExt cx="35950" cy="36120"/>
            </a:xfrm>
          </p:grpSpPr>
          <p:sp>
            <p:nvSpPr>
              <p:cNvPr id="771" name="Freeform 770">
                <a:extLst>
                  <a:ext uri="{FF2B5EF4-FFF2-40B4-BE49-F238E27FC236}">
                    <a16:creationId xmlns:a16="http://schemas.microsoft.com/office/drawing/2014/main" id="{1B16128B-F451-F4CF-AC42-ACFAFDB8E007}"/>
                  </a:ext>
                </a:extLst>
              </p:cNvPr>
              <p:cNvSpPr/>
              <p:nvPr/>
            </p:nvSpPr>
            <p:spPr>
              <a:xfrm>
                <a:off x="10137030" y="4223025"/>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72" name="Freeform 771">
                <a:extLst>
                  <a:ext uri="{FF2B5EF4-FFF2-40B4-BE49-F238E27FC236}">
                    <a16:creationId xmlns:a16="http://schemas.microsoft.com/office/drawing/2014/main" id="{CE15242C-373C-84E6-4BBC-D7FC51B88297}"/>
                  </a:ext>
                </a:extLst>
              </p:cNvPr>
              <p:cNvSpPr/>
              <p:nvPr/>
            </p:nvSpPr>
            <p:spPr>
              <a:xfrm>
                <a:off x="10119055" y="424102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73" name="Graphic 536">
              <a:extLst>
                <a:ext uri="{FF2B5EF4-FFF2-40B4-BE49-F238E27FC236}">
                  <a16:creationId xmlns:a16="http://schemas.microsoft.com/office/drawing/2014/main" id="{A2D6AA62-90BC-CF7E-6CF9-0853866FC734}"/>
                </a:ext>
              </a:extLst>
            </p:cNvPr>
            <p:cNvGrpSpPr/>
            <p:nvPr/>
          </p:nvGrpSpPr>
          <p:grpSpPr>
            <a:xfrm>
              <a:off x="10152329" y="4223025"/>
              <a:ext cx="35950" cy="36120"/>
              <a:chOff x="10152329" y="4223025"/>
              <a:chExt cx="35950" cy="36120"/>
            </a:xfrm>
          </p:grpSpPr>
          <p:sp>
            <p:nvSpPr>
              <p:cNvPr id="774" name="Freeform 773">
                <a:extLst>
                  <a:ext uri="{FF2B5EF4-FFF2-40B4-BE49-F238E27FC236}">
                    <a16:creationId xmlns:a16="http://schemas.microsoft.com/office/drawing/2014/main" id="{50CBCFAD-6E22-A496-FAE8-BBA1582AC120}"/>
                  </a:ext>
                </a:extLst>
              </p:cNvPr>
              <p:cNvSpPr/>
              <p:nvPr/>
            </p:nvSpPr>
            <p:spPr>
              <a:xfrm>
                <a:off x="10170304" y="4223025"/>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75" name="Freeform 774">
                <a:extLst>
                  <a:ext uri="{FF2B5EF4-FFF2-40B4-BE49-F238E27FC236}">
                    <a16:creationId xmlns:a16="http://schemas.microsoft.com/office/drawing/2014/main" id="{FF43646E-A0F7-D354-6734-CCC8FAB8D177}"/>
                  </a:ext>
                </a:extLst>
              </p:cNvPr>
              <p:cNvSpPr/>
              <p:nvPr/>
            </p:nvSpPr>
            <p:spPr>
              <a:xfrm>
                <a:off x="10152329" y="424102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76" name="Graphic 536">
              <a:extLst>
                <a:ext uri="{FF2B5EF4-FFF2-40B4-BE49-F238E27FC236}">
                  <a16:creationId xmlns:a16="http://schemas.microsoft.com/office/drawing/2014/main" id="{909A0260-21C2-4561-214A-FBD3B8E945CD}"/>
                </a:ext>
              </a:extLst>
            </p:cNvPr>
            <p:cNvGrpSpPr/>
            <p:nvPr/>
          </p:nvGrpSpPr>
          <p:grpSpPr>
            <a:xfrm>
              <a:off x="10149142" y="4223025"/>
              <a:ext cx="35950" cy="36120"/>
              <a:chOff x="10149142" y="4223025"/>
              <a:chExt cx="35950" cy="36120"/>
            </a:xfrm>
          </p:grpSpPr>
          <p:sp>
            <p:nvSpPr>
              <p:cNvPr id="777" name="Freeform 776">
                <a:extLst>
                  <a:ext uri="{FF2B5EF4-FFF2-40B4-BE49-F238E27FC236}">
                    <a16:creationId xmlns:a16="http://schemas.microsoft.com/office/drawing/2014/main" id="{A61C2F4C-3F06-EDA1-2B34-4D6B79F7D475}"/>
                  </a:ext>
                </a:extLst>
              </p:cNvPr>
              <p:cNvSpPr/>
              <p:nvPr/>
            </p:nvSpPr>
            <p:spPr>
              <a:xfrm>
                <a:off x="10167117" y="4223025"/>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78" name="Freeform 777">
                <a:extLst>
                  <a:ext uri="{FF2B5EF4-FFF2-40B4-BE49-F238E27FC236}">
                    <a16:creationId xmlns:a16="http://schemas.microsoft.com/office/drawing/2014/main" id="{49DAE3FC-2475-59A2-DB40-6C8EFD78C5B9}"/>
                  </a:ext>
                </a:extLst>
              </p:cNvPr>
              <p:cNvSpPr/>
              <p:nvPr/>
            </p:nvSpPr>
            <p:spPr>
              <a:xfrm>
                <a:off x="10149142" y="424102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79" name="Graphic 536">
              <a:extLst>
                <a:ext uri="{FF2B5EF4-FFF2-40B4-BE49-F238E27FC236}">
                  <a16:creationId xmlns:a16="http://schemas.microsoft.com/office/drawing/2014/main" id="{7F1BB71A-3E7C-501E-62C7-2B84ABEA7C1D}"/>
                </a:ext>
              </a:extLst>
            </p:cNvPr>
            <p:cNvGrpSpPr/>
            <p:nvPr/>
          </p:nvGrpSpPr>
          <p:grpSpPr>
            <a:xfrm>
              <a:off x="10159468" y="4223025"/>
              <a:ext cx="35950" cy="36120"/>
              <a:chOff x="10159468" y="4223025"/>
              <a:chExt cx="35950" cy="36120"/>
            </a:xfrm>
          </p:grpSpPr>
          <p:sp>
            <p:nvSpPr>
              <p:cNvPr id="780" name="Freeform 779">
                <a:extLst>
                  <a:ext uri="{FF2B5EF4-FFF2-40B4-BE49-F238E27FC236}">
                    <a16:creationId xmlns:a16="http://schemas.microsoft.com/office/drawing/2014/main" id="{279B250A-DB48-A4DD-0D7F-E2368E0A84DB}"/>
                  </a:ext>
                </a:extLst>
              </p:cNvPr>
              <p:cNvSpPr/>
              <p:nvPr/>
            </p:nvSpPr>
            <p:spPr>
              <a:xfrm>
                <a:off x="10177443" y="4223025"/>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781" name="Freeform 780">
                <a:extLst>
                  <a:ext uri="{FF2B5EF4-FFF2-40B4-BE49-F238E27FC236}">
                    <a16:creationId xmlns:a16="http://schemas.microsoft.com/office/drawing/2014/main" id="{94F401C9-75FD-59E7-2AC9-AAB04F8F9997}"/>
                  </a:ext>
                </a:extLst>
              </p:cNvPr>
              <p:cNvSpPr/>
              <p:nvPr/>
            </p:nvSpPr>
            <p:spPr>
              <a:xfrm>
                <a:off x="10159468" y="424102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82" name="Graphic 536">
              <a:extLst>
                <a:ext uri="{FF2B5EF4-FFF2-40B4-BE49-F238E27FC236}">
                  <a16:creationId xmlns:a16="http://schemas.microsoft.com/office/drawing/2014/main" id="{750231AE-7DB1-FCFF-1381-0F094D13EF99}"/>
                </a:ext>
              </a:extLst>
            </p:cNvPr>
            <p:cNvGrpSpPr/>
            <p:nvPr/>
          </p:nvGrpSpPr>
          <p:grpSpPr>
            <a:xfrm>
              <a:off x="10309008" y="4256337"/>
              <a:ext cx="35950" cy="35993"/>
              <a:chOff x="10309008" y="4256337"/>
              <a:chExt cx="35950" cy="35993"/>
            </a:xfrm>
          </p:grpSpPr>
          <p:sp>
            <p:nvSpPr>
              <p:cNvPr id="783" name="Freeform 782">
                <a:extLst>
                  <a:ext uri="{FF2B5EF4-FFF2-40B4-BE49-F238E27FC236}">
                    <a16:creationId xmlns:a16="http://schemas.microsoft.com/office/drawing/2014/main" id="{194A5A98-2D24-ED89-CB8C-C6B17BEB49F4}"/>
                  </a:ext>
                </a:extLst>
              </p:cNvPr>
              <p:cNvSpPr/>
              <p:nvPr/>
            </p:nvSpPr>
            <p:spPr>
              <a:xfrm>
                <a:off x="10326984" y="425633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84" name="Freeform 783">
                <a:extLst>
                  <a:ext uri="{FF2B5EF4-FFF2-40B4-BE49-F238E27FC236}">
                    <a16:creationId xmlns:a16="http://schemas.microsoft.com/office/drawing/2014/main" id="{82907F70-3B8E-86A9-D8CD-A0A274DA7412}"/>
                  </a:ext>
                </a:extLst>
              </p:cNvPr>
              <p:cNvSpPr/>
              <p:nvPr/>
            </p:nvSpPr>
            <p:spPr>
              <a:xfrm>
                <a:off x="10309008" y="427433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85" name="Graphic 536">
              <a:extLst>
                <a:ext uri="{FF2B5EF4-FFF2-40B4-BE49-F238E27FC236}">
                  <a16:creationId xmlns:a16="http://schemas.microsoft.com/office/drawing/2014/main" id="{D78A3A83-2AA1-4710-82E2-862BF4761C3A}"/>
                </a:ext>
              </a:extLst>
            </p:cNvPr>
            <p:cNvGrpSpPr/>
            <p:nvPr/>
          </p:nvGrpSpPr>
          <p:grpSpPr>
            <a:xfrm>
              <a:off x="10276627" y="4256337"/>
              <a:ext cx="35950" cy="35993"/>
              <a:chOff x="10276627" y="4256337"/>
              <a:chExt cx="35950" cy="35993"/>
            </a:xfrm>
          </p:grpSpPr>
          <p:sp>
            <p:nvSpPr>
              <p:cNvPr id="786" name="Freeform 785">
                <a:extLst>
                  <a:ext uri="{FF2B5EF4-FFF2-40B4-BE49-F238E27FC236}">
                    <a16:creationId xmlns:a16="http://schemas.microsoft.com/office/drawing/2014/main" id="{D6E68BC7-9D32-9E8D-B8BA-EE4AE3CBE141}"/>
                  </a:ext>
                </a:extLst>
              </p:cNvPr>
              <p:cNvSpPr/>
              <p:nvPr/>
            </p:nvSpPr>
            <p:spPr>
              <a:xfrm>
                <a:off x="10294602" y="425633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87" name="Freeform 786">
                <a:extLst>
                  <a:ext uri="{FF2B5EF4-FFF2-40B4-BE49-F238E27FC236}">
                    <a16:creationId xmlns:a16="http://schemas.microsoft.com/office/drawing/2014/main" id="{95F11BC6-9EE4-E677-4B9B-44C879D230FD}"/>
                  </a:ext>
                </a:extLst>
              </p:cNvPr>
              <p:cNvSpPr/>
              <p:nvPr/>
            </p:nvSpPr>
            <p:spPr>
              <a:xfrm>
                <a:off x="10276627" y="427433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88" name="Graphic 536">
              <a:extLst>
                <a:ext uri="{FF2B5EF4-FFF2-40B4-BE49-F238E27FC236}">
                  <a16:creationId xmlns:a16="http://schemas.microsoft.com/office/drawing/2014/main" id="{2C688BF9-9BDC-44F3-3C68-00E2EC6CCD11}"/>
                </a:ext>
              </a:extLst>
            </p:cNvPr>
            <p:cNvGrpSpPr/>
            <p:nvPr/>
          </p:nvGrpSpPr>
          <p:grpSpPr>
            <a:xfrm>
              <a:off x="10260691" y="4256337"/>
              <a:ext cx="36078" cy="35993"/>
              <a:chOff x="10260691" y="4256337"/>
              <a:chExt cx="36078" cy="35993"/>
            </a:xfrm>
          </p:grpSpPr>
          <p:sp>
            <p:nvSpPr>
              <p:cNvPr id="789" name="Freeform 788">
                <a:extLst>
                  <a:ext uri="{FF2B5EF4-FFF2-40B4-BE49-F238E27FC236}">
                    <a16:creationId xmlns:a16="http://schemas.microsoft.com/office/drawing/2014/main" id="{3B836FBC-352C-1D30-7098-CB006587D8CF}"/>
                  </a:ext>
                </a:extLst>
              </p:cNvPr>
              <p:cNvSpPr/>
              <p:nvPr/>
            </p:nvSpPr>
            <p:spPr>
              <a:xfrm>
                <a:off x="10278794" y="425633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90" name="Freeform 789">
                <a:extLst>
                  <a:ext uri="{FF2B5EF4-FFF2-40B4-BE49-F238E27FC236}">
                    <a16:creationId xmlns:a16="http://schemas.microsoft.com/office/drawing/2014/main" id="{06FAD912-829C-14E5-6D06-37FBAD76798B}"/>
                  </a:ext>
                </a:extLst>
              </p:cNvPr>
              <p:cNvSpPr/>
              <p:nvPr/>
            </p:nvSpPr>
            <p:spPr>
              <a:xfrm>
                <a:off x="10260691" y="4274334"/>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791" name="Graphic 536">
              <a:extLst>
                <a:ext uri="{FF2B5EF4-FFF2-40B4-BE49-F238E27FC236}">
                  <a16:creationId xmlns:a16="http://schemas.microsoft.com/office/drawing/2014/main" id="{65AD572E-1036-19FF-9694-3857C72256D3}"/>
                </a:ext>
              </a:extLst>
            </p:cNvPr>
            <p:cNvGrpSpPr/>
            <p:nvPr/>
          </p:nvGrpSpPr>
          <p:grpSpPr>
            <a:xfrm>
              <a:off x="10784656" y="4414860"/>
              <a:ext cx="35950" cy="35993"/>
              <a:chOff x="10784656" y="4414860"/>
              <a:chExt cx="35950" cy="35993"/>
            </a:xfrm>
          </p:grpSpPr>
          <p:sp>
            <p:nvSpPr>
              <p:cNvPr id="792" name="Freeform 791">
                <a:extLst>
                  <a:ext uri="{FF2B5EF4-FFF2-40B4-BE49-F238E27FC236}">
                    <a16:creationId xmlns:a16="http://schemas.microsoft.com/office/drawing/2014/main" id="{D4AF65F8-30C5-4353-7738-38A0E2E02EEC}"/>
                  </a:ext>
                </a:extLst>
              </p:cNvPr>
              <p:cNvSpPr/>
              <p:nvPr/>
            </p:nvSpPr>
            <p:spPr>
              <a:xfrm>
                <a:off x="10802632" y="441486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93" name="Freeform 792">
                <a:extLst>
                  <a:ext uri="{FF2B5EF4-FFF2-40B4-BE49-F238E27FC236}">
                    <a16:creationId xmlns:a16="http://schemas.microsoft.com/office/drawing/2014/main" id="{6F57D4BC-898D-BF9F-B21D-ECD8C2A8BD82}"/>
                  </a:ext>
                </a:extLst>
              </p:cNvPr>
              <p:cNvSpPr/>
              <p:nvPr/>
            </p:nvSpPr>
            <p:spPr>
              <a:xfrm>
                <a:off x="10784656" y="443285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794" name="Graphic 536">
              <a:extLst>
                <a:ext uri="{FF2B5EF4-FFF2-40B4-BE49-F238E27FC236}">
                  <a16:creationId xmlns:a16="http://schemas.microsoft.com/office/drawing/2014/main" id="{CDF7B5EB-BDC8-6D11-9D62-671235E1D3A9}"/>
                </a:ext>
              </a:extLst>
            </p:cNvPr>
            <p:cNvGrpSpPr/>
            <p:nvPr/>
          </p:nvGrpSpPr>
          <p:grpSpPr>
            <a:xfrm>
              <a:off x="10950770" y="4449704"/>
              <a:ext cx="36078" cy="35993"/>
              <a:chOff x="10950770" y="4449704"/>
              <a:chExt cx="36078" cy="35993"/>
            </a:xfrm>
          </p:grpSpPr>
          <p:sp>
            <p:nvSpPr>
              <p:cNvPr id="795" name="Freeform 794">
                <a:extLst>
                  <a:ext uri="{FF2B5EF4-FFF2-40B4-BE49-F238E27FC236}">
                    <a16:creationId xmlns:a16="http://schemas.microsoft.com/office/drawing/2014/main" id="{AE8EACE9-47F2-DED4-9014-6C76CB05CF84}"/>
                  </a:ext>
                </a:extLst>
              </p:cNvPr>
              <p:cNvSpPr/>
              <p:nvPr/>
            </p:nvSpPr>
            <p:spPr>
              <a:xfrm>
                <a:off x="10968873" y="444970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96" name="Freeform 795">
                <a:extLst>
                  <a:ext uri="{FF2B5EF4-FFF2-40B4-BE49-F238E27FC236}">
                    <a16:creationId xmlns:a16="http://schemas.microsoft.com/office/drawing/2014/main" id="{9DD263A4-360D-AC64-3A44-C6A0EC603EFB}"/>
                  </a:ext>
                </a:extLst>
              </p:cNvPr>
              <p:cNvSpPr/>
              <p:nvPr/>
            </p:nvSpPr>
            <p:spPr>
              <a:xfrm>
                <a:off x="10950770" y="4467701"/>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797" name="Graphic 536">
              <a:extLst>
                <a:ext uri="{FF2B5EF4-FFF2-40B4-BE49-F238E27FC236}">
                  <a16:creationId xmlns:a16="http://schemas.microsoft.com/office/drawing/2014/main" id="{D025DA4B-A4C3-2886-21A1-F3EC318522C2}"/>
                </a:ext>
              </a:extLst>
            </p:cNvPr>
            <p:cNvGrpSpPr/>
            <p:nvPr/>
          </p:nvGrpSpPr>
          <p:grpSpPr>
            <a:xfrm>
              <a:off x="10982513" y="4449704"/>
              <a:ext cx="35950" cy="35993"/>
              <a:chOff x="10982513" y="4449704"/>
              <a:chExt cx="35950" cy="35993"/>
            </a:xfrm>
          </p:grpSpPr>
          <p:sp>
            <p:nvSpPr>
              <p:cNvPr id="798" name="Freeform 797">
                <a:extLst>
                  <a:ext uri="{FF2B5EF4-FFF2-40B4-BE49-F238E27FC236}">
                    <a16:creationId xmlns:a16="http://schemas.microsoft.com/office/drawing/2014/main" id="{9D73EA30-A9C9-4D45-62CC-CA74964ED3B4}"/>
                  </a:ext>
                </a:extLst>
              </p:cNvPr>
              <p:cNvSpPr/>
              <p:nvPr/>
            </p:nvSpPr>
            <p:spPr>
              <a:xfrm>
                <a:off x="11000489" y="444970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799" name="Freeform 798">
                <a:extLst>
                  <a:ext uri="{FF2B5EF4-FFF2-40B4-BE49-F238E27FC236}">
                    <a16:creationId xmlns:a16="http://schemas.microsoft.com/office/drawing/2014/main" id="{ABED1305-4A84-E54A-EF1D-0F61CEB2A6B8}"/>
                  </a:ext>
                </a:extLst>
              </p:cNvPr>
              <p:cNvSpPr/>
              <p:nvPr/>
            </p:nvSpPr>
            <p:spPr>
              <a:xfrm>
                <a:off x="10982513" y="446770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00" name="Graphic 536">
              <a:extLst>
                <a:ext uri="{FF2B5EF4-FFF2-40B4-BE49-F238E27FC236}">
                  <a16:creationId xmlns:a16="http://schemas.microsoft.com/office/drawing/2014/main" id="{8CB5A98D-E1E5-224F-A5F9-4379252D33B0}"/>
                </a:ext>
              </a:extLst>
            </p:cNvPr>
            <p:cNvGrpSpPr/>
            <p:nvPr/>
          </p:nvGrpSpPr>
          <p:grpSpPr>
            <a:xfrm>
              <a:off x="10992712" y="4449704"/>
              <a:ext cx="36078" cy="35993"/>
              <a:chOff x="10992712" y="4449704"/>
              <a:chExt cx="36078" cy="35993"/>
            </a:xfrm>
          </p:grpSpPr>
          <p:sp>
            <p:nvSpPr>
              <p:cNvPr id="801" name="Freeform 800">
                <a:extLst>
                  <a:ext uri="{FF2B5EF4-FFF2-40B4-BE49-F238E27FC236}">
                    <a16:creationId xmlns:a16="http://schemas.microsoft.com/office/drawing/2014/main" id="{5AED1A6F-E572-9731-5D05-8F71BBB74146}"/>
                  </a:ext>
                </a:extLst>
              </p:cNvPr>
              <p:cNvSpPr/>
              <p:nvPr/>
            </p:nvSpPr>
            <p:spPr>
              <a:xfrm>
                <a:off x="11010815" y="444970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02" name="Freeform 801">
                <a:extLst>
                  <a:ext uri="{FF2B5EF4-FFF2-40B4-BE49-F238E27FC236}">
                    <a16:creationId xmlns:a16="http://schemas.microsoft.com/office/drawing/2014/main" id="{F356245E-2261-4F5C-007D-3FA00D74C90A}"/>
                  </a:ext>
                </a:extLst>
              </p:cNvPr>
              <p:cNvSpPr/>
              <p:nvPr/>
            </p:nvSpPr>
            <p:spPr>
              <a:xfrm>
                <a:off x="10992712" y="4467701"/>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803" name="Graphic 536">
              <a:extLst>
                <a:ext uri="{FF2B5EF4-FFF2-40B4-BE49-F238E27FC236}">
                  <a16:creationId xmlns:a16="http://schemas.microsoft.com/office/drawing/2014/main" id="{61BDDB6F-D05E-217B-AACF-7E154115E5EB}"/>
                </a:ext>
              </a:extLst>
            </p:cNvPr>
            <p:cNvGrpSpPr/>
            <p:nvPr/>
          </p:nvGrpSpPr>
          <p:grpSpPr>
            <a:xfrm>
              <a:off x="11644163" y="4413201"/>
              <a:ext cx="35950" cy="35993"/>
              <a:chOff x="11644163" y="4413201"/>
              <a:chExt cx="35950" cy="35993"/>
            </a:xfrm>
          </p:grpSpPr>
          <p:sp>
            <p:nvSpPr>
              <p:cNvPr id="804" name="Freeform 803">
                <a:extLst>
                  <a:ext uri="{FF2B5EF4-FFF2-40B4-BE49-F238E27FC236}">
                    <a16:creationId xmlns:a16="http://schemas.microsoft.com/office/drawing/2014/main" id="{86638224-877C-8ECC-AB9A-9459E34F2D05}"/>
                  </a:ext>
                </a:extLst>
              </p:cNvPr>
              <p:cNvSpPr/>
              <p:nvPr/>
            </p:nvSpPr>
            <p:spPr>
              <a:xfrm>
                <a:off x="11662138" y="441320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05" name="Freeform 804">
                <a:extLst>
                  <a:ext uri="{FF2B5EF4-FFF2-40B4-BE49-F238E27FC236}">
                    <a16:creationId xmlns:a16="http://schemas.microsoft.com/office/drawing/2014/main" id="{0762D7C2-E9EE-798B-387F-11F85285AA36}"/>
                  </a:ext>
                </a:extLst>
              </p:cNvPr>
              <p:cNvSpPr/>
              <p:nvPr/>
            </p:nvSpPr>
            <p:spPr>
              <a:xfrm>
                <a:off x="11644163" y="443119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06" name="Graphic 536">
              <a:extLst>
                <a:ext uri="{FF2B5EF4-FFF2-40B4-BE49-F238E27FC236}">
                  <a16:creationId xmlns:a16="http://schemas.microsoft.com/office/drawing/2014/main" id="{C5CCEA78-87DB-6EE5-6BF2-8EB783CEEF92}"/>
                </a:ext>
              </a:extLst>
            </p:cNvPr>
            <p:cNvGrpSpPr/>
            <p:nvPr/>
          </p:nvGrpSpPr>
          <p:grpSpPr>
            <a:xfrm>
              <a:off x="11221549" y="4413201"/>
              <a:ext cx="35950" cy="35993"/>
              <a:chOff x="11221549" y="4413201"/>
              <a:chExt cx="35950" cy="35993"/>
            </a:xfrm>
          </p:grpSpPr>
          <p:sp>
            <p:nvSpPr>
              <p:cNvPr id="807" name="Freeform 806">
                <a:extLst>
                  <a:ext uri="{FF2B5EF4-FFF2-40B4-BE49-F238E27FC236}">
                    <a16:creationId xmlns:a16="http://schemas.microsoft.com/office/drawing/2014/main" id="{31D728A4-ED84-D274-1568-9F077CF7F80F}"/>
                  </a:ext>
                </a:extLst>
              </p:cNvPr>
              <p:cNvSpPr/>
              <p:nvPr/>
            </p:nvSpPr>
            <p:spPr>
              <a:xfrm>
                <a:off x="11239524" y="441320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08" name="Freeform 807">
                <a:extLst>
                  <a:ext uri="{FF2B5EF4-FFF2-40B4-BE49-F238E27FC236}">
                    <a16:creationId xmlns:a16="http://schemas.microsoft.com/office/drawing/2014/main" id="{875067E8-5688-D5ED-C641-6CD1E1ED6F47}"/>
                  </a:ext>
                </a:extLst>
              </p:cNvPr>
              <p:cNvSpPr/>
              <p:nvPr/>
            </p:nvSpPr>
            <p:spPr>
              <a:xfrm>
                <a:off x="11221549" y="443119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09" name="Graphic 536">
              <a:extLst>
                <a:ext uri="{FF2B5EF4-FFF2-40B4-BE49-F238E27FC236}">
                  <a16:creationId xmlns:a16="http://schemas.microsoft.com/office/drawing/2014/main" id="{BDAA2EEB-5D48-470C-D38C-E2419E2123EC}"/>
                </a:ext>
              </a:extLst>
            </p:cNvPr>
            <p:cNvGrpSpPr/>
            <p:nvPr/>
          </p:nvGrpSpPr>
          <p:grpSpPr>
            <a:xfrm>
              <a:off x="10990800" y="4354106"/>
              <a:ext cx="35950" cy="35993"/>
              <a:chOff x="10990800" y="4354106"/>
              <a:chExt cx="35950" cy="35993"/>
            </a:xfrm>
          </p:grpSpPr>
          <p:sp>
            <p:nvSpPr>
              <p:cNvPr id="810" name="Freeform 809">
                <a:extLst>
                  <a:ext uri="{FF2B5EF4-FFF2-40B4-BE49-F238E27FC236}">
                    <a16:creationId xmlns:a16="http://schemas.microsoft.com/office/drawing/2014/main" id="{50569F90-109C-A092-AEB7-B1F2DAF862A6}"/>
                  </a:ext>
                </a:extLst>
              </p:cNvPr>
              <p:cNvSpPr/>
              <p:nvPr/>
            </p:nvSpPr>
            <p:spPr>
              <a:xfrm>
                <a:off x="11008775" y="4354106"/>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11" name="Freeform 810">
                <a:extLst>
                  <a:ext uri="{FF2B5EF4-FFF2-40B4-BE49-F238E27FC236}">
                    <a16:creationId xmlns:a16="http://schemas.microsoft.com/office/drawing/2014/main" id="{BF66A250-BB20-30B6-C294-1F2987AFC361}"/>
                  </a:ext>
                </a:extLst>
              </p:cNvPr>
              <p:cNvSpPr/>
              <p:nvPr/>
            </p:nvSpPr>
            <p:spPr>
              <a:xfrm>
                <a:off x="10990800" y="437210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12" name="Graphic 536">
              <a:extLst>
                <a:ext uri="{FF2B5EF4-FFF2-40B4-BE49-F238E27FC236}">
                  <a16:creationId xmlns:a16="http://schemas.microsoft.com/office/drawing/2014/main" id="{2E880A27-D13C-D00D-1881-2B773C45137E}"/>
                </a:ext>
              </a:extLst>
            </p:cNvPr>
            <p:cNvGrpSpPr/>
            <p:nvPr/>
          </p:nvGrpSpPr>
          <p:grpSpPr>
            <a:xfrm>
              <a:off x="10935854" y="4302669"/>
              <a:ext cx="35950" cy="35993"/>
              <a:chOff x="10935854" y="4302669"/>
              <a:chExt cx="35950" cy="35993"/>
            </a:xfrm>
          </p:grpSpPr>
          <p:sp>
            <p:nvSpPr>
              <p:cNvPr id="813" name="Freeform 812">
                <a:extLst>
                  <a:ext uri="{FF2B5EF4-FFF2-40B4-BE49-F238E27FC236}">
                    <a16:creationId xmlns:a16="http://schemas.microsoft.com/office/drawing/2014/main" id="{270DE6ED-7C0A-81B7-C212-A9973E29B67A}"/>
                  </a:ext>
                </a:extLst>
              </p:cNvPr>
              <p:cNvSpPr/>
              <p:nvPr/>
            </p:nvSpPr>
            <p:spPr>
              <a:xfrm>
                <a:off x="10953829"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14" name="Freeform 813">
                <a:extLst>
                  <a:ext uri="{FF2B5EF4-FFF2-40B4-BE49-F238E27FC236}">
                    <a16:creationId xmlns:a16="http://schemas.microsoft.com/office/drawing/2014/main" id="{191A55D9-6308-C683-7E4F-7FC8C86B249B}"/>
                  </a:ext>
                </a:extLst>
              </p:cNvPr>
              <p:cNvSpPr/>
              <p:nvPr/>
            </p:nvSpPr>
            <p:spPr>
              <a:xfrm>
                <a:off x="10935854" y="432066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15" name="Graphic 536">
              <a:extLst>
                <a:ext uri="{FF2B5EF4-FFF2-40B4-BE49-F238E27FC236}">
                  <a16:creationId xmlns:a16="http://schemas.microsoft.com/office/drawing/2014/main" id="{23390CAF-FEBE-E259-EDC9-3A6C08630161}"/>
                </a:ext>
              </a:extLst>
            </p:cNvPr>
            <p:cNvGrpSpPr/>
            <p:nvPr/>
          </p:nvGrpSpPr>
          <p:grpSpPr>
            <a:xfrm>
              <a:off x="10905640" y="4302669"/>
              <a:ext cx="35950" cy="35993"/>
              <a:chOff x="10905640" y="4302669"/>
              <a:chExt cx="35950" cy="35993"/>
            </a:xfrm>
          </p:grpSpPr>
          <p:sp>
            <p:nvSpPr>
              <p:cNvPr id="816" name="Freeform 815">
                <a:extLst>
                  <a:ext uri="{FF2B5EF4-FFF2-40B4-BE49-F238E27FC236}">
                    <a16:creationId xmlns:a16="http://schemas.microsoft.com/office/drawing/2014/main" id="{6284BDDE-B69A-4EE7-27D1-D52806BA7A95}"/>
                  </a:ext>
                </a:extLst>
              </p:cNvPr>
              <p:cNvSpPr/>
              <p:nvPr/>
            </p:nvSpPr>
            <p:spPr>
              <a:xfrm>
                <a:off x="10923615"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17" name="Freeform 816">
                <a:extLst>
                  <a:ext uri="{FF2B5EF4-FFF2-40B4-BE49-F238E27FC236}">
                    <a16:creationId xmlns:a16="http://schemas.microsoft.com/office/drawing/2014/main" id="{EBAC0020-94A8-35D6-CE5F-A68DFC8248F6}"/>
                  </a:ext>
                </a:extLst>
              </p:cNvPr>
              <p:cNvSpPr/>
              <p:nvPr/>
            </p:nvSpPr>
            <p:spPr>
              <a:xfrm>
                <a:off x="10905640" y="432066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18" name="Graphic 536">
              <a:extLst>
                <a:ext uri="{FF2B5EF4-FFF2-40B4-BE49-F238E27FC236}">
                  <a16:creationId xmlns:a16="http://schemas.microsoft.com/office/drawing/2014/main" id="{D61DA10F-9804-2D87-10A1-7E3C50D52EB5}"/>
                </a:ext>
              </a:extLst>
            </p:cNvPr>
            <p:cNvGrpSpPr/>
            <p:nvPr/>
          </p:nvGrpSpPr>
          <p:grpSpPr>
            <a:xfrm>
              <a:off x="10902580" y="4302669"/>
              <a:ext cx="35950" cy="35993"/>
              <a:chOff x="10902580" y="4302669"/>
              <a:chExt cx="35950" cy="35993"/>
            </a:xfrm>
          </p:grpSpPr>
          <p:sp>
            <p:nvSpPr>
              <p:cNvPr id="819" name="Freeform 818">
                <a:extLst>
                  <a:ext uri="{FF2B5EF4-FFF2-40B4-BE49-F238E27FC236}">
                    <a16:creationId xmlns:a16="http://schemas.microsoft.com/office/drawing/2014/main" id="{F12496EE-63CE-19B8-9CBD-A5E605056C9B}"/>
                  </a:ext>
                </a:extLst>
              </p:cNvPr>
              <p:cNvSpPr/>
              <p:nvPr/>
            </p:nvSpPr>
            <p:spPr>
              <a:xfrm>
                <a:off x="10920556"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20" name="Freeform 819">
                <a:extLst>
                  <a:ext uri="{FF2B5EF4-FFF2-40B4-BE49-F238E27FC236}">
                    <a16:creationId xmlns:a16="http://schemas.microsoft.com/office/drawing/2014/main" id="{BFBFE3F5-6AEC-A882-74B3-AF1548FB28B4}"/>
                  </a:ext>
                </a:extLst>
              </p:cNvPr>
              <p:cNvSpPr/>
              <p:nvPr/>
            </p:nvSpPr>
            <p:spPr>
              <a:xfrm>
                <a:off x="10902580" y="432066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21" name="Graphic 536">
              <a:extLst>
                <a:ext uri="{FF2B5EF4-FFF2-40B4-BE49-F238E27FC236}">
                  <a16:creationId xmlns:a16="http://schemas.microsoft.com/office/drawing/2014/main" id="{45120990-A3B4-1703-533A-1C2BE9F5FBBC}"/>
                </a:ext>
              </a:extLst>
            </p:cNvPr>
            <p:cNvGrpSpPr/>
            <p:nvPr/>
          </p:nvGrpSpPr>
          <p:grpSpPr>
            <a:xfrm>
              <a:off x="10833101" y="4302669"/>
              <a:ext cx="35950" cy="35993"/>
              <a:chOff x="10833101" y="4302669"/>
              <a:chExt cx="35950" cy="35993"/>
            </a:xfrm>
          </p:grpSpPr>
          <p:sp>
            <p:nvSpPr>
              <p:cNvPr id="822" name="Freeform 821">
                <a:extLst>
                  <a:ext uri="{FF2B5EF4-FFF2-40B4-BE49-F238E27FC236}">
                    <a16:creationId xmlns:a16="http://schemas.microsoft.com/office/drawing/2014/main" id="{A1C5FC52-9BB8-0870-3F93-11830B5E1B94}"/>
                  </a:ext>
                </a:extLst>
              </p:cNvPr>
              <p:cNvSpPr/>
              <p:nvPr/>
            </p:nvSpPr>
            <p:spPr>
              <a:xfrm>
                <a:off x="10851076"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23" name="Freeform 822">
                <a:extLst>
                  <a:ext uri="{FF2B5EF4-FFF2-40B4-BE49-F238E27FC236}">
                    <a16:creationId xmlns:a16="http://schemas.microsoft.com/office/drawing/2014/main" id="{F6192B4E-C20F-FCBB-83C0-B34FAAF66BB0}"/>
                  </a:ext>
                </a:extLst>
              </p:cNvPr>
              <p:cNvSpPr/>
              <p:nvPr/>
            </p:nvSpPr>
            <p:spPr>
              <a:xfrm>
                <a:off x="10833101" y="432066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24" name="Graphic 536">
              <a:extLst>
                <a:ext uri="{FF2B5EF4-FFF2-40B4-BE49-F238E27FC236}">
                  <a16:creationId xmlns:a16="http://schemas.microsoft.com/office/drawing/2014/main" id="{AA280259-5943-4C33-FD2B-173E09E9A45E}"/>
                </a:ext>
              </a:extLst>
            </p:cNvPr>
            <p:cNvGrpSpPr/>
            <p:nvPr/>
          </p:nvGrpSpPr>
          <p:grpSpPr>
            <a:xfrm>
              <a:off x="10787206" y="4302669"/>
              <a:ext cx="36078" cy="35993"/>
              <a:chOff x="10787206" y="4302669"/>
              <a:chExt cx="36078" cy="35993"/>
            </a:xfrm>
          </p:grpSpPr>
          <p:sp>
            <p:nvSpPr>
              <p:cNvPr id="825" name="Freeform 824">
                <a:extLst>
                  <a:ext uri="{FF2B5EF4-FFF2-40B4-BE49-F238E27FC236}">
                    <a16:creationId xmlns:a16="http://schemas.microsoft.com/office/drawing/2014/main" id="{4BE7B1C5-206A-F033-C9F0-92144D40C5FE}"/>
                  </a:ext>
                </a:extLst>
              </p:cNvPr>
              <p:cNvSpPr/>
              <p:nvPr/>
            </p:nvSpPr>
            <p:spPr>
              <a:xfrm>
                <a:off x="10805309"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26" name="Freeform 825">
                <a:extLst>
                  <a:ext uri="{FF2B5EF4-FFF2-40B4-BE49-F238E27FC236}">
                    <a16:creationId xmlns:a16="http://schemas.microsoft.com/office/drawing/2014/main" id="{A53D6D55-12EC-D1B5-6F84-9DFAF18FF170}"/>
                  </a:ext>
                </a:extLst>
              </p:cNvPr>
              <p:cNvSpPr/>
              <p:nvPr/>
            </p:nvSpPr>
            <p:spPr>
              <a:xfrm>
                <a:off x="10787206" y="4320665"/>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3950" cap="flat">
                <a:solidFill>
                  <a:srgbClr val="000000"/>
                </a:solidFill>
                <a:prstDash val="solid"/>
                <a:miter/>
              </a:ln>
            </p:spPr>
            <p:txBody>
              <a:bodyPr rtlCol="0" anchor="ctr"/>
              <a:lstStyle/>
              <a:p>
                <a:endParaRPr lang="en-GB" noProof="0" dirty="0"/>
              </a:p>
            </p:txBody>
          </p:sp>
        </p:grpSp>
        <p:grpSp>
          <p:nvGrpSpPr>
            <p:cNvPr id="827" name="Graphic 536">
              <a:extLst>
                <a:ext uri="{FF2B5EF4-FFF2-40B4-BE49-F238E27FC236}">
                  <a16:creationId xmlns:a16="http://schemas.microsoft.com/office/drawing/2014/main" id="{1C47226E-A579-C35D-BBA4-CC66D76AD18D}"/>
                </a:ext>
              </a:extLst>
            </p:cNvPr>
            <p:cNvGrpSpPr/>
            <p:nvPr/>
          </p:nvGrpSpPr>
          <p:grpSpPr>
            <a:xfrm>
              <a:off x="10785166" y="4302669"/>
              <a:ext cx="35950" cy="35993"/>
              <a:chOff x="10785166" y="4302669"/>
              <a:chExt cx="35950" cy="35993"/>
            </a:xfrm>
          </p:grpSpPr>
          <p:sp>
            <p:nvSpPr>
              <p:cNvPr id="828" name="Freeform 827">
                <a:extLst>
                  <a:ext uri="{FF2B5EF4-FFF2-40B4-BE49-F238E27FC236}">
                    <a16:creationId xmlns:a16="http://schemas.microsoft.com/office/drawing/2014/main" id="{38E7B8E0-2BC4-6A7B-06BB-B4681672E15B}"/>
                  </a:ext>
                </a:extLst>
              </p:cNvPr>
              <p:cNvSpPr/>
              <p:nvPr/>
            </p:nvSpPr>
            <p:spPr>
              <a:xfrm>
                <a:off x="10803142"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29" name="Freeform 828">
                <a:extLst>
                  <a:ext uri="{FF2B5EF4-FFF2-40B4-BE49-F238E27FC236}">
                    <a16:creationId xmlns:a16="http://schemas.microsoft.com/office/drawing/2014/main" id="{5E8D9A46-9477-C0F5-13CB-9D9E11B38313}"/>
                  </a:ext>
                </a:extLst>
              </p:cNvPr>
              <p:cNvSpPr/>
              <p:nvPr/>
            </p:nvSpPr>
            <p:spPr>
              <a:xfrm>
                <a:off x="10785166" y="432066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30" name="Graphic 536">
              <a:extLst>
                <a:ext uri="{FF2B5EF4-FFF2-40B4-BE49-F238E27FC236}">
                  <a16:creationId xmlns:a16="http://schemas.microsoft.com/office/drawing/2014/main" id="{2C166417-1B38-0722-2734-A03315D1D997}"/>
                </a:ext>
              </a:extLst>
            </p:cNvPr>
            <p:cNvGrpSpPr/>
            <p:nvPr/>
          </p:nvGrpSpPr>
          <p:grpSpPr>
            <a:xfrm>
              <a:off x="10743478" y="4302669"/>
              <a:ext cx="35950" cy="35993"/>
              <a:chOff x="10743478" y="4302669"/>
              <a:chExt cx="35950" cy="35993"/>
            </a:xfrm>
          </p:grpSpPr>
          <p:sp>
            <p:nvSpPr>
              <p:cNvPr id="831" name="Freeform 830">
                <a:extLst>
                  <a:ext uri="{FF2B5EF4-FFF2-40B4-BE49-F238E27FC236}">
                    <a16:creationId xmlns:a16="http://schemas.microsoft.com/office/drawing/2014/main" id="{2EEA6558-6B59-4772-54B3-9C9AECDA9CBB}"/>
                  </a:ext>
                </a:extLst>
              </p:cNvPr>
              <p:cNvSpPr/>
              <p:nvPr/>
            </p:nvSpPr>
            <p:spPr>
              <a:xfrm>
                <a:off x="10761454"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32" name="Freeform 831">
                <a:extLst>
                  <a:ext uri="{FF2B5EF4-FFF2-40B4-BE49-F238E27FC236}">
                    <a16:creationId xmlns:a16="http://schemas.microsoft.com/office/drawing/2014/main" id="{88515422-E099-7C68-7CF9-F62B5BECC42F}"/>
                  </a:ext>
                </a:extLst>
              </p:cNvPr>
              <p:cNvSpPr/>
              <p:nvPr/>
            </p:nvSpPr>
            <p:spPr>
              <a:xfrm>
                <a:off x="10743478" y="432066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33" name="Graphic 536">
              <a:extLst>
                <a:ext uri="{FF2B5EF4-FFF2-40B4-BE49-F238E27FC236}">
                  <a16:creationId xmlns:a16="http://schemas.microsoft.com/office/drawing/2014/main" id="{16E09A34-6486-7F60-C4FE-34B14ECFE44A}"/>
                </a:ext>
              </a:extLst>
            </p:cNvPr>
            <p:cNvGrpSpPr/>
            <p:nvPr/>
          </p:nvGrpSpPr>
          <p:grpSpPr>
            <a:xfrm>
              <a:off x="10716069" y="4302669"/>
              <a:ext cx="35950" cy="35993"/>
              <a:chOff x="10716069" y="4302669"/>
              <a:chExt cx="35950" cy="35993"/>
            </a:xfrm>
          </p:grpSpPr>
          <p:sp>
            <p:nvSpPr>
              <p:cNvPr id="834" name="Freeform 833">
                <a:extLst>
                  <a:ext uri="{FF2B5EF4-FFF2-40B4-BE49-F238E27FC236}">
                    <a16:creationId xmlns:a16="http://schemas.microsoft.com/office/drawing/2014/main" id="{B316515B-AE09-4C51-7D94-FD81D3031E22}"/>
                  </a:ext>
                </a:extLst>
              </p:cNvPr>
              <p:cNvSpPr/>
              <p:nvPr/>
            </p:nvSpPr>
            <p:spPr>
              <a:xfrm>
                <a:off x="10734044"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35" name="Freeform 834">
                <a:extLst>
                  <a:ext uri="{FF2B5EF4-FFF2-40B4-BE49-F238E27FC236}">
                    <a16:creationId xmlns:a16="http://schemas.microsoft.com/office/drawing/2014/main" id="{A82FF332-E5A5-0A5D-BBE3-45DDDB3DD101}"/>
                  </a:ext>
                </a:extLst>
              </p:cNvPr>
              <p:cNvSpPr/>
              <p:nvPr/>
            </p:nvSpPr>
            <p:spPr>
              <a:xfrm>
                <a:off x="10716069" y="432066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36" name="Graphic 536">
              <a:extLst>
                <a:ext uri="{FF2B5EF4-FFF2-40B4-BE49-F238E27FC236}">
                  <a16:creationId xmlns:a16="http://schemas.microsoft.com/office/drawing/2014/main" id="{42E8B0DF-6E9B-F654-60F4-9E5CB8B2C31E}"/>
                </a:ext>
              </a:extLst>
            </p:cNvPr>
            <p:cNvGrpSpPr/>
            <p:nvPr/>
          </p:nvGrpSpPr>
          <p:grpSpPr>
            <a:xfrm>
              <a:off x="10673999" y="4302669"/>
              <a:ext cx="36078" cy="35993"/>
              <a:chOff x="10673999" y="4302669"/>
              <a:chExt cx="36078" cy="35993"/>
            </a:xfrm>
          </p:grpSpPr>
          <p:sp>
            <p:nvSpPr>
              <p:cNvPr id="837" name="Freeform 836">
                <a:extLst>
                  <a:ext uri="{FF2B5EF4-FFF2-40B4-BE49-F238E27FC236}">
                    <a16:creationId xmlns:a16="http://schemas.microsoft.com/office/drawing/2014/main" id="{461CDFBB-13F2-6B66-3385-199D0CB03FDC}"/>
                  </a:ext>
                </a:extLst>
              </p:cNvPr>
              <p:cNvSpPr/>
              <p:nvPr/>
            </p:nvSpPr>
            <p:spPr>
              <a:xfrm>
                <a:off x="10692102"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38" name="Freeform 837">
                <a:extLst>
                  <a:ext uri="{FF2B5EF4-FFF2-40B4-BE49-F238E27FC236}">
                    <a16:creationId xmlns:a16="http://schemas.microsoft.com/office/drawing/2014/main" id="{9174035D-D551-A514-6604-ED7383F8245F}"/>
                  </a:ext>
                </a:extLst>
              </p:cNvPr>
              <p:cNvSpPr/>
              <p:nvPr/>
            </p:nvSpPr>
            <p:spPr>
              <a:xfrm>
                <a:off x="10673999" y="4320665"/>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839" name="Graphic 536">
              <a:extLst>
                <a:ext uri="{FF2B5EF4-FFF2-40B4-BE49-F238E27FC236}">
                  <a16:creationId xmlns:a16="http://schemas.microsoft.com/office/drawing/2014/main" id="{2E011C60-CC88-EEA4-7D65-0CB0BF8B97C5}"/>
                </a:ext>
              </a:extLst>
            </p:cNvPr>
            <p:cNvGrpSpPr/>
            <p:nvPr/>
          </p:nvGrpSpPr>
          <p:grpSpPr>
            <a:xfrm>
              <a:off x="10691082" y="4302669"/>
              <a:ext cx="35950" cy="35993"/>
              <a:chOff x="10691082" y="4302669"/>
              <a:chExt cx="35950" cy="35993"/>
            </a:xfrm>
          </p:grpSpPr>
          <p:sp>
            <p:nvSpPr>
              <p:cNvPr id="840" name="Freeform 839">
                <a:extLst>
                  <a:ext uri="{FF2B5EF4-FFF2-40B4-BE49-F238E27FC236}">
                    <a16:creationId xmlns:a16="http://schemas.microsoft.com/office/drawing/2014/main" id="{02A3D5A8-3627-F3E5-8D18-4DD550706890}"/>
                  </a:ext>
                </a:extLst>
              </p:cNvPr>
              <p:cNvSpPr/>
              <p:nvPr/>
            </p:nvSpPr>
            <p:spPr>
              <a:xfrm>
                <a:off x="10709057"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41" name="Freeform 840">
                <a:extLst>
                  <a:ext uri="{FF2B5EF4-FFF2-40B4-BE49-F238E27FC236}">
                    <a16:creationId xmlns:a16="http://schemas.microsoft.com/office/drawing/2014/main" id="{E730A5E7-1DA7-B6E9-0C94-0078BBF34DBF}"/>
                  </a:ext>
                </a:extLst>
              </p:cNvPr>
              <p:cNvSpPr/>
              <p:nvPr/>
            </p:nvSpPr>
            <p:spPr>
              <a:xfrm>
                <a:off x="10691082" y="432066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42" name="Graphic 536">
              <a:extLst>
                <a:ext uri="{FF2B5EF4-FFF2-40B4-BE49-F238E27FC236}">
                  <a16:creationId xmlns:a16="http://schemas.microsoft.com/office/drawing/2014/main" id="{FE7F4EBC-8184-03B9-5C80-DC38E1CFA05B}"/>
                </a:ext>
              </a:extLst>
            </p:cNvPr>
            <p:cNvGrpSpPr/>
            <p:nvPr/>
          </p:nvGrpSpPr>
          <p:grpSpPr>
            <a:xfrm>
              <a:off x="10595213" y="4302669"/>
              <a:ext cx="35950" cy="35993"/>
              <a:chOff x="10595213" y="4302669"/>
              <a:chExt cx="35950" cy="35993"/>
            </a:xfrm>
          </p:grpSpPr>
          <p:sp>
            <p:nvSpPr>
              <p:cNvPr id="843" name="Freeform 842">
                <a:extLst>
                  <a:ext uri="{FF2B5EF4-FFF2-40B4-BE49-F238E27FC236}">
                    <a16:creationId xmlns:a16="http://schemas.microsoft.com/office/drawing/2014/main" id="{D5561737-A846-4B5C-B686-173AF13FF5A1}"/>
                  </a:ext>
                </a:extLst>
              </p:cNvPr>
              <p:cNvSpPr/>
              <p:nvPr/>
            </p:nvSpPr>
            <p:spPr>
              <a:xfrm>
                <a:off x="10613188"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44" name="Freeform 843">
                <a:extLst>
                  <a:ext uri="{FF2B5EF4-FFF2-40B4-BE49-F238E27FC236}">
                    <a16:creationId xmlns:a16="http://schemas.microsoft.com/office/drawing/2014/main" id="{17432BA2-6577-D83A-2107-A5F9303265F9}"/>
                  </a:ext>
                </a:extLst>
              </p:cNvPr>
              <p:cNvSpPr/>
              <p:nvPr/>
            </p:nvSpPr>
            <p:spPr>
              <a:xfrm>
                <a:off x="10595213" y="432066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45" name="Graphic 536">
              <a:extLst>
                <a:ext uri="{FF2B5EF4-FFF2-40B4-BE49-F238E27FC236}">
                  <a16:creationId xmlns:a16="http://schemas.microsoft.com/office/drawing/2014/main" id="{B503A54A-F85F-29DB-5DC8-B43245B44FD0}"/>
                </a:ext>
              </a:extLst>
            </p:cNvPr>
            <p:cNvGrpSpPr/>
            <p:nvPr/>
          </p:nvGrpSpPr>
          <p:grpSpPr>
            <a:xfrm>
              <a:off x="10667752" y="4302669"/>
              <a:ext cx="36078" cy="35993"/>
              <a:chOff x="10667752" y="4302669"/>
              <a:chExt cx="36078" cy="35993"/>
            </a:xfrm>
          </p:grpSpPr>
          <p:sp>
            <p:nvSpPr>
              <p:cNvPr id="846" name="Freeform 845">
                <a:extLst>
                  <a:ext uri="{FF2B5EF4-FFF2-40B4-BE49-F238E27FC236}">
                    <a16:creationId xmlns:a16="http://schemas.microsoft.com/office/drawing/2014/main" id="{94DF1B6B-DC0A-1024-5A51-B353F7A262A6}"/>
                  </a:ext>
                </a:extLst>
              </p:cNvPr>
              <p:cNvSpPr/>
              <p:nvPr/>
            </p:nvSpPr>
            <p:spPr>
              <a:xfrm>
                <a:off x="10685855" y="43026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47" name="Freeform 846">
                <a:extLst>
                  <a:ext uri="{FF2B5EF4-FFF2-40B4-BE49-F238E27FC236}">
                    <a16:creationId xmlns:a16="http://schemas.microsoft.com/office/drawing/2014/main" id="{E3C36C2B-D372-377B-007F-1DED2B7A17D7}"/>
                  </a:ext>
                </a:extLst>
              </p:cNvPr>
              <p:cNvSpPr/>
              <p:nvPr/>
            </p:nvSpPr>
            <p:spPr>
              <a:xfrm>
                <a:off x="10667752" y="4320665"/>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848" name="Graphic 536">
              <a:extLst>
                <a:ext uri="{FF2B5EF4-FFF2-40B4-BE49-F238E27FC236}">
                  <a16:creationId xmlns:a16="http://schemas.microsoft.com/office/drawing/2014/main" id="{66A316DB-61E7-D7B9-8DDF-07FB7EE80AAD}"/>
                </a:ext>
              </a:extLst>
            </p:cNvPr>
            <p:cNvGrpSpPr/>
            <p:nvPr/>
          </p:nvGrpSpPr>
          <p:grpSpPr>
            <a:xfrm>
              <a:off x="10555310" y="4253657"/>
              <a:ext cx="35950" cy="35993"/>
              <a:chOff x="10555310" y="4253657"/>
              <a:chExt cx="35950" cy="35993"/>
            </a:xfrm>
          </p:grpSpPr>
          <p:sp>
            <p:nvSpPr>
              <p:cNvPr id="849" name="Freeform 848">
                <a:extLst>
                  <a:ext uri="{FF2B5EF4-FFF2-40B4-BE49-F238E27FC236}">
                    <a16:creationId xmlns:a16="http://schemas.microsoft.com/office/drawing/2014/main" id="{5ABBDF8C-33F0-03CA-F7AF-F7906E4B6280}"/>
                  </a:ext>
                </a:extLst>
              </p:cNvPr>
              <p:cNvSpPr/>
              <p:nvPr/>
            </p:nvSpPr>
            <p:spPr>
              <a:xfrm>
                <a:off x="10573285" y="425365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50" name="Freeform 849">
                <a:extLst>
                  <a:ext uri="{FF2B5EF4-FFF2-40B4-BE49-F238E27FC236}">
                    <a16:creationId xmlns:a16="http://schemas.microsoft.com/office/drawing/2014/main" id="{AD4364AB-2107-4545-BE09-13849D204DD7}"/>
                  </a:ext>
                </a:extLst>
              </p:cNvPr>
              <p:cNvSpPr/>
              <p:nvPr/>
            </p:nvSpPr>
            <p:spPr>
              <a:xfrm>
                <a:off x="10555310" y="427165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51" name="Graphic 536">
              <a:extLst>
                <a:ext uri="{FF2B5EF4-FFF2-40B4-BE49-F238E27FC236}">
                  <a16:creationId xmlns:a16="http://schemas.microsoft.com/office/drawing/2014/main" id="{C1D3EDB0-38E4-4B1D-F888-0BB2C5AB2C78}"/>
                </a:ext>
              </a:extLst>
            </p:cNvPr>
            <p:cNvGrpSpPr/>
            <p:nvPr/>
          </p:nvGrpSpPr>
          <p:grpSpPr>
            <a:xfrm>
              <a:off x="10515025" y="4253657"/>
              <a:ext cx="35950" cy="35993"/>
              <a:chOff x="10515025" y="4253657"/>
              <a:chExt cx="35950" cy="35993"/>
            </a:xfrm>
          </p:grpSpPr>
          <p:sp>
            <p:nvSpPr>
              <p:cNvPr id="852" name="Freeform 851">
                <a:extLst>
                  <a:ext uri="{FF2B5EF4-FFF2-40B4-BE49-F238E27FC236}">
                    <a16:creationId xmlns:a16="http://schemas.microsoft.com/office/drawing/2014/main" id="{35BF2A0E-58E9-8802-4560-036204FC2BD9}"/>
                  </a:ext>
                </a:extLst>
              </p:cNvPr>
              <p:cNvSpPr/>
              <p:nvPr/>
            </p:nvSpPr>
            <p:spPr>
              <a:xfrm>
                <a:off x="10533000" y="425365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53" name="Freeform 852">
                <a:extLst>
                  <a:ext uri="{FF2B5EF4-FFF2-40B4-BE49-F238E27FC236}">
                    <a16:creationId xmlns:a16="http://schemas.microsoft.com/office/drawing/2014/main" id="{C67C5A27-976F-8600-ED12-E504FC91753C}"/>
                  </a:ext>
                </a:extLst>
              </p:cNvPr>
              <p:cNvSpPr/>
              <p:nvPr/>
            </p:nvSpPr>
            <p:spPr>
              <a:xfrm>
                <a:off x="10515025" y="427165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54" name="Graphic 536">
              <a:extLst>
                <a:ext uri="{FF2B5EF4-FFF2-40B4-BE49-F238E27FC236}">
                  <a16:creationId xmlns:a16="http://schemas.microsoft.com/office/drawing/2014/main" id="{EED4C9E7-A1DC-3ADA-A9FC-FD5137EBD11F}"/>
                </a:ext>
              </a:extLst>
            </p:cNvPr>
            <p:cNvGrpSpPr/>
            <p:nvPr/>
          </p:nvGrpSpPr>
          <p:grpSpPr>
            <a:xfrm>
              <a:off x="10500109" y="4253657"/>
              <a:ext cx="35950" cy="35993"/>
              <a:chOff x="10500109" y="4253657"/>
              <a:chExt cx="35950" cy="35993"/>
            </a:xfrm>
          </p:grpSpPr>
          <p:sp>
            <p:nvSpPr>
              <p:cNvPr id="855" name="Freeform 854">
                <a:extLst>
                  <a:ext uri="{FF2B5EF4-FFF2-40B4-BE49-F238E27FC236}">
                    <a16:creationId xmlns:a16="http://schemas.microsoft.com/office/drawing/2014/main" id="{9A6BBE5E-3BEE-172F-F082-DFEC952A0C48}"/>
                  </a:ext>
                </a:extLst>
              </p:cNvPr>
              <p:cNvSpPr/>
              <p:nvPr/>
            </p:nvSpPr>
            <p:spPr>
              <a:xfrm>
                <a:off x="10518084" y="425365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56" name="Freeform 855">
                <a:extLst>
                  <a:ext uri="{FF2B5EF4-FFF2-40B4-BE49-F238E27FC236}">
                    <a16:creationId xmlns:a16="http://schemas.microsoft.com/office/drawing/2014/main" id="{3E892F36-6304-56E9-4095-4C2ED88BE6C5}"/>
                  </a:ext>
                </a:extLst>
              </p:cNvPr>
              <p:cNvSpPr/>
              <p:nvPr/>
            </p:nvSpPr>
            <p:spPr>
              <a:xfrm>
                <a:off x="10500109" y="427165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57" name="Graphic 536">
              <a:extLst>
                <a:ext uri="{FF2B5EF4-FFF2-40B4-BE49-F238E27FC236}">
                  <a16:creationId xmlns:a16="http://schemas.microsoft.com/office/drawing/2014/main" id="{E53413ED-13AA-745A-02C2-8BD92C35A13E}"/>
                </a:ext>
              </a:extLst>
            </p:cNvPr>
            <p:cNvGrpSpPr/>
            <p:nvPr/>
          </p:nvGrpSpPr>
          <p:grpSpPr>
            <a:xfrm>
              <a:off x="10478181" y="4253657"/>
              <a:ext cx="35950" cy="35993"/>
              <a:chOff x="10478181" y="4253657"/>
              <a:chExt cx="35950" cy="35993"/>
            </a:xfrm>
          </p:grpSpPr>
          <p:sp>
            <p:nvSpPr>
              <p:cNvPr id="858" name="Freeform 857">
                <a:extLst>
                  <a:ext uri="{FF2B5EF4-FFF2-40B4-BE49-F238E27FC236}">
                    <a16:creationId xmlns:a16="http://schemas.microsoft.com/office/drawing/2014/main" id="{69831310-6571-ADB0-09D7-011031C1EA78}"/>
                  </a:ext>
                </a:extLst>
              </p:cNvPr>
              <p:cNvSpPr/>
              <p:nvPr/>
            </p:nvSpPr>
            <p:spPr>
              <a:xfrm>
                <a:off x="10496157" y="425365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59" name="Freeform 858">
                <a:extLst>
                  <a:ext uri="{FF2B5EF4-FFF2-40B4-BE49-F238E27FC236}">
                    <a16:creationId xmlns:a16="http://schemas.microsoft.com/office/drawing/2014/main" id="{48791955-8350-F84C-D457-B11100CD978E}"/>
                  </a:ext>
                </a:extLst>
              </p:cNvPr>
              <p:cNvSpPr/>
              <p:nvPr/>
            </p:nvSpPr>
            <p:spPr>
              <a:xfrm>
                <a:off x="10478181" y="427165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60" name="Graphic 536">
              <a:extLst>
                <a:ext uri="{FF2B5EF4-FFF2-40B4-BE49-F238E27FC236}">
                  <a16:creationId xmlns:a16="http://schemas.microsoft.com/office/drawing/2014/main" id="{6AF677B5-5A16-17E4-C737-89137D16296C}"/>
                </a:ext>
              </a:extLst>
            </p:cNvPr>
            <p:cNvGrpSpPr/>
            <p:nvPr/>
          </p:nvGrpSpPr>
          <p:grpSpPr>
            <a:xfrm>
              <a:off x="10436876" y="4253657"/>
              <a:ext cx="35950" cy="35993"/>
              <a:chOff x="10436876" y="4253657"/>
              <a:chExt cx="35950" cy="35993"/>
            </a:xfrm>
          </p:grpSpPr>
          <p:sp>
            <p:nvSpPr>
              <p:cNvPr id="861" name="Freeform 860">
                <a:extLst>
                  <a:ext uri="{FF2B5EF4-FFF2-40B4-BE49-F238E27FC236}">
                    <a16:creationId xmlns:a16="http://schemas.microsoft.com/office/drawing/2014/main" id="{49214741-F1A8-0A38-1A30-5362FEBAFABA}"/>
                  </a:ext>
                </a:extLst>
              </p:cNvPr>
              <p:cNvSpPr/>
              <p:nvPr/>
            </p:nvSpPr>
            <p:spPr>
              <a:xfrm>
                <a:off x="10454852" y="425365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62" name="Freeform 861">
                <a:extLst>
                  <a:ext uri="{FF2B5EF4-FFF2-40B4-BE49-F238E27FC236}">
                    <a16:creationId xmlns:a16="http://schemas.microsoft.com/office/drawing/2014/main" id="{19952FAB-5E54-FE1C-F07A-C6363A9E879F}"/>
                  </a:ext>
                </a:extLst>
              </p:cNvPr>
              <p:cNvSpPr/>
              <p:nvPr/>
            </p:nvSpPr>
            <p:spPr>
              <a:xfrm>
                <a:off x="10436876" y="427165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63" name="Graphic 536">
              <a:extLst>
                <a:ext uri="{FF2B5EF4-FFF2-40B4-BE49-F238E27FC236}">
                  <a16:creationId xmlns:a16="http://schemas.microsoft.com/office/drawing/2014/main" id="{206097E4-10E7-ED04-77E1-584346222F7E}"/>
                </a:ext>
              </a:extLst>
            </p:cNvPr>
            <p:cNvGrpSpPr/>
            <p:nvPr/>
          </p:nvGrpSpPr>
          <p:grpSpPr>
            <a:xfrm>
              <a:off x="10429609" y="4253657"/>
              <a:ext cx="35950" cy="35993"/>
              <a:chOff x="10429609" y="4253657"/>
              <a:chExt cx="35950" cy="35993"/>
            </a:xfrm>
          </p:grpSpPr>
          <p:sp>
            <p:nvSpPr>
              <p:cNvPr id="864" name="Freeform 863">
                <a:extLst>
                  <a:ext uri="{FF2B5EF4-FFF2-40B4-BE49-F238E27FC236}">
                    <a16:creationId xmlns:a16="http://schemas.microsoft.com/office/drawing/2014/main" id="{381A1646-1FF4-BA25-A1D3-A94828567C80}"/>
                  </a:ext>
                </a:extLst>
              </p:cNvPr>
              <p:cNvSpPr/>
              <p:nvPr/>
            </p:nvSpPr>
            <p:spPr>
              <a:xfrm>
                <a:off x="10447585" y="425365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65" name="Freeform 864">
                <a:extLst>
                  <a:ext uri="{FF2B5EF4-FFF2-40B4-BE49-F238E27FC236}">
                    <a16:creationId xmlns:a16="http://schemas.microsoft.com/office/drawing/2014/main" id="{1D8414E6-A594-1DC8-C339-0A2D08DD65F1}"/>
                  </a:ext>
                </a:extLst>
              </p:cNvPr>
              <p:cNvSpPr/>
              <p:nvPr/>
            </p:nvSpPr>
            <p:spPr>
              <a:xfrm>
                <a:off x="10429609" y="427165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66" name="Graphic 536">
              <a:extLst>
                <a:ext uri="{FF2B5EF4-FFF2-40B4-BE49-F238E27FC236}">
                  <a16:creationId xmlns:a16="http://schemas.microsoft.com/office/drawing/2014/main" id="{D0CD7472-ED4F-7166-FC83-E0FA4FD5CCF0}"/>
                </a:ext>
              </a:extLst>
            </p:cNvPr>
            <p:cNvGrpSpPr/>
            <p:nvPr/>
          </p:nvGrpSpPr>
          <p:grpSpPr>
            <a:xfrm>
              <a:off x="10396591" y="4232470"/>
              <a:ext cx="35950" cy="35993"/>
              <a:chOff x="10396591" y="4232470"/>
              <a:chExt cx="35950" cy="35993"/>
            </a:xfrm>
          </p:grpSpPr>
          <p:sp>
            <p:nvSpPr>
              <p:cNvPr id="867" name="Freeform 866">
                <a:extLst>
                  <a:ext uri="{FF2B5EF4-FFF2-40B4-BE49-F238E27FC236}">
                    <a16:creationId xmlns:a16="http://schemas.microsoft.com/office/drawing/2014/main" id="{02AE18CE-E4C2-A006-A5DA-B1BB693FE320}"/>
                  </a:ext>
                </a:extLst>
              </p:cNvPr>
              <p:cNvSpPr/>
              <p:nvPr/>
            </p:nvSpPr>
            <p:spPr>
              <a:xfrm>
                <a:off x="10414566" y="423247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68" name="Freeform 867">
                <a:extLst>
                  <a:ext uri="{FF2B5EF4-FFF2-40B4-BE49-F238E27FC236}">
                    <a16:creationId xmlns:a16="http://schemas.microsoft.com/office/drawing/2014/main" id="{5F3A225A-C446-6858-19B0-F9D2CC2EC7E4}"/>
                  </a:ext>
                </a:extLst>
              </p:cNvPr>
              <p:cNvSpPr/>
              <p:nvPr/>
            </p:nvSpPr>
            <p:spPr>
              <a:xfrm>
                <a:off x="10396591" y="425046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69" name="Graphic 536">
              <a:extLst>
                <a:ext uri="{FF2B5EF4-FFF2-40B4-BE49-F238E27FC236}">
                  <a16:creationId xmlns:a16="http://schemas.microsoft.com/office/drawing/2014/main" id="{66A20247-316B-E7E7-DC30-C92231BCB431}"/>
                </a:ext>
              </a:extLst>
            </p:cNvPr>
            <p:cNvGrpSpPr/>
            <p:nvPr/>
          </p:nvGrpSpPr>
          <p:grpSpPr>
            <a:xfrm>
              <a:off x="10300467" y="4195200"/>
              <a:ext cx="35950" cy="36120"/>
              <a:chOff x="10300467" y="4195200"/>
              <a:chExt cx="35950" cy="36120"/>
            </a:xfrm>
          </p:grpSpPr>
          <p:sp>
            <p:nvSpPr>
              <p:cNvPr id="870" name="Freeform 869">
                <a:extLst>
                  <a:ext uri="{FF2B5EF4-FFF2-40B4-BE49-F238E27FC236}">
                    <a16:creationId xmlns:a16="http://schemas.microsoft.com/office/drawing/2014/main" id="{CA5C8122-7485-A4AF-A9E2-B63B77881142}"/>
                  </a:ext>
                </a:extLst>
              </p:cNvPr>
              <p:cNvSpPr/>
              <p:nvPr/>
            </p:nvSpPr>
            <p:spPr>
              <a:xfrm>
                <a:off x="10318442" y="419520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871" name="Freeform 870">
                <a:extLst>
                  <a:ext uri="{FF2B5EF4-FFF2-40B4-BE49-F238E27FC236}">
                    <a16:creationId xmlns:a16="http://schemas.microsoft.com/office/drawing/2014/main" id="{98624186-BD60-CC69-D6A0-6FDF4463702A}"/>
                  </a:ext>
                </a:extLst>
              </p:cNvPr>
              <p:cNvSpPr/>
              <p:nvPr/>
            </p:nvSpPr>
            <p:spPr>
              <a:xfrm>
                <a:off x="10300467" y="421319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72" name="Graphic 536">
              <a:extLst>
                <a:ext uri="{FF2B5EF4-FFF2-40B4-BE49-F238E27FC236}">
                  <a16:creationId xmlns:a16="http://schemas.microsoft.com/office/drawing/2014/main" id="{D653B306-584F-F94E-7308-FB51F575BCB2}"/>
                </a:ext>
              </a:extLst>
            </p:cNvPr>
            <p:cNvGrpSpPr/>
            <p:nvPr/>
          </p:nvGrpSpPr>
          <p:grpSpPr>
            <a:xfrm>
              <a:off x="10278539" y="4195200"/>
              <a:ext cx="35950" cy="36120"/>
              <a:chOff x="10278539" y="4195200"/>
              <a:chExt cx="35950" cy="36120"/>
            </a:xfrm>
          </p:grpSpPr>
          <p:sp>
            <p:nvSpPr>
              <p:cNvPr id="873" name="Freeform 872">
                <a:extLst>
                  <a:ext uri="{FF2B5EF4-FFF2-40B4-BE49-F238E27FC236}">
                    <a16:creationId xmlns:a16="http://schemas.microsoft.com/office/drawing/2014/main" id="{7137ED56-626E-2EBD-C43A-A64C2355620A}"/>
                  </a:ext>
                </a:extLst>
              </p:cNvPr>
              <p:cNvSpPr/>
              <p:nvPr/>
            </p:nvSpPr>
            <p:spPr>
              <a:xfrm>
                <a:off x="10296515" y="419520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874" name="Freeform 873">
                <a:extLst>
                  <a:ext uri="{FF2B5EF4-FFF2-40B4-BE49-F238E27FC236}">
                    <a16:creationId xmlns:a16="http://schemas.microsoft.com/office/drawing/2014/main" id="{5A103F7C-2455-5B41-C694-08E4075067C6}"/>
                  </a:ext>
                </a:extLst>
              </p:cNvPr>
              <p:cNvSpPr/>
              <p:nvPr/>
            </p:nvSpPr>
            <p:spPr>
              <a:xfrm>
                <a:off x="10278539" y="421319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75" name="Graphic 536">
              <a:extLst>
                <a:ext uri="{FF2B5EF4-FFF2-40B4-BE49-F238E27FC236}">
                  <a16:creationId xmlns:a16="http://schemas.microsoft.com/office/drawing/2014/main" id="{31308096-EF65-144D-E592-2D6ACFD802AE}"/>
                </a:ext>
              </a:extLst>
            </p:cNvPr>
            <p:cNvGrpSpPr/>
            <p:nvPr/>
          </p:nvGrpSpPr>
          <p:grpSpPr>
            <a:xfrm>
              <a:off x="10238636" y="4162526"/>
              <a:ext cx="35950" cy="36120"/>
              <a:chOff x="10238636" y="4162526"/>
              <a:chExt cx="35950" cy="36120"/>
            </a:xfrm>
          </p:grpSpPr>
          <p:sp>
            <p:nvSpPr>
              <p:cNvPr id="876" name="Freeform 875">
                <a:extLst>
                  <a:ext uri="{FF2B5EF4-FFF2-40B4-BE49-F238E27FC236}">
                    <a16:creationId xmlns:a16="http://schemas.microsoft.com/office/drawing/2014/main" id="{0AB47295-8018-260B-1081-D0333108F07A}"/>
                  </a:ext>
                </a:extLst>
              </p:cNvPr>
              <p:cNvSpPr/>
              <p:nvPr/>
            </p:nvSpPr>
            <p:spPr>
              <a:xfrm>
                <a:off x="10256612" y="4162526"/>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877" name="Freeform 876">
                <a:extLst>
                  <a:ext uri="{FF2B5EF4-FFF2-40B4-BE49-F238E27FC236}">
                    <a16:creationId xmlns:a16="http://schemas.microsoft.com/office/drawing/2014/main" id="{579C042A-FE7B-FC4A-DCE8-1B61437F9152}"/>
                  </a:ext>
                </a:extLst>
              </p:cNvPr>
              <p:cNvSpPr/>
              <p:nvPr/>
            </p:nvSpPr>
            <p:spPr>
              <a:xfrm>
                <a:off x="10238636" y="418052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78" name="Graphic 536">
              <a:extLst>
                <a:ext uri="{FF2B5EF4-FFF2-40B4-BE49-F238E27FC236}">
                  <a16:creationId xmlns:a16="http://schemas.microsoft.com/office/drawing/2014/main" id="{38C438B0-A875-C6FA-E62E-A1C7D3335308}"/>
                </a:ext>
              </a:extLst>
            </p:cNvPr>
            <p:cNvGrpSpPr/>
            <p:nvPr/>
          </p:nvGrpSpPr>
          <p:grpSpPr>
            <a:xfrm>
              <a:off x="10227163" y="4143508"/>
              <a:ext cx="35950" cy="35993"/>
              <a:chOff x="10227163" y="4143508"/>
              <a:chExt cx="35950" cy="35993"/>
            </a:xfrm>
          </p:grpSpPr>
          <p:sp>
            <p:nvSpPr>
              <p:cNvPr id="879" name="Freeform 878">
                <a:extLst>
                  <a:ext uri="{FF2B5EF4-FFF2-40B4-BE49-F238E27FC236}">
                    <a16:creationId xmlns:a16="http://schemas.microsoft.com/office/drawing/2014/main" id="{64069D7D-DE53-AC31-4EBF-45FFA9CD0FB8}"/>
                  </a:ext>
                </a:extLst>
              </p:cNvPr>
              <p:cNvSpPr/>
              <p:nvPr/>
            </p:nvSpPr>
            <p:spPr>
              <a:xfrm>
                <a:off x="10245138" y="414350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80" name="Freeform 879">
                <a:extLst>
                  <a:ext uri="{FF2B5EF4-FFF2-40B4-BE49-F238E27FC236}">
                    <a16:creationId xmlns:a16="http://schemas.microsoft.com/office/drawing/2014/main" id="{CCCA6D3D-5C8E-627C-BF0B-4E1E4227DD37}"/>
                  </a:ext>
                </a:extLst>
              </p:cNvPr>
              <p:cNvSpPr/>
              <p:nvPr/>
            </p:nvSpPr>
            <p:spPr>
              <a:xfrm>
                <a:off x="10227163" y="416150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81" name="Graphic 536">
              <a:extLst>
                <a:ext uri="{FF2B5EF4-FFF2-40B4-BE49-F238E27FC236}">
                  <a16:creationId xmlns:a16="http://schemas.microsoft.com/office/drawing/2014/main" id="{D90FBAF2-0CF6-3B00-E80D-B38B4750BF97}"/>
                </a:ext>
              </a:extLst>
            </p:cNvPr>
            <p:cNvGrpSpPr/>
            <p:nvPr/>
          </p:nvGrpSpPr>
          <p:grpSpPr>
            <a:xfrm>
              <a:off x="10118418" y="4143508"/>
              <a:ext cx="36078" cy="35993"/>
              <a:chOff x="10118418" y="4143508"/>
              <a:chExt cx="36078" cy="35993"/>
            </a:xfrm>
          </p:grpSpPr>
          <p:sp>
            <p:nvSpPr>
              <p:cNvPr id="882" name="Freeform 881">
                <a:extLst>
                  <a:ext uri="{FF2B5EF4-FFF2-40B4-BE49-F238E27FC236}">
                    <a16:creationId xmlns:a16="http://schemas.microsoft.com/office/drawing/2014/main" id="{B6731FC4-45A8-5CBD-D949-C08647D7CD47}"/>
                  </a:ext>
                </a:extLst>
              </p:cNvPr>
              <p:cNvSpPr/>
              <p:nvPr/>
            </p:nvSpPr>
            <p:spPr>
              <a:xfrm>
                <a:off x="10136521" y="414350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83" name="Freeform 882">
                <a:extLst>
                  <a:ext uri="{FF2B5EF4-FFF2-40B4-BE49-F238E27FC236}">
                    <a16:creationId xmlns:a16="http://schemas.microsoft.com/office/drawing/2014/main" id="{49AC5506-45D2-58D3-4EB5-F3609F6E7A1E}"/>
                  </a:ext>
                </a:extLst>
              </p:cNvPr>
              <p:cNvSpPr/>
              <p:nvPr/>
            </p:nvSpPr>
            <p:spPr>
              <a:xfrm>
                <a:off x="10118418" y="4161505"/>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884" name="Graphic 536">
              <a:extLst>
                <a:ext uri="{FF2B5EF4-FFF2-40B4-BE49-F238E27FC236}">
                  <a16:creationId xmlns:a16="http://schemas.microsoft.com/office/drawing/2014/main" id="{2DE33C27-07E7-E69F-2DB1-F2CCF912CA20}"/>
                </a:ext>
              </a:extLst>
            </p:cNvPr>
            <p:cNvGrpSpPr/>
            <p:nvPr/>
          </p:nvGrpSpPr>
          <p:grpSpPr>
            <a:xfrm>
              <a:off x="10158703" y="4143508"/>
              <a:ext cx="36078" cy="35993"/>
              <a:chOff x="10158703" y="4143508"/>
              <a:chExt cx="36078" cy="35993"/>
            </a:xfrm>
          </p:grpSpPr>
          <p:sp>
            <p:nvSpPr>
              <p:cNvPr id="885" name="Freeform 884">
                <a:extLst>
                  <a:ext uri="{FF2B5EF4-FFF2-40B4-BE49-F238E27FC236}">
                    <a16:creationId xmlns:a16="http://schemas.microsoft.com/office/drawing/2014/main" id="{D2888106-A2F2-F7A0-8458-5A6EBF4E1C6D}"/>
                  </a:ext>
                </a:extLst>
              </p:cNvPr>
              <p:cNvSpPr/>
              <p:nvPr/>
            </p:nvSpPr>
            <p:spPr>
              <a:xfrm>
                <a:off x="10176678" y="414350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86" name="Freeform 885">
                <a:extLst>
                  <a:ext uri="{FF2B5EF4-FFF2-40B4-BE49-F238E27FC236}">
                    <a16:creationId xmlns:a16="http://schemas.microsoft.com/office/drawing/2014/main" id="{F75F9F5C-6A49-CA47-DD88-695EE57D080C}"/>
                  </a:ext>
                </a:extLst>
              </p:cNvPr>
              <p:cNvSpPr/>
              <p:nvPr/>
            </p:nvSpPr>
            <p:spPr>
              <a:xfrm>
                <a:off x="10158703" y="4161505"/>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887" name="Graphic 536">
              <a:extLst>
                <a:ext uri="{FF2B5EF4-FFF2-40B4-BE49-F238E27FC236}">
                  <a16:creationId xmlns:a16="http://schemas.microsoft.com/office/drawing/2014/main" id="{B069D9E2-6F1B-2865-960A-6A2B6C37BD1B}"/>
                </a:ext>
              </a:extLst>
            </p:cNvPr>
            <p:cNvGrpSpPr/>
            <p:nvPr/>
          </p:nvGrpSpPr>
          <p:grpSpPr>
            <a:xfrm>
              <a:off x="10175021" y="4143508"/>
              <a:ext cx="36078" cy="35993"/>
              <a:chOff x="10175021" y="4143508"/>
              <a:chExt cx="36078" cy="35993"/>
            </a:xfrm>
          </p:grpSpPr>
          <p:sp>
            <p:nvSpPr>
              <p:cNvPr id="888" name="Freeform 887">
                <a:extLst>
                  <a:ext uri="{FF2B5EF4-FFF2-40B4-BE49-F238E27FC236}">
                    <a16:creationId xmlns:a16="http://schemas.microsoft.com/office/drawing/2014/main" id="{2914D508-0D0C-B36C-FA5F-7027467CFA8D}"/>
                  </a:ext>
                </a:extLst>
              </p:cNvPr>
              <p:cNvSpPr/>
              <p:nvPr/>
            </p:nvSpPr>
            <p:spPr>
              <a:xfrm>
                <a:off x="10192997" y="414350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89" name="Freeform 888">
                <a:extLst>
                  <a:ext uri="{FF2B5EF4-FFF2-40B4-BE49-F238E27FC236}">
                    <a16:creationId xmlns:a16="http://schemas.microsoft.com/office/drawing/2014/main" id="{71F39433-D434-F3C2-BAF0-A56C10C87511}"/>
                  </a:ext>
                </a:extLst>
              </p:cNvPr>
              <p:cNvSpPr/>
              <p:nvPr/>
            </p:nvSpPr>
            <p:spPr>
              <a:xfrm>
                <a:off x="10175021" y="4161505"/>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890" name="Graphic 536">
              <a:extLst>
                <a:ext uri="{FF2B5EF4-FFF2-40B4-BE49-F238E27FC236}">
                  <a16:creationId xmlns:a16="http://schemas.microsoft.com/office/drawing/2014/main" id="{54E6E7C8-6FF5-64DA-1009-54D5E3CA0508}"/>
                </a:ext>
              </a:extLst>
            </p:cNvPr>
            <p:cNvGrpSpPr/>
            <p:nvPr/>
          </p:nvGrpSpPr>
          <p:grpSpPr>
            <a:xfrm>
              <a:off x="10182033" y="4143508"/>
              <a:ext cx="35950" cy="35993"/>
              <a:chOff x="10182033" y="4143508"/>
              <a:chExt cx="35950" cy="35993"/>
            </a:xfrm>
          </p:grpSpPr>
          <p:sp>
            <p:nvSpPr>
              <p:cNvPr id="891" name="Freeform 890">
                <a:extLst>
                  <a:ext uri="{FF2B5EF4-FFF2-40B4-BE49-F238E27FC236}">
                    <a16:creationId xmlns:a16="http://schemas.microsoft.com/office/drawing/2014/main" id="{3DB3A25F-86EE-721D-EDC9-D8292AA15128}"/>
                  </a:ext>
                </a:extLst>
              </p:cNvPr>
              <p:cNvSpPr/>
              <p:nvPr/>
            </p:nvSpPr>
            <p:spPr>
              <a:xfrm>
                <a:off x="10200008" y="414350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92" name="Freeform 891">
                <a:extLst>
                  <a:ext uri="{FF2B5EF4-FFF2-40B4-BE49-F238E27FC236}">
                    <a16:creationId xmlns:a16="http://schemas.microsoft.com/office/drawing/2014/main" id="{DE4E2E1D-1779-B253-FA8E-39B007BB75E6}"/>
                  </a:ext>
                </a:extLst>
              </p:cNvPr>
              <p:cNvSpPr/>
              <p:nvPr/>
            </p:nvSpPr>
            <p:spPr>
              <a:xfrm>
                <a:off x="10182033" y="416150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93" name="Graphic 536">
              <a:extLst>
                <a:ext uri="{FF2B5EF4-FFF2-40B4-BE49-F238E27FC236}">
                  <a16:creationId xmlns:a16="http://schemas.microsoft.com/office/drawing/2014/main" id="{9D633A00-C03F-6B21-C452-1353677FCC4C}"/>
                </a:ext>
              </a:extLst>
            </p:cNvPr>
            <p:cNvGrpSpPr/>
            <p:nvPr/>
          </p:nvGrpSpPr>
          <p:grpSpPr>
            <a:xfrm>
              <a:off x="10148377" y="4143508"/>
              <a:ext cx="35950" cy="35993"/>
              <a:chOff x="10148377" y="4143508"/>
              <a:chExt cx="35950" cy="35993"/>
            </a:xfrm>
          </p:grpSpPr>
          <p:sp>
            <p:nvSpPr>
              <p:cNvPr id="894" name="Freeform 893">
                <a:extLst>
                  <a:ext uri="{FF2B5EF4-FFF2-40B4-BE49-F238E27FC236}">
                    <a16:creationId xmlns:a16="http://schemas.microsoft.com/office/drawing/2014/main" id="{E51496EB-C64F-556E-E03F-48AC870D94A9}"/>
                  </a:ext>
                </a:extLst>
              </p:cNvPr>
              <p:cNvSpPr/>
              <p:nvPr/>
            </p:nvSpPr>
            <p:spPr>
              <a:xfrm>
                <a:off x="10166352" y="414350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95" name="Freeform 894">
                <a:extLst>
                  <a:ext uri="{FF2B5EF4-FFF2-40B4-BE49-F238E27FC236}">
                    <a16:creationId xmlns:a16="http://schemas.microsoft.com/office/drawing/2014/main" id="{E623F789-A5B6-1756-640B-625153C521EC}"/>
                  </a:ext>
                </a:extLst>
              </p:cNvPr>
              <p:cNvSpPr/>
              <p:nvPr/>
            </p:nvSpPr>
            <p:spPr>
              <a:xfrm>
                <a:off x="10148377" y="416150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96" name="Graphic 536">
              <a:extLst>
                <a:ext uri="{FF2B5EF4-FFF2-40B4-BE49-F238E27FC236}">
                  <a16:creationId xmlns:a16="http://schemas.microsoft.com/office/drawing/2014/main" id="{EB6756E4-DE0C-346E-EBF3-A1EA097DCEF0}"/>
                </a:ext>
              </a:extLst>
            </p:cNvPr>
            <p:cNvGrpSpPr/>
            <p:nvPr/>
          </p:nvGrpSpPr>
          <p:grpSpPr>
            <a:xfrm>
              <a:off x="10061559" y="4131255"/>
              <a:ext cx="35950" cy="35993"/>
              <a:chOff x="10061559" y="4131255"/>
              <a:chExt cx="35950" cy="35993"/>
            </a:xfrm>
          </p:grpSpPr>
          <p:sp>
            <p:nvSpPr>
              <p:cNvPr id="897" name="Freeform 896">
                <a:extLst>
                  <a:ext uri="{FF2B5EF4-FFF2-40B4-BE49-F238E27FC236}">
                    <a16:creationId xmlns:a16="http://schemas.microsoft.com/office/drawing/2014/main" id="{D48FB84A-56CE-B9E2-C601-673668A6941C}"/>
                  </a:ext>
                </a:extLst>
              </p:cNvPr>
              <p:cNvSpPr/>
              <p:nvPr/>
            </p:nvSpPr>
            <p:spPr>
              <a:xfrm>
                <a:off x="10079535" y="413125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898" name="Freeform 897">
                <a:extLst>
                  <a:ext uri="{FF2B5EF4-FFF2-40B4-BE49-F238E27FC236}">
                    <a16:creationId xmlns:a16="http://schemas.microsoft.com/office/drawing/2014/main" id="{7F08B229-355E-5F37-9D2E-F86BB5F3BCF8}"/>
                  </a:ext>
                </a:extLst>
              </p:cNvPr>
              <p:cNvSpPr/>
              <p:nvPr/>
            </p:nvSpPr>
            <p:spPr>
              <a:xfrm>
                <a:off x="10061559" y="414925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899" name="Graphic 536">
              <a:extLst>
                <a:ext uri="{FF2B5EF4-FFF2-40B4-BE49-F238E27FC236}">
                  <a16:creationId xmlns:a16="http://schemas.microsoft.com/office/drawing/2014/main" id="{33BDFF38-32E4-140A-5197-0BD4339A00CD}"/>
                </a:ext>
              </a:extLst>
            </p:cNvPr>
            <p:cNvGrpSpPr/>
            <p:nvPr/>
          </p:nvGrpSpPr>
          <p:grpSpPr>
            <a:xfrm>
              <a:off x="9976399" y="4131255"/>
              <a:ext cx="36078" cy="35993"/>
              <a:chOff x="9976399" y="4131255"/>
              <a:chExt cx="36078" cy="35993"/>
            </a:xfrm>
          </p:grpSpPr>
          <p:sp>
            <p:nvSpPr>
              <p:cNvPr id="900" name="Freeform 899">
                <a:extLst>
                  <a:ext uri="{FF2B5EF4-FFF2-40B4-BE49-F238E27FC236}">
                    <a16:creationId xmlns:a16="http://schemas.microsoft.com/office/drawing/2014/main" id="{86621B10-D331-A1D1-2AF8-13DB28F06EB5}"/>
                  </a:ext>
                </a:extLst>
              </p:cNvPr>
              <p:cNvSpPr/>
              <p:nvPr/>
            </p:nvSpPr>
            <p:spPr>
              <a:xfrm>
                <a:off x="9994374" y="413125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01" name="Freeform 900">
                <a:extLst>
                  <a:ext uri="{FF2B5EF4-FFF2-40B4-BE49-F238E27FC236}">
                    <a16:creationId xmlns:a16="http://schemas.microsoft.com/office/drawing/2014/main" id="{2B734BAF-E7D8-78F9-8F0B-13C71A9304EC}"/>
                  </a:ext>
                </a:extLst>
              </p:cNvPr>
              <p:cNvSpPr/>
              <p:nvPr/>
            </p:nvSpPr>
            <p:spPr>
              <a:xfrm>
                <a:off x="9976399" y="4149252"/>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902" name="Graphic 536">
              <a:extLst>
                <a:ext uri="{FF2B5EF4-FFF2-40B4-BE49-F238E27FC236}">
                  <a16:creationId xmlns:a16="http://schemas.microsoft.com/office/drawing/2014/main" id="{61700F9A-6DC7-E3CF-AF51-04A6C0AD43F1}"/>
                </a:ext>
              </a:extLst>
            </p:cNvPr>
            <p:cNvGrpSpPr/>
            <p:nvPr/>
          </p:nvGrpSpPr>
          <p:grpSpPr>
            <a:xfrm>
              <a:off x="9880657" y="4084285"/>
              <a:ext cx="35950" cy="36120"/>
              <a:chOff x="9880657" y="4084285"/>
              <a:chExt cx="35950" cy="36120"/>
            </a:xfrm>
          </p:grpSpPr>
          <p:sp>
            <p:nvSpPr>
              <p:cNvPr id="903" name="Freeform 902">
                <a:extLst>
                  <a:ext uri="{FF2B5EF4-FFF2-40B4-BE49-F238E27FC236}">
                    <a16:creationId xmlns:a16="http://schemas.microsoft.com/office/drawing/2014/main" id="{80DBBCA4-E133-D758-5FE5-A16F749CA08A}"/>
                  </a:ext>
                </a:extLst>
              </p:cNvPr>
              <p:cNvSpPr/>
              <p:nvPr/>
            </p:nvSpPr>
            <p:spPr>
              <a:xfrm>
                <a:off x="9898633" y="4084285"/>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904" name="Freeform 903">
                <a:extLst>
                  <a:ext uri="{FF2B5EF4-FFF2-40B4-BE49-F238E27FC236}">
                    <a16:creationId xmlns:a16="http://schemas.microsoft.com/office/drawing/2014/main" id="{2B837009-349D-D49F-C079-7E00989639F4}"/>
                  </a:ext>
                </a:extLst>
              </p:cNvPr>
              <p:cNvSpPr/>
              <p:nvPr/>
            </p:nvSpPr>
            <p:spPr>
              <a:xfrm>
                <a:off x="9880657" y="410241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05" name="Graphic 536">
              <a:extLst>
                <a:ext uri="{FF2B5EF4-FFF2-40B4-BE49-F238E27FC236}">
                  <a16:creationId xmlns:a16="http://schemas.microsoft.com/office/drawing/2014/main" id="{552AAAF1-4591-48C1-76BF-039AEE096CBA}"/>
                </a:ext>
              </a:extLst>
            </p:cNvPr>
            <p:cNvGrpSpPr/>
            <p:nvPr/>
          </p:nvGrpSpPr>
          <p:grpSpPr>
            <a:xfrm>
              <a:off x="9869821" y="4084285"/>
              <a:ext cx="35950" cy="36120"/>
              <a:chOff x="9869821" y="4084285"/>
              <a:chExt cx="35950" cy="36120"/>
            </a:xfrm>
          </p:grpSpPr>
          <p:sp>
            <p:nvSpPr>
              <p:cNvPr id="906" name="Freeform 905">
                <a:extLst>
                  <a:ext uri="{FF2B5EF4-FFF2-40B4-BE49-F238E27FC236}">
                    <a16:creationId xmlns:a16="http://schemas.microsoft.com/office/drawing/2014/main" id="{393CE882-24F5-E71E-79D0-0AD62B4AD9FD}"/>
                  </a:ext>
                </a:extLst>
              </p:cNvPr>
              <p:cNvSpPr/>
              <p:nvPr/>
            </p:nvSpPr>
            <p:spPr>
              <a:xfrm>
                <a:off x="9887797" y="4084285"/>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907" name="Freeform 906">
                <a:extLst>
                  <a:ext uri="{FF2B5EF4-FFF2-40B4-BE49-F238E27FC236}">
                    <a16:creationId xmlns:a16="http://schemas.microsoft.com/office/drawing/2014/main" id="{C6C9F5A8-F6DC-F793-30A4-53DF977E3B5E}"/>
                  </a:ext>
                </a:extLst>
              </p:cNvPr>
              <p:cNvSpPr/>
              <p:nvPr/>
            </p:nvSpPr>
            <p:spPr>
              <a:xfrm>
                <a:off x="9869821" y="410241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08" name="Graphic 536">
              <a:extLst>
                <a:ext uri="{FF2B5EF4-FFF2-40B4-BE49-F238E27FC236}">
                  <a16:creationId xmlns:a16="http://schemas.microsoft.com/office/drawing/2014/main" id="{30AD2ACA-BCB8-9FDE-EAF0-208A4654EFFD}"/>
                </a:ext>
              </a:extLst>
            </p:cNvPr>
            <p:cNvGrpSpPr/>
            <p:nvPr/>
          </p:nvGrpSpPr>
          <p:grpSpPr>
            <a:xfrm>
              <a:off x="9840627" y="4084285"/>
              <a:ext cx="36078" cy="36120"/>
              <a:chOff x="9840627" y="4084285"/>
              <a:chExt cx="36078" cy="36120"/>
            </a:xfrm>
          </p:grpSpPr>
          <p:sp>
            <p:nvSpPr>
              <p:cNvPr id="909" name="Freeform 908">
                <a:extLst>
                  <a:ext uri="{FF2B5EF4-FFF2-40B4-BE49-F238E27FC236}">
                    <a16:creationId xmlns:a16="http://schemas.microsoft.com/office/drawing/2014/main" id="{59F88F02-6C0B-3702-C829-E63A08471459}"/>
                  </a:ext>
                </a:extLst>
              </p:cNvPr>
              <p:cNvSpPr/>
              <p:nvPr/>
            </p:nvSpPr>
            <p:spPr>
              <a:xfrm>
                <a:off x="9858602" y="4084285"/>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910" name="Freeform 909">
                <a:extLst>
                  <a:ext uri="{FF2B5EF4-FFF2-40B4-BE49-F238E27FC236}">
                    <a16:creationId xmlns:a16="http://schemas.microsoft.com/office/drawing/2014/main" id="{219672AA-4CB7-8972-B2C4-C041E82EA372}"/>
                  </a:ext>
                </a:extLst>
              </p:cNvPr>
              <p:cNvSpPr/>
              <p:nvPr/>
            </p:nvSpPr>
            <p:spPr>
              <a:xfrm>
                <a:off x="9840627" y="4102410"/>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3950" cap="flat">
                <a:solidFill>
                  <a:srgbClr val="000000"/>
                </a:solidFill>
                <a:prstDash val="solid"/>
                <a:miter/>
              </a:ln>
            </p:spPr>
            <p:txBody>
              <a:bodyPr rtlCol="0" anchor="ctr"/>
              <a:lstStyle/>
              <a:p>
                <a:endParaRPr lang="en-GB" noProof="0" dirty="0"/>
              </a:p>
            </p:txBody>
          </p:sp>
        </p:grpSp>
        <p:grpSp>
          <p:nvGrpSpPr>
            <p:cNvPr id="911" name="Graphic 536">
              <a:extLst>
                <a:ext uri="{FF2B5EF4-FFF2-40B4-BE49-F238E27FC236}">
                  <a16:creationId xmlns:a16="http://schemas.microsoft.com/office/drawing/2014/main" id="{41CF105C-9F03-65EE-DB6C-D58E0C5236F0}"/>
                </a:ext>
              </a:extLst>
            </p:cNvPr>
            <p:cNvGrpSpPr/>
            <p:nvPr/>
          </p:nvGrpSpPr>
          <p:grpSpPr>
            <a:xfrm>
              <a:off x="9832978" y="4084285"/>
              <a:ext cx="36078" cy="36120"/>
              <a:chOff x="9832978" y="4084285"/>
              <a:chExt cx="36078" cy="36120"/>
            </a:xfrm>
          </p:grpSpPr>
          <p:sp>
            <p:nvSpPr>
              <p:cNvPr id="912" name="Freeform 911">
                <a:extLst>
                  <a:ext uri="{FF2B5EF4-FFF2-40B4-BE49-F238E27FC236}">
                    <a16:creationId xmlns:a16="http://schemas.microsoft.com/office/drawing/2014/main" id="{263513ED-B664-CB2A-D98C-C8D3AE75183C}"/>
                  </a:ext>
                </a:extLst>
              </p:cNvPr>
              <p:cNvSpPr/>
              <p:nvPr/>
            </p:nvSpPr>
            <p:spPr>
              <a:xfrm>
                <a:off x="9851081" y="4084285"/>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913" name="Freeform 912">
                <a:extLst>
                  <a:ext uri="{FF2B5EF4-FFF2-40B4-BE49-F238E27FC236}">
                    <a16:creationId xmlns:a16="http://schemas.microsoft.com/office/drawing/2014/main" id="{A49A6C2B-E392-30FD-9749-62A7910E0B4A}"/>
                  </a:ext>
                </a:extLst>
              </p:cNvPr>
              <p:cNvSpPr/>
              <p:nvPr/>
            </p:nvSpPr>
            <p:spPr>
              <a:xfrm>
                <a:off x="9832978" y="4102410"/>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914" name="Graphic 536">
              <a:extLst>
                <a:ext uri="{FF2B5EF4-FFF2-40B4-BE49-F238E27FC236}">
                  <a16:creationId xmlns:a16="http://schemas.microsoft.com/office/drawing/2014/main" id="{E41B5E78-9215-E431-D1F6-E295DD9DF537}"/>
                </a:ext>
              </a:extLst>
            </p:cNvPr>
            <p:cNvGrpSpPr/>
            <p:nvPr/>
          </p:nvGrpSpPr>
          <p:grpSpPr>
            <a:xfrm>
              <a:off x="9817425" y="4073947"/>
              <a:ext cx="35950" cy="35993"/>
              <a:chOff x="9817425" y="4073947"/>
              <a:chExt cx="35950" cy="35993"/>
            </a:xfrm>
          </p:grpSpPr>
          <p:sp>
            <p:nvSpPr>
              <p:cNvPr id="915" name="Freeform 914">
                <a:extLst>
                  <a:ext uri="{FF2B5EF4-FFF2-40B4-BE49-F238E27FC236}">
                    <a16:creationId xmlns:a16="http://schemas.microsoft.com/office/drawing/2014/main" id="{2923D62A-350C-09F3-C7AE-C82C3396FB02}"/>
                  </a:ext>
                </a:extLst>
              </p:cNvPr>
              <p:cNvSpPr/>
              <p:nvPr/>
            </p:nvSpPr>
            <p:spPr>
              <a:xfrm>
                <a:off x="9835400" y="40739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16" name="Freeform 915">
                <a:extLst>
                  <a:ext uri="{FF2B5EF4-FFF2-40B4-BE49-F238E27FC236}">
                    <a16:creationId xmlns:a16="http://schemas.microsoft.com/office/drawing/2014/main" id="{57ADB9F5-5070-A18F-4473-560432178248}"/>
                  </a:ext>
                </a:extLst>
              </p:cNvPr>
              <p:cNvSpPr/>
              <p:nvPr/>
            </p:nvSpPr>
            <p:spPr>
              <a:xfrm>
                <a:off x="9817425" y="409194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17" name="Graphic 536">
              <a:extLst>
                <a:ext uri="{FF2B5EF4-FFF2-40B4-BE49-F238E27FC236}">
                  <a16:creationId xmlns:a16="http://schemas.microsoft.com/office/drawing/2014/main" id="{51EEF0D1-70B1-D041-9293-835771D7FAE1}"/>
                </a:ext>
              </a:extLst>
            </p:cNvPr>
            <p:cNvGrpSpPr/>
            <p:nvPr/>
          </p:nvGrpSpPr>
          <p:grpSpPr>
            <a:xfrm>
              <a:off x="9801489" y="4073947"/>
              <a:ext cx="35950" cy="35993"/>
              <a:chOff x="9801489" y="4073947"/>
              <a:chExt cx="35950" cy="35993"/>
            </a:xfrm>
          </p:grpSpPr>
          <p:sp>
            <p:nvSpPr>
              <p:cNvPr id="918" name="Freeform 917">
                <a:extLst>
                  <a:ext uri="{FF2B5EF4-FFF2-40B4-BE49-F238E27FC236}">
                    <a16:creationId xmlns:a16="http://schemas.microsoft.com/office/drawing/2014/main" id="{07AC8B0A-DD69-F35E-C844-7BDF407F10C9}"/>
                  </a:ext>
                </a:extLst>
              </p:cNvPr>
              <p:cNvSpPr/>
              <p:nvPr/>
            </p:nvSpPr>
            <p:spPr>
              <a:xfrm>
                <a:off x="9819464" y="40739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19" name="Freeform 918">
                <a:extLst>
                  <a:ext uri="{FF2B5EF4-FFF2-40B4-BE49-F238E27FC236}">
                    <a16:creationId xmlns:a16="http://schemas.microsoft.com/office/drawing/2014/main" id="{0783B315-23F1-AFF0-ABE8-A61A9EF952D9}"/>
                  </a:ext>
                </a:extLst>
              </p:cNvPr>
              <p:cNvSpPr/>
              <p:nvPr/>
            </p:nvSpPr>
            <p:spPr>
              <a:xfrm>
                <a:off x="9801489" y="409194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20" name="Graphic 536">
              <a:extLst>
                <a:ext uri="{FF2B5EF4-FFF2-40B4-BE49-F238E27FC236}">
                  <a16:creationId xmlns:a16="http://schemas.microsoft.com/office/drawing/2014/main" id="{D50AD403-116D-E7BE-5303-3F29738E4E66}"/>
                </a:ext>
              </a:extLst>
            </p:cNvPr>
            <p:cNvGrpSpPr/>
            <p:nvPr/>
          </p:nvGrpSpPr>
          <p:grpSpPr>
            <a:xfrm>
              <a:off x="9790653" y="4073947"/>
              <a:ext cx="35950" cy="35993"/>
              <a:chOff x="9790653" y="4073947"/>
              <a:chExt cx="35950" cy="35993"/>
            </a:xfrm>
          </p:grpSpPr>
          <p:sp>
            <p:nvSpPr>
              <p:cNvPr id="921" name="Freeform 920">
                <a:extLst>
                  <a:ext uri="{FF2B5EF4-FFF2-40B4-BE49-F238E27FC236}">
                    <a16:creationId xmlns:a16="http://schemas.microsoft.com/office/drawing/2014/main" id="{5385DD2D-7B1C-71C7-22EA-35CD8B02A6CB}"/>
                  </a:ext>
                </a:extLst>
              </p:cNvPr>
              <p:cNvSpPr/>
              <p:nvPr/>
            </p:nvSpPr>
            <p:spPr>
              <a:xfrm>
                <a:off x="9808628" y="40739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22" name="Freeform 921">
                <a:extLst>
                  <a:ext uri="{FF2B5EF4-FFF2-40B4-BE49-F238E27FC236}">
                    <a16:creationId xmlns:a16="http://schemas.microsoft.com/office/drawing/2014/main" id="{267089F9-38D7-7B7B-7E65-DC4416439B39}"/>
                  </a:ext>
                </a:extLst>
              </p:cNvPr>
              <p:cNvSpPr/>
              <p:nvPr/>
            </p:nvSpPr>
            <p:spPr>
              <a:xfrm>
                <a:off x="9790653" y="409194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23" name="Graphic 536">
              <a:extLst>
                <a:ext uri="{FF2B5EF4-FFF2-40B4-BE49-F238E27FC236}">
                  <a16:creationId xmlns:a16="http://schemas.microsoft.com/office/drawing/2014/main" id="{61E519CC-FA09-D3B1-81C6-758AA9E44376}"/>
                </a:ext>
              </a:extLst>
            </p:cNvPr>
            <p:cNvGrpSpPr/>
            <p:nvPr/>
          </p:nvGrpSpPr>
          <p:grpSpPr>
            <a:xfrm>
              <a:off x="9761459" y="4073947"/>
              <a:ext cx="36078" cy="35993"/>
              <a:chOff x="9761459" y="4073947"/>
              <a:chExt cx="36078" cy="35993"/>
            </a:xfrm>
          </p:grpSpPr>
          <p:sp>
            <p:nvSpPr>
              <p:cNvPr id="924" name="Freeform 923">
                <a:extLst>
                  <a:ext uri="{FF2B5EF4-FFF2-40B4-BE49-F238E27FC236}">
                    <a16:creationId xmlns:a16="http://schemas.microsoft.com/office/drawing/2014/main" id="{4BAD92B4-48B0-F5F7-AA04-31D333600BEA}"/>
                  </a:ext>
                </a:extLst>
              </p:cNvPr>
              <p:cNvSpPr/>
              <p:nvPr/>
            </p:nvSpPr>
            <p:spPr>
              <a:xfrm>
                <a:off x="9779434" y="40739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25" name="Freeform 924">
                <a:extLst>
                  <a:ext uri="{FF2B5EF4-FFF2-40B4-BE49-F238E27FC236}">
                    <a16:creationId xmlns:a16="http://schemas.microsoft.com/office/drawing/2014/main" id="{ACD77FEF-B65D-3C90-05B6-0C8B6F0C848F}"/>
                  </a:ext>
                </a:extLst>
              </p:cNvPr>
              <p:cNvSpPr/>
              <p:nvPr/>
            </p:nvSpPr>
            <p:spPr>
              <a:xfrm>
                <a:off x="9761459" y="4091943"/>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926" name="Graphic 536">
              <a:extLst>
                <a:ext uri="{FF2B5EF4-FFF2-40B4-BE49-F238E27FC236}">
                  <a16:creationId xmlns:a16="http://schemas.microsoft.com/office/drawing/2014/main" id="{8441A97E-282F-F44A-5C83-AB46349B44ED}"/>
                </a:ext>
              </a:extLst>
            </p:cNvPr>
            <p:cNvGrpSpPr/>
            <p:nvPr/>
          </p:nvGrpSpPr>
          <p:grpSpPr>
            <a:xfrm>
              <a:off x="9754957" y="4073947"/>
              <a:ext cx="35950" cy="35993"/>
              <a:chOff x="9754957" y="4073947"/>
              <a:chExt cx="35950" cy="35993"/>
            </a:xfrm>
          </p:grpSpPr>
          <p:sp>
            <p:nvSpPr>
              <p:cNvPr id="927" name="Freeform 926">
                <a:extLst>
                  <a:ext uri="{FF2B5EF4-FFF2-40B4-BE49-F238E27FC236}">
                    <a16:creationId xmlns:a16="http://schemas.microsoft.com/office/drawing/2014/main" id="{ABDFC02F-7B8F-77B4-D931-CF3B461AF164}"/>
                  </a:ext>
                </a:extLst>
              </p:cNvPr>
              <p:cNvSpPr/>
              <p:nvPr/>
            </p:nvSpPr>
            <p:spPr>
              <a:xfrm>
                <a:off x="9772932" y="40739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28" name="Freeform 927">
                <a:extLst>
                  <a:ext uri="{FF2B5EF4-FFF2-40B4-BE49-F238E27FC236}">
                    <a16:creationId xmlns:a16="http://schemas.microsoft.com/office/drawing/2014/main" id="{FD85201C-108C-5860-B8B8-4C509126EAF3}"/>
                  </a:ext>
                </a:extLst>
              </p:cNvPr>
              <p:cNvSpPr/>
              <p:nvPr/>
            </p:nvSpPr>
            <p:spPr>
              <a:xfrm>
                <a:off x="9754957" y="409194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29" name="Graphic 536">
              <a:extLst>
                <a:ext uri="{FF2B5EF4-FFF2-40B4-BE49-F238E27FC236}">
                  <a16:creationId xmlns:a16="http://schemas.microsoft.com/office/drawing/2014/main" id="{BE318C71-A713-040B-04B0-275DD2AD2BF6}"/>
                </a:ext>
              </a:extLst>
            </p:cNvPr>
            <p:cNvGrpSpPr/>
            <p:nvPr/>
          </p:nvGrpSpPr>
          <p:grpSpPr>
            <a:xfrm>
              <a:off x="9738639" y="4073947"/>
              <a:ext cx="35950" cy="35993"/>
              <a:chOff x="9738639" y="4073947"/>
              <a:chExt cx="35950" cy="35993"/>
            </a:xfrm>
          </p:grpSpPr>
          <p:sp>
            <p:nvSpPr>
              <p:cNvPr id="930" name="Freeform 929">
                <a:extLst>
                  <a:ext uri="{FF2B5EF4-FFF2-40B4-BE49-F238E27FC236}">
                    <a16:creationId xmlns:a16="http://schemas.microsoft.com/office/drawing/2014/main" id="{DD162334-007E-6A73-8ECB-ADC14710BE53}"/>
                  </a:ext>
                </a:extLst>
              </p:cNvPr>
              <p:cNvSpPr/>
              <p:nvPr/>
            </p:nvSpPr>
            <p:spPr>
              <a:xfrm>
                <a:off x="9756614" y="40739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31" name="Freeform 930">
                <a:extLst>
                  <a:ext uri="{FF2B5EF4-FFF2-40B4-BE49-F238E27FC236}">
                    <a16:creationId xmlns:a16="http://schemas.microsoft.com/office/drawing/2014/main" id="{64755939-EAC5-FF0A-B554-1D88C3887B70}"/>
                  </a:ext>
                </a:extLst>
              </p:cNvPr>
              <p:cNvSpPr/>
              <p:nvPr/>
            </p:nvSpPr>
            <p:spPr>
              <a:xfrm>
                <a:off x="9738639" y="409194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32" name="Graphic 536">
              <a:extLst>
                <a:ext uri="{FF2B5EF4-FFF2-40B4-BE49-F238E27FC236}">
                  <a16:creationId xmlns:a16="http://schemas.microsoft.com/office/drawing/2014/main" id="{460AAD78-C91E-47F9-5A45-8D2C2EF4BB79}"/>
                </a:ext>
              </a:extLst>
            </p:cNvPr>
            <p:cNvGrpSpPr/>
            <p:nvPr/>
          </p:nvGrpSpPr>
          <p:grpSpPr>
            <a:xfrm>
              <a:off x="9722321" y="4073947"/>
              <a:ext cx="35950" cy="35993"/>
              <a:chOff x="9722321" y="4073947"/>
              <a:chExt cx="35950" cy="35993"/>
            </a:xfrm>
          </p:grpSpPr>
          <p:sp>
            <p:nvSpPr>
              <p:cNvPr id="933" name="Freeform 932">
                <a:extLst>
                  <a:ext uri="{FF2B5EF4-FFF2-40B4-BE49-F238E27FC236}">
                    <a16:creationId xmlns:a16="http://schemas.microsoft.com/office/drawing/2014/main" id="{BD5058F7-342C-0002-E0D6-AAA13D48EFDB}"/>
                  </a:ext>
                </a:extLst>
              </p:cNvPr>
              <p:cNvSpPr/>
              <p:nvPr/>
            </p:nvSpPr>
            <p:spPr>
              <a:xfrm>
                <a:off x="9740296" y="40739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34" name="Freeform 933">
                <a:extLst>
                  <a:ext uri="{FF2B5EF4-FFF2-40B4-BE49-F238E27FC236}">
                    <a16:creationId xmlns:a16="http://schemas.microsoft.com/office/drawing/2014/main" id="{7D94D374-308F-B5D2-2548-5F53618370FB}"/>
                  </a:ext>
                </a:extLst>
              </p:cNvPr>
              <p:cNvSpPr/>
              <p:nvPr/>
            </p:nvSpPr>
            <p:spPr>
              <a:xfrm>
                <a:off x="9722321" y="409194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35" name="Graphic 536">
              <a:extLst>
                <a:ext uri="{FF2B5EF4-FFF2-40B4-BE49-F238E27FC236}">
                  <a16:creationId xmlns:a16="http://schemas.microsoft.com/office/drawing/2014/main" id="{65696150-2A4D-7340-4598-C47A13420D93}"/>
                </a:ext>
              </a:extLst>
            </p:cNvPr>
            <p:cNvGrpSpPr/>
            <p:nvPr/>
          </p:nvGrpSpPr>
          <p:grpSpPr>
            <a:xfrm>
              <a:off x="9712504" y="4073947"/>
              <a:ext cx="36078" cy="35993"/>
              <a:chOff x="9712504" y="4073947"/>
              <a:chExt cx="36078" cy="35993"/>
            </a:xfrm>
          </p:grpSpPr>
          <p:sp>
            <p:nvSpPr>
              <p:cNvPr id="936" name="Freeform 935">
                <a:extLst>
                  <a:ext uri="{FF2B5EF4-FFF2-40B4-BE49-F238E27FC236}">
                    <a16:creationId xmlns:a16="http://schemas.microsoft.com/office/drawing/2014/main" id="{513B55C5-633B-6659-9711-5A8551C2B2FE}"/>
                  </a:ext>
                </a:extLst>
              </p:cNvPr>
              <p:cNvSpPr/>
              <p:nvPr/>
            </p:nvSpPr>
            <p:spPr>
              <a:xfrm>
                <a:off x="9730480" y="40739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37" name="Freeform 936">
                <a:extLst>
                  <a:ext uri="{FF2B5EF4-FFF2-40B4-BE49-F238E27FC236}">
                    <a16:creationId xmlns:a16="http://schemas.microsoft.com/office/drawing/2014/main" id="{00B57694-9071-9A04-870F-64CD9D15659F}"/>
                  </a:ext>
                </a:extLst>
              </p:cNvPr>
              <p:cNvSpPr/>
              <p:nvPr/>
            </p:nvSpPr>
            <p:spPr>
              <a:xfrm>
                <a:off x="9712504" y="4091943"/>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938" name="Graphic 536">
              <a:extLst>
                <a:ext uri="{FF2B5EF4-FFF2-40B4-BE49-F238E27FC236}">
                  <a16:creationId xmlns:a16="http://schemas.microsoft.com/office/drawing/2014/main" id="{7327BC91-B018-EDC3-24CC-A98A51A911C6}"/>
                </a:ext>
              </a:extLst>
            </p:cNvPr>
            <p:cNvGrpSpPr/>
            <p:nvPr/>
          </p:nvGrpSpPr>
          <p:grpSpPr>
            <a:xfrm>
              <a:off x="9697971" y="4073947"/>
              <a:ext cx="35950" cy="35993"/>
              <a:chOff x="9697971" y="4073947"/>
              <a:chExt cx="35950" cy="35993"/>
            </a:xfrm>
          </p:grpSpPr>
          <p:sp>
            <p:nvSpPr>
              <p:cNvPr id="939" name="Freeform 938">
                <a:extLst>
                  <a:ext uri="{FF2B5EF4-FFF2-40B4-BE49-F238E27FC236}">
                    <a16:creationId xmlns:a16="http://schemas.microsoft.com/office/drawing/2014/main" id="{7BA6F08E-2FAC-6405-50E4-C8DBE7B729AE}"/>
                  </a:ext>
                </a:extLst>
              </p:cNvPr>
              <p:cNvSpPr/>
              <p:nvPr/>
            </p:nvSpPr>
            <p:spPr>
              <a:xfrm>
                <a:off x="9715946" y="40739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40" name="Freeform 939">
                <a:extLst>
                  <a:ext uri="{FF2B5EF4-FFF2-40B4-BE49-F238E27FC236}">
                    <a16:creationId xmlns:a16="http://schemas.microsoft.com/office/drawing/2014/main" id="{EDE6C414-1537-8F42-81A9-48E3B6BB9C09}"/>
                  </a:ext>
                </a:extLst>
              </p:cNvPr>
              <p:cNvSpPr/>
              <p:nvPr/>
            </p:nvSpPr>
            <p:spPr>
              <a:xfrm>
                <a:off x="9697971" y="409194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41" name="Graphic 536">
              <a:extLst>
                <a:ext uri="{FF2B5EF4-FFF2-40B4-BE49-F238E27FC236}">
                  <a16:creationId xmlns:a16="http://schemas.microsoft.com/office/drawing/2014/main" id="{86CAD048-CAAC-747C-AF36-D18A64071A59}"/>
                </a:ext>
              </a:extLst>
            </p:cNvPr>
            <p:cNvGrpSpPr/>
            <p:nvPr/>
          </p:nvGrpSpPr>
          <p:grpSpPr>
            <a:xfrm>
              <a:off x="9682673" y="4073947"/>
              <a:ext cx="35950" cy="35993"/>
              <a:chOff x="9682673" y="4073947"/>
              <a:chExt cx="35950" cy="35993"/>
            </a:xfrm>
          </p:grpSpPr>
          <p:sp>
            <p:nvSpPr>
              <p:cNvPr id="942" name="Freeform 941">
                <a:extLst>
                  <a:ext uri="{FF2B5EF4-FFF2-40B4-BE49-F238E27FC236}">
                    <a16:creationId xmlns:a16="http://schemas.microsoft.com/office/drawing/2014/main" id="{82994662-5E81-F4CF-22F7-10E2276452A5}"/>
                  </a:ext>
                </a:extLst>
              </p:cNvPr>
              <p:cNvSpPr/>
              <p:nvPr/>
            </p:nvSpPr>
            <p:spPr>
              <a:xfrm>
                <a:off x="9700648" y="40739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43" name="Freeform 942">
                <a:extLst>
                  <a:ext uri="{FF2B5EF4-FFF2-40B4-BE49-F238E27FC236}">
                    <a16:creationId xmlns:a16="http://schemas.microsoft.com/office/drawing/2014/main" id="{884A3B99-FBEF-3EEB-33B6-E200F1DCA88F}"/>
                  </a:ext>
                </a:extLst>
              </p:cNvPr>
              <p:cNvSpPr/>
              <p:nvPr/>
            </p:nvSpPr>
            <p:spPr>
              <a:xfrm>
                <a:off x="9682673" y="409194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44" name="Graphic 536">
              <a:extLst>
                <a:ext uri="{FF2B5EF4-FFF2-40B4-BE49-F238E27FC236}">
                  <a16:creationId xmlns:a16="http://schemas.microsoft.com/office/drawing/2014/main" id="{B5529C26-E094-36D4-F45D-2EF5F1937226}"/>
                </a:ext>
              </a:extLst>
            </p:cNvPr>
            <p:cNvGrpSpPr/>
            <p:nvPr/>
          </p:nvGrpSpPr>
          <p:grpSpPr>
            <a:xfrm>
              <a:off x="9674004" y="4073947"/>
              <a:ext cx="35950" cy="35993"/>
              <a:chOff x="9674004" y="4073947"/>
              <a:chExt cx="35950" cy="35993"/>
            </a:xfrm>
          </p:grpSpPr>
          <p:sp>
            <p:nvSpPr>
              <p:cNvPr id="945" name="Freeform 944">
                <a:extLst>
                  <a:ext uri="{FF2B5EF4-FFF2-40B4-BE49-F238E27FC236}">
                    <a16:creationId xmlns:a16="http://schemas.microsoft.com/office/drawing/2014/main" id="{0BB10828-5D61-3135-C06D-D3F02E2B22E3}"/>
                  </a:ext>
                </a:extLst>
              </p:cNvPr>
              <p:cNvSpPr/>
              <p:nvPr/>
            </p:nvSpPr>
            <p:spPr>
              <a:xfrm>
                <a:off x="9691979" y="407394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46" name="Freeform 945">
                <a:extLst>
                  <a:ext uri="{FF2B5EF4-FFF2-40B4-BE49-F238E27FC236}">
                    <a16:creationId xmlns:a16="http://schemas.microsoft.com/office/drawing/2014/main" id="{0A4F5C1F-FDFD-40B2-03F4-FB2ED4BE013D}"/>
                  </a:ext>
                </a:extLst>
              </p:cNvPr>
              <p:cNvSpPr/>
              <p:nvPr/>
            </p:nvSpPr>
            <p:spPr>
              <a:xfrm>
                <a:off x="9674004" y="409194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47" name="Graphic 536">
              <a:extLst>
                <a:ext uri="{FF2B5EF4-FFF2-40B4-BE49-F238E27FC236}">
                  <a16:creationId xmlns:a16="http://schemas.microsoft.com/office/drawing/2014/main" id="{ACC13288-5EE7-3B47-7313-1794D8ACB87F}"/>
                </a:ext>
              </a:extLst>
            </p:cNvPr>
            <p:cNvGrpSpPr/>
            <p:nvPr/>
          </p:nvGrpSpPr>
          <p:grpSpPr>
            <a:xfrm>
              <a:off x="9554932" y="4027998"/>
              <a:ext cx="35950" cy="35993"/>
              <a:chOff x="9554932" y="4027998"/>
              <a:chExt cx="35950" cy="35993"/>
            </a:xfrm>
          </p:grpSpPr>
          <p:sp>
            <p:nvSpPr>
              <p:cNvPr id="948" name="Freeform 947">
                <a:extLst>
                  <a:ext uri="{FF2B5EF4-FFF2-40B4-BE49-F238E27FC236}">
                    <a16:creationId xmlns:a16="http://schemas.microsoft.com/office/drawing/2014/main" id="{E1E8CAC9-66D8-2F30-BC85-45E75B788705}"/>
                  </a:ext>
                </a:extLst>
              </p:cNvPr>
              <p:cNvSpPr/>
              <p:nvPr/>
            </p:nvSpPr>
            <p:spPr>
              <a:xfrm>
                <a:off x="9572908" y="402799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49" name="Freeform 948">
                <a:extLst>
                  <a:ext uri="{FF2B5EF4-FFF2-40B4-BE49-F238E27FC236}">
                    <a16:creationId xmlns:a16="http://schemas.microsoft.com/office/drawing/2014/main" id="{A95412B0-D8F5-3BA9-8CF4-0C6F69AA18B3}"/>
                  </a:ext>
                </a:extLst>
              </p:cNvPr>
              <p:cNvSpPr/>
              <p:nvPr/>
            </p:nvSpPr>
            <p:spPr>
              <a:xfrm>
                <a:off x="9554932" y="404599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50" name="Graphic 536">
              <a:extLst>
                <a:ext uri="{FF2B5EF4-FFF2-40B4-BE49-F238E27FC236}">
                  <a16:creationId xmlns:a16="http://schemas.microsoft.com/office/drawing/2014/main" id="{5F133BA0-8A81-964E-8EDB-984A54CEEAE9}"/>
                </a:ext>
              </a:extLst>
            </p:cNvPr>
            <p:cNvGrpSpPr/>
            <p:nvPr/>
          </p:nvGrpSpPr>
          <p:grpSpPr>
            <a:xfrm>
              <a:off x="9155521" y="3888621"/>
              <a:ext cx="36078" cy="35993"/>
              <a:chOff x="9155521" y="3888621"/>
              <a:chExt cx="36078" cy="35993"/>
            </a:xfrm>
          </p:grpSpPr>
          <p:sp>
            <p:nvSpPr>
              <p:cNvPr id="951" name="Freeform 950">
                <a:extLst>
                  <a:ext uri="{FF2B5EF4-FFF2-40B4-BE49-F238E27FC236}">
                    <a16:creationId xmlns:a16="http://schemas.microsoft.com/office/drawing/2014/main" id="{37EB23C2-6E66-A137-0BA2-2CDADCBF5222}"/>
                  </a:ext>
                </a:extLst>
              </p:cNvPr>
              <p:cNvSpPr/>
              <p:nvPr/>
            </p:nvSpPr>
            <p:spPr>
              <a:xfrm>
                <a:off x="9173496" y="388862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52" name="Freeform 951">
                <a:extLst>
                  <a:ext uri="{FF2B5EF4-FFF2-40B4-BE49-F238E27FC236}">
                    <a16:creationId xmlns:a16="http://schemas.microsoft.com/office/drawing/2014/main" id="{AD8DA1D5-538C-9A6B-C32A-9CB8E2769B80}"/>
                  </a:ext>
                </a:extLst>
              </p:cNvPr>
              <p:cNvSpPr/>
              <p:nvPr/>
            </p:nvSpPr>
            <p:spPr>
              <a:xfrm>
                <a:off x="9155521" y="3906617"/>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953" name="Graphic 536">
              <a:extLst>
                <a:ext uri="{FF2B5EF4-FFF2-40B4-BE49-F238E27FC236}">
                  <a16:creationId xmlns:a16="http://schemas.microsoft.com/office/drawing/2014/main" id="{C8DBD604-E15A-1E09-BDC2-D9094D382BCB}"/>
                </a:ext>
              </a:extLst>
            </p:cNvPr>
            <p:cNvGrpSpPr/>
            <p:nvPr/>
          </p:nvGrpSpPr>
          <p:grpSpPr>
            <a:xfrm>
              <a:off x="9159345" y="3900746"/>
              <a:ext cx="36078" cy="36120"/>
              <a:chOff x="9159345" y="3900746"/>
              <a:chExt cx="36078" cy="36120"/>
            </a:xfrm>
          </p:grpSpPr>
          <p:sp>
            <p:nvSpPr>
              <p:cNvPr id="954" name="Freeform 953">
                <a:extLst>
                  <a:ext uri="{FF2B5EF4-FFF2-40B4-BE49-F238E27FC236}">
                    <a16:creationId xmlns:a16="http://schemas.microsoft.com/office/drawing/2014/main" id="{2C8DF8FA-838A-D5F3-C59D-0D5444C93795}"/>
                  </a:ext>
                </a:extLst>
              </p:cNvPr>
              <p:cNvSpPr/>
              <p:nvPr/>
            </p:nvSpPr>
            <p:spPr>
              <a:xfrm>
                <a:off x="9177321" y="3900746"/>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955" name="Freeform 954">
                <a:extLst>
                  <a:ext uri="{FF2B5EF4-FFF2-40B4-BE49-F238E27FC236}">
                    <a16:creationId xmlns:a16="http://schemas.microsoft.com/office/drawing/2014/main" id="{986EA63E-99FF-F890-B26A-E40453F3C7E1}"/>
                  </a:ext>
                </a:extLst>
              </p:cNvPr>
              <p:cNvSpPr/>
              <p:nvPr/>
            </p:nvSpPr>
            <p:spPr>
              <a:xfrm>
                <a:off x="9159345" y="3918743"/>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956" name="Graphic 536">
              <a:extLst>
                <a:ext uri="{FF2B5EF4-FFF2-40B4-BE49-F238E27FC236}">
                  <a16:creationId xmlns:a16="http://schemas.microsoft.com/office/drawing/2014/main" id="{32409C33-5A99-E18B-7C77-F00C9A819561}"/>
                </a:ext>
              </a:extLst>
            </p:cNvPr>
            <p:cNvGrpSpPr/>
            <p:nvPr/>
          </p:nvGrpSpPr>
          <p:grpSpPr>
            <a:xfrm>
              <a:off x="9155903" y="3935591"/>
              <a:ext cx="35950" cy="35993"/>
              <a:chOff x="9155903" y="3935591"/>
              <a:chExt cx="35950" cy="35993"/>
            </a:xfrm>
          </p:grpSpPr>
          <p:sp>
            <p:nvSpPr>
              <p:cNvPr id="957" name="Freeform 956">
                <a:extLst>
                  <a:ext uri="{FF2B5EF4-FFF2-40B4-BE49-F238E27FC236}">
                    <a16:creationId xmlns:a16="http://schemas.microsoft.com/office/drawing/2014/main" id="{534D3174-4BA1-5F99-49C4-10C37BB24509}"/>
                  </a:ext>
                </a:extLst>
              </p:cNvPr>
              <p:cNvSpPr/>
              <p:nvPr/>
            </p:nvSpPr>
            <p:spPr>
              <a:xfrm>
                <a:off x="9173879" y="393559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58" name="Freeform 957">
                <a:extLst>
                  <a:ext uri="{FF2B5EF4-FFF2-40B4-BE49-F238E27FC236}">
                    <a16:creationId xmlns:a16="http://schemas.microsoft.com/office/drawing/2014/main" id="{C9E3A48E-7DE1-6292-4AD0-11974B08A831}"/>
                  </a:ext>
                </a:extLst>
              </p:cNvPr>
              <p:cNvSpPr/>
              <p:nvPr/>
            </p:nvSpPr>
            <p:spPr>
              <a:xfrm>
                <a:off x="9155903" y="395358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59" name="Graphic 536">
              <a:extLst>
                <a:ext uri="{FF2B5EF4-FFF2-40B4-BE49-F238E27FC236}">
                  <a16:creationId xmlns:a16="http://schemas.microsoft.com/office/drawing/2014/main" id="{CE7539D9-D4FA-0894-5EEF-67344EB68B16}"/>
                </a:ext>
              </a:extLst>
            </p:cNvPr>
            <p:cNvGrpSpPr/>
            <p:nvPr/>
          </p:nvGrpSpPr>
          <p:grpSpPr>
            <a:xfrm>
              <a:off x="9160365" y="3950141"/>
              <a:ext cx="36078" cy="35993"/>
              <a:chOff x="9160365" y="3950141"/>
              <a:chExt cx="36078" cy="35993"/>
            </a:xfrm>
          </p:grpSpPr>
          <p:sp>
            <p:nvSpPr>
              <p:cNvPr id="960" name="Freeform 959">
                <a:extLst>
                  <a:ext uri="{FF2B5EF4-FFF2-40B4-BE49-F238E27FC236}">
                    <a16:creationId xmlns:a16="http://schemas.microsoft.com/office/drawing/2014/main" id="{2CCE2B04-60EB-EFB2-7E19-D9E6915959F7}"/>
                  </a:ext>
                </a:extLst>
              </p:cNvPr>
              <p:cNvSpPr/>
              <p:nvPr/>
            </p:nvSpPr>
            <p:spPr>
              <a:xfrm>
                <a:off x="9178468" y="395014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61" name="Freeform 960">
                <a:extLst>
                  <a:ext uri="{FF2B5EF4-FFF2-40B4-BE49-F238E27FC236}">
                    <a16:creationId xmlns:a16="http://schemas.microsoft.com/office/drawing/2014/main" id="{0523B8BE-2085-F7CD-6B56-9427FB7D3A41}"/>
                  </a:ext>
                </a:extLst>
              </p:cNvPr>
              <p:cNvSpPr/>
              <p:nvPr/>
            </p:nvSpPr>
            <p:spPr>
              <a:xfrm>
                <a:off x="9160365" y="3968138"/>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962" name="Graphic 536">
              <a:extLst>
                <a:ext uri="{FF2B5EF4-FFF2-40B4-BE49-F238E27FC236}">
                  <a16:creationId xmlns:a16="http://schemas.microsoft.com/office/drawing/2014/main" id="{3B7B13BC-E669-77CF-F7FE-1251E94E3023}"/>
                </a:ext>
              </a:extLst>
            </p:cNvPr>
            <p:cNvGrpSpPr/>
            <p:nvPr/>
          </p:nvGrpSpPr>
          <p:grpSpPr>
            <a:xfrm>
              <a:off x="8910366" y="3841013"/>
              <a:ext cx="36078" cy="35993"/>
              <a:chOff x="8910366" y="3841013"/>
              <a:chExt cx="36078" cy="35993"/>
            </a:xfrm>
          </p:grpSpPr>
          <p:sp>
            <p:nvSpPr>
              <p:cNvPr id="963" name="Freeform 962">
                <a:extLst>
                  <a:ext uri="{FF2B5EF4-FFF2-40B4-BE49-F238E27FC236}">
                    <a16:creationId xmlns:a16="http://schemas.microsoft.com/office/drawing/2014/main" id="{AC2D9AEF-A572-17A0-9A11-464EA7FFD9ED}"/>
                  </a:ext>
                </a:extLst>
              </p:cNvPr>
              <p:cNvSpPr/>
              <p:nvPr/>
            </p:nvSpPr>
            <p:spPr>
              <a:xfrm>
                <a:off x="8928342" y="384101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64" name="Freeform 963">
                <a:extLst>
                  <a:ext uri="{FF2B5EF4-FFF2-40B4-BE49-F238E27FC236}">
                    <a16:creationId xmlns:a16="http://schemas.microsoft.com/office/drawing/2014/main" id="{C433D049-F8B5-A838-834F-C24D7DD6D3B2}"/>
                  </a:ext>
                </a:extLst>
              </p:cNvPr>
              <p:cNvSpPr/>
              <p:nvPr/>
            </p:nvSpPr>
            <p:spPr>
              <a:xfrm>
                <a:off x="8910366" y="3859010"/>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965" name="Graphic 536">
              <a:extLst>
                <a:ext uri="{FF2B5EF4-FFF2-40B4-BE49-F238E27FC236}">
                  <a16:creationId xmlns:a16="http://schemas.microsoft.com/office/drawing/2014/main" id="{3A0DA7EC-6815-370D-20C7-6BC7420DD8E4}"/>
                </a:ext>
              </a:extLst>
            </p:cNvPr>
            <p:cNvGrpSpPr/>
            <p:nvPr/>
          </p:nvGrpSpPr>
          <p:grpSpPr>
            <a:xfrm>
              <a:off x="8781606" y="3745797"/>
              <a:ext cx="35950" cy="35993"/>
              <a:chOff x="8781606" y="3745797"/>
              <a:chExt cx="35950" cy="35993"/>
            </a:xfrm>
          </p:grpSpPr>
          <p:sp>
            <p:nvSpPr>
              <p:cNvPr id="966" name="Freeform 965">
                <a:extLst>
                  <a:ext uri="{FF2B5EF4-FFF2-40B4-BE49-F238E27FC236}">
                    <a16:creationId xmlns:a16="http://schemas.microsoft.com/office/drawing/2014/main" id="{95D65413-6233-4F8C-38F5-ECB80A60D459}"/>
                  </a:ext>
                </a:extLst>
              </p:cNvPr>
              <p:cNvSpPr/>
              <p:nvPr/>
            </p:nvSpPr>
            <p:spPr>
              <a:xfrm>
                <a:off x="8799581" y="374579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67" name="Freeform 966">
                <a:extLst>
                  <a:ext uri="{FF2B5EF4-FFF2-40B4-BE49-F238E27FC236}">
                    <a16:creationId xmlns:a16="http://schemas.microsoft.com/office/drawing/2014/main" id="{259E1E82-873C-11D5-5C40-ED529A5A9BD8}"/>
                  </a:ext>
                </a:extLst>
              </p:cNvPr>
              <p:cNvSpPr/>
              <p:nvPr/>
            </p:nvSpPr>
            <p:spPr>
              <a:xfrm>
                <a:off x="8781606" y="376379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68" name="Graphic 536">
              <a:extLst>
                <a:ext uri="{FF2B5EF4-FFF2-40B4-BE49-F238E27FC236}">
                  <a16:creationId xmlns:a16="http://schemas.microsoft.com/office/drawing/2014/main" id="{9C63D438-9868-5495-B10D-2C815DD1D925}"/>
                </a:ext>
              </a:extLst>
            </p:cNvPr>
            <p:cNvGrpSpPr/>
            <p:nvPr/>
          </p:nvGrpSpPr>
          <p:grpSpPr>
            <a:xfrm>
              <a:off x="8706645" y="3720653"/>
              <a:ext cx="35950" cy="36120"/>
              <a:chOff x="8706645" y="3720653"/>
              <a:chExt cx="35950" cy="36120"/>
            </a:xfrm>
          </p:grpSpPr>
          <p:sp>
            <p:nvSpPr>
              <p:cNvPr id="969" name="Freeform 968">
                <a:extLst>
                  <a:ext uri="{FF2B5EF4-FFF2-40B4-BE49-F238E27FC236}">
                    <a16:creationId xmlns:a16="http://schemas.microsoft.com/office/drawing/2014/main" id="{CA9FB01C-85E1-DC2E-5451-DAC12CC0A850}"/>
                  </a:ext>
                </a:extLst>
              </p:cNvPr>
              <p:cNvSpPr/>
              <p:nvPr/>
            </p:nvSpPr>
            <p:spPr>
              <a:xfrm>
                <a:off x="8724620" y="3720653"/>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970" name="Freeform 969">
                <a:extLst>
                  <a:ext uri="{FF2B5EF4-FFF2-40B4-BE49-F238E27FC236}">
                    <a16:creationId xmlns:a16="http://schemas.microsoft.com/office/drawing/2014/main" id="{42C5EF46-76B5-EC1A-9D73-A1A1D34B0217}"/>
                  </a:ext>
                </a:extLst>
              </p:cNvPr>
              <p:cNvSpPr/>
              <p:nvPr/>
            </p:nvSpPr>
            <p:spPr>
              <a:xfrm>
                <a:off x="8706645" y="373877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71" name="Graphic 536">
              <a:extLst>
                <a:ext uri="{FF2B5EF4-FFF2-40B4-BE49-F238E27FC236}">
                  <a16:creationId xmlns:a16="http://schemas.microsoft.com/office/drawing/2014/main" id="{98AA1723-9BBA-8AC4-C49B-5E1DBF135531}"/>
                </a:ext>
              </a:extLst>
            </p:cNvPr>
            <p:cNvGrpSpPr/>
            <p:nvPr/>
          </p:nvGrpSpPr>
          <p:grpSpPr>
            <a:xfrm>
              <a:off x="8468374" y="3691808"/>
              <a:ext cx="35950" cy="36120"/>
              <a:chOff x="8468374" y="3691808"/>
              <a:chExt cx="35950" cy="36120"/>
            </a:xfrm>
          </p:grpSpPr>
          <p:sp>
            <p:nvSpPr>
              <p:cNvPr id="972" name="Freeform 971">
                <a:extLst>
                  <a:ext uri="{FF2B5EF4-FFF2-40B4-BE49-F238E27FC236}">
                    <a16:creationId xmlns:a16="http://schemas.microsoft.com/office/drawing/2014/main" id="{B4D11AE9-2AAD-75D7-6BB7-DBB3E259B861}"/>
                  </a:ext>
                </a:extLst>
              </p:cNvPr>
              <p:cNvSpPr/>
              <p:nvPr/>
            </p:nvSpPr>
            <p:spPr>
              <a:xfrm>
                <a:off x="8486350" y="3691808"/>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973" name="Freeform 972">
                <a:extLst>
                  <a:ext uri="{FF2B5EF4-FFF2-40B4-BE49-F238E27FC236}">
                    <a16:creationId xmlns:a16="http://schemas.microsoft.com/office/drawing/2014/main" id="{2ACB5592-F9A4-A67C-8CBC-5086905D458A}"/>
                  </a:ext>
                </a:extLst>
              </p:cNvPr>
              <p:cNvSpPr/>
              <p:nvPr/>
            </p:nvSpPr>
            <p:spPr>
              <a:xfrm>
                <a:off x="8468374" y="370980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74" name="Graphic 536">
              <a:extLst>
                <a:ext uri="{FF2B5EF4-FFF2-40B4-BE49-F238E27FC236}">
                  <a16:creationId xmlns:a16="http://schemas.microsoft.com/office/drawing/2014/main" id="{0EF36251-CB4A-7F46-ED1D-8E0D1A4FE1C3}"/>
                </a:ext>
              </a:extLst>
            </p:cNvPr>
            <p:cNvGrpSpPr/>
            <p:nvPr/>
          </p:nvGrpSpPr>
          <p:grpSpPr>
            <a:xfrm>
              <a:off x="8361032" y="3634500"/>
              <a:ext cx="36078" cy="35993"/>
              <a:chOff x="8361032" y="3634500"/>
              <a:chExt cx="36078" cy="35993"/>
            </a:xfrm>
          </p:grpSpPr>
          <p:sp>
            <p:nvSpPr>
              <p:cNvPr id="975" name="Freeform 974">
                <a:extLst>
                  <a:ext uri="{FF2B5EF4-FFF2-40B4-BE49-F238E27FC236}">
                    <a16:creationId xmlns:a16="http://schemas.microsoft.com/office/drawing/2014/main" id="{1FFC187E-5665-FD3A-D06A-EC5222385214}"/>
                  </a:ext>
                </a:extLst>
              </p:cNvPr>
              <p:cNvSpPr/>
              <p:nvPr/>
            </p:nvSpPr>
            <p:spPr>
              <a:xfrm>
                <a:off x="8379007" y="363450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76" name="Freeform 975">
                <a:extLst>
                  <a:ext uri="{FF2B5EF4-FFF2-40B4-BE49-F238E27FC236}">
                    <a16:creationId xmlns:a16="http://schemas.microsoft.com/office/drawing/2014/main" id="{46AACE78-8990-194A-8CCE-6E331C4C6D08}"/>
                  </a:ext>
                </a:extLst>
              </p:cNvPr>
              <p:cNvSpPr/>
              <p:nvPr/>
            </p:nvSpPr>
            <p:spPr>
              <a:xfrm>
                <a:off x="8361032" y="3652496"/>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3950" cap="flat">
                <a:solidFill>
                  <a:srgbClr val="000000"/>
                </a:solidFill>
                <a:prstDash val="solid"/>
                <a:miter/>
              </a:ln>
            </p:spPr>
            <p:txBody>
              <a:bodyPr rtlCol="0" anchor="ctr"/>
              <a:lstStyle/>
              <a:p>
                <a:endParaRPr lang="en-GB" noProof="0" dirty="0"/>
              </a:p>
            </p:txBody>
          </p:sp>
        </p:grpSp>
        <p:grpSp>
          <p:nvGrpSpPr>
            <p:cNvPr id="977" name="Graphic 536">
              <a:extLst>
                <a:ext uri="{FF2B5EF4-FFF2-40B4-BE49-F238E27FC236}">
                  <a16:creationId xmlns:a16="http://schemas.microsoft.com/office/drawing/2014/main" id="{ECFAB711-6902-9402-9243-8F0A25FCC990}"/>
                </a:ext>
              </a:extLst>
            </p:cNvPr>
            <p:cNvGrpSpPr/>
            <p:nvPr/>
          </p:nvGrpSpPr>
          <p:grpSpPr>
            <a:xfrm>
              <a:off x="8276636" y="3554217"/>
              <a:ext cx="36078" cy="35993"/>
              <a:chOff x="8276636" y="3554217"/>
              <a:chExt cx="36078" cy="35993"/>
            </a:xfrm>
          </p:grpSpPr>
          <p:sp>
            <p:nvSpPr>
              <p:cNvPr id="978" name="Freeform 977">
                <a:extLst>
                  <a:ext uri="{FF2B5EF4-FFF2-40B4-BE49-F238E27FC236}">
                    <a16:creationId xmlns:a16="http://schemas.microsoft.com/office/drawing/2014/main" id="{62641000-8F65-CBCB-298C-60D307EC0878}"/>
                  </a:ext>
                </a:extLst>
              </p:cNvPr>
              <p:cNvSpPr/>
              <p:nvPr/>
            </p:nvSpPr>
            <p:spPr>
              <a:xfrm>
                <a:off x="8294739" y="355421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79" name="Freeform 978">
                <a:extLst>
                  <a:ext uri="{FF2B5EF4-FFF2-40B4-BE49-F238E27FC236}">
                    <a16:creationId xmlns:a16="http://schemas.microsoft.com/office/drawing/2014/main" id="{8EC15FC6-22D8-4286-1035-13BAF06184B0}"/>
                  </a:ext>
                </a:extLst>
              </p:cNvPr>
              <p:cNvSpPr/>
              <p:nvPr/>
            </p:nvSpPr>
            <p:spPr>
              <a:xfrm>
                <a:off x="8276636" y="3572214"/>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980" name="Graphic 536">
              <a:extLst>
                <a:ext uri="{FF2B5EF4-FFF2-40B4-BE49-F238E27FC236}">
                  <a16:creationId xmlns:a16="http://schemas.microsoft.com/office/drawing/2014/main" id="{374E2180-66BC-098A-7B2E-D74D25B4F0B3}"/>
                </a:ext>
              </a:extLst>
            </p:cNvPr>
            <p:cNvGrpSpPr/>
            <p:nvPr/>
          </p:nvGrpSpPr>
          <p:grpSpPr>
            <a:xfrm>
              <a:off x="8157565" y="3516693"/>
              <a:ext cx="35950" cy="35993"/>
              <a:chOff x="8157565" y="3516693"/>
              <a:chExt cx="35950" cy="35993"/>
            </a:xfrm>
          </p:grpSpPr>
          <p:sp>
            <p:nvSpPr>
              <p:cNvPr id="981" name="Freeform 980">
                <a:extLst>
                  <a:ext uri="{FF2B5EF4-FFF2-40B4-BE49-F238E27FC236}">
                    <a16:creationId xmlns:a16="http://schemas.microsoft.com/office/drawing/2014/main" id="{36EA542A-A108-ECCD-9705-0728C7E84B08}"/>
                  </a:ext>
                </a:extLst>
              </p:cNvPr>
              <p:cNvSpPr/>
              <p:nvPr/>
            </p:nvSpPr>
            <p:spPr>
              <a:xfrm>
                <a:off x="8175541" y="351669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82" name="Freeform 981">
                <a:extLst>
                  <a:ext uri="{FF2B5EF4-FFF2-40B4-BE49-F238E27FC236}">
                    <a16:creationId xmlns:a16="http://schemas.microsoft.com/office/drawing/2014/main" id="{F2FEA7B4-9ED3-3227-9CFB-877C912A0CD8}"/>
                  </a:ext>
                </a:extLst>
              </p:cNvPr>
              <p:cNvSpPr/>
              <p:nvPr/>
            </p:nvSpPr>
            <p:spPr>
              <a:xfrm>
                <a:off x="8157565" y="353468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83" name="Graphic 536">
              <a:extLst>
                <a:ext uri="{FF2B5EF4-FFF2-40B4-BE49-F238E27FC236}">
                  <a16:creationId xmlns:a16="http://schemas.microsoft.com/office/drawing/2014/main" id="{4C0AEDA0-E011-C23C-B225-94CFA0DAC7D1}"/>
                </a:ext>
              </a:extLst>
            </p:cNvPr>
            <p:cNvGrpSpPr/>
            <p:nvPr/>
          </p:nvGrpSpPr>
          <p:grpSpPr>
            <a:xfrm>
              <a:off x="8030207" y="3529456"/>
              <a:ext cx="35950" cy="36120"/>
              <a:chOff x="8030207" y="3529456"/>
              <a:chExt cx="35950" cy="36120"/>
            </a:xfrm>
          </p:grpSpPr>
          <p:sp>
            <p:nvSpPr>
              <p:cNvPr id="984" name="Freeform 983">
                <a:extLst>
                  <a:ext uri="{FF2B5EF4-FFF2-40B4-BE49-F238E27FC236}">
                    <a16:creationId xmlns:a16="http://schemas.microsoft.com/office/drawing/2014/main" id="{EC84DEBD-84CE-69CF-1349-4083A065AE17}"/>
                  </a:ext>
                </a:extLst>
              </p:cNvPr>
              <p:cNvSpPr/>
              <p:nvPr/>
            </p:nvSpPr>
            <p:spPr>
              <a:xfrm>
                <a:off x="8048183" y="3529456"/>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985" name="Freeform 984">
                <a:extLst>
                  <a:ext uri="{FF2B5EF4-FFF2-40B4-BE49-F238E27FC236}">
                    <a16:creationId xmlns:a16="http://schemas.microsoft.com/office/drawing/2014/main" id="{84E5FA88-9286-FD58-D2DD-91F79A933011}"/>
                  </a:ext>
                </a:extLst>
              </p:cNvPr>
              <p:cNvSpPr/>
              <p:nvPr/>
            </p:nvSpPr>
            <p:spPr>
              <a:xfrm>
                <a:off x="8030207" y="354745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86" name="Graphic 536">
              <a:extLst>
                <a:ext uri="{FF2B5EF4-FFF2-40B4-BE49-F238E27FC236}">
                  <a16:creationId xmlns:a16="http://schemas.microsoft.com/office/drawing/2014/main" id="{2F7B6F12-6024-11B4-AB24-0E91C9579D1A}"/>
                </a:ext>
              </a:extLst>
            </p:cNvPr>
            <p:cNvGrpSpPr/>
            <p:nvPr/>
          </p:nvGrpSpPr>
          <p:grpSpPr>
            <a:xfrm>
              <a:off x="7912411" y="3427348"/>
              <a:ext cx="35950" cy="35993"/>
              <a:chOff x="7912411" y="3427348"/>
              <a:chExt cx="35950" cy="35993"/>
            </a:xfrm>
          </p:grpSpPr>
          <p:sp>
            <p:nvSpPr>
              <p:cNvPr id="987" name="Freeform 986">
                <a:extLst>
                  <a:ext uri="{FF2B5EF4-FFF2-40B4-BE49-F238E27FC236}">
                    <a16:creationId xmlns:a16="http://schemas.microsoft.com/office/drawing/2014/main" id="{31A351BA-1F4D-7E46-838C-AE3CD2CE2193}"/>
                  </a:ext>
                </a:extLst>
              </p:cNvPr>
              <p:cNvSpPr/>
              <p:nvPr/>
            </p:nvSpPr>
            <p:spPr>
              <a:xfrm>
                <a:off x="7930386" y="342734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88" name="Freeform 987">
                <a:extLst>
                  <a:ext uri="{FF2B5EF4-FFF2-40B4-BE49-F238E27FC236}">
                    <a16:creationId xmlns:a16="http://schemas.microsoft.com/office/drawing/2014/main" id="{DAEBCAED-7FBD-A0D0-2D19-E1B124160560}"/>
                  </a:ext>
                </a:extLst>
              </p:cNvPr>
              <p:cNvSpPr/>
              <p:nvPr/>
            </p:nvSpPr>
            <p:spPr>
              <a:xfrm>
                <a:off x="7912411" y="344534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89" name="Graphic 536">
              <a:extLst>
                <a:ext uri="{FF2B5EF4-FFF2-40B4-BE49-F238E27FC236}">
                  <a16:creationId xmlns:a16="http://schemas.microsoft.com/office/drawing/2014/main" id="{457C2BB3-5DBE-00EB-8E10-879F168B5ACA}"/>
                </a:ext>
              </a:extLst>
            </p:cNvPr>
            <p:cNvGrpSpPr/>
            <p:nvPr/>
          </p:nvGrpSpPr>
          <p:grpSpPr>
            <a:xfrm>
              <a:off x="7829418" y="3399524"/>
              <a:ext cx="35950" cy="35993"/>
              <a:chOff x="7829418" y="3399524"/>
              <a:chExt cx="35950" cy="35993"/>
            </a:xfrm>
          </p:grpSpPr>
          <p:sp>
            <p:nvSpPr>
              <p:cNvPr id="990" name="Freeform 989">
                <a:extLst>
                  <a:ext uri="{FF2B5EF4-FFF2-40B4-BE49-F238E27FC236}">
                    <a16:creationId xmlns:a16="http://schemas.microsoft.com/office/drawing/2014/main" id="{A6812CA6-9C14-F965-0C29-EC261AD039A2}"/>
                  </a:ext>
                </a:extLst>
              </p:cNvPr>
              <p:cNvSpPr/>
              <p:nvPr/>
            </p:nvSpPr>
            <p:spPr>
              <a:xfrm>
                <a:off x="7847393" y="339952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91" name="Freeform 990">
                <a:extLst>
                  <a:ext uri="{FF2B5EF4-FFF2-40B4-BE49-F238E27FC236}">
                    <a16:creationId xmlns:a16="http://schemas.microsoft.com/office/drawing/2014/main" id="{EE5EE139-7E19-A96D-AC3E-15DF4858262F}"/>
                  </a:ext>
                </a:extLst>
              </p:cNvPr>
              <p:cNvSpPr/>
              <p:nvPr/>
            </p:nvSpPr>
            <p:spPr>
              <a:xfrm>
                <a:off x="7829418" y="341752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92" name="Graphic 536">
              <a:extLst>
                <a:ext uri="{FF2B5EF4-FFF2-40B4-BE49-F238E27FC236}">
                  <a16:creationId xmlns:a16="http://schemas.microsoft.com/office/drawing/2014/main" id="{7E22A1F7-4E20-7B22-E751-C51FF33B298A}"/>
                </a:ext>
              </a:extLst>
            </p:cNvPr>
            <p:cNvGrpSpPr/>
            <p:nvPr/>
          </p:nvGrpSpPr>
          <p:grpSpPr>
            <a:xfrm>
              <a:off x="7799586" y="3386250"/>
              <a:ext cx="35950" cy="35993"/>
              <a:chOff x="7799586" y="3386250"/>
              <a:chExt cx="35950" cy="35993"/>
            </a:xfrm>
          </p:grpSpPr>
          <p:sp>
            <p:nvSpPr>
              <p:cNvPr id="993" name="Freeform 992">
                <a:extLst>
                  <a:ext uri="{FF2B5EF4-FFF2-40B4-BE49-F238E27FC236}">
                    <a16:creationId xmlns:a16="http://schemas.microsoft.com/office/drawing/2014/main" id="{6A250BE3-79F7-73AF-477A-857DC74754D0}"/>
                  </a:ext>
                </a:extLst>
              </p:cNvPr>
              <p:cNvSpPr/>
              <p:nvPr/>
            </p:nvSpPr>
            <p:spPr>
              <a:xfrm>
                <a:off x="7817562" y="338625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94" name="Freeform 993">
                <a:extLst>
                  <a:ext uri="{FF2B5EF4-FFF2-40B4-BE49-F238E27FC236}">
                    <a16:creationId xmlns:a16="http://schemas.microsoft.com/office/drawing/2014/main" id="{A5AF5E35-551E-0DBE-EDD5-99CC78DCFAC7}"/>
                  </a:ext>
                </a:extLst>
              </p:cNvPr>
              <p:cNvSpPr/>
              <p:nvPr/>
            </p:nvSpPr>
            <p:spPr>
              <a:xfrm>
                <a:off x="7799586" y="340424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95" name="Graphic 536">
              <a:extLst>
                <a:ext uri="{FF2B5EF4-FFF2-40B4-BE49-F238E27FC236}">
                  <a16:creationId xmlns:a16="http://schemas.microsoft.com/office/drawing/2014/main" id="{A5044941-7547-D0D3-F69D-3FCD41DA17AD}"/>
                </a:ext>
              </a:extLst>
            </p:cNvPr>
            <p:cNvGrpSpPr/>
            <p:nvPr/>
          </p:nvGrpSpPr>
          <p:grpSpPr>
            <a:xfrm>
              <a:off x="7766568" y="3379995"/>
              <a:ext cx="35950" cy="35993"/>
              <a:chOff x="7766568" y="3379995"/>
              <a:chExt cx="35950" cy="35993"/>
            </a:xfrm>
          </p:grpSpPr>
          <p:sp>
            <p:nvSpPr>
              <p:cNvPr id="996" name="Freeform 995">
                <a:extLst>
                  <a:ext uri="{FF2B5EF4-FFF2-40B4-BE49-F238E27FC236}">
                    <a16:creationId xmlns:a16="http://schemas.microsoft.com/office/drawing/2014/main" id="{E9700B9A-4D10-34BF-BD30-E8648215D571}"/>
                  </a:ext>
                </a:extLst>
              </p:cNvPr>
              <p:cNvSpPr/>
              <p:nvPr/>
            </p:nvSpPr>
            <p:spPr>
              <a:xfrm>
                <a:off x="7784543" y="337999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997" name="Freeform 996">
                <a:extLst>
                  <a:ext uri="{FF2B5EF4-FFF2-40B4-BE49-F238E27FC236}">
                    <a16:creationId xmlns:a16="http://schemas.microsoft.com/office/drawing/2014/main" id="{13CD01E5-90BE-9294-7BA9-56E70BBFF5A9}"/>
                  </a:ext>
                </a:extLst>
              </p:cNvPr>
              <p:cNvSpPr/>
              <p:nvPr/>
            </p:nvSpPr>
            <p:spPr>
              <a:xfrm>
                <a:off x="7766568" y="339799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998" name="Graphic 536">
              <a:extLst>
                <a:ext uri="{FF2B5EF4-FFF2-40B4-BE49-F238E27FC236}">
                  <a16:creationId xmlns:a16="http://schemas.microsoft.com/office/drawing/2014/main" id="{83A65B89-3A5E-785C-D560-E9DCCAF5325C}"/>
                </a:ext>
              </a:extLst>
            </p:cNvPr>
            <p:cNvGrpSpPr/>
            <p:nvPr/>
          </p:nvGrpSpPr>
          <p:grpSpPr>
            <a:xfrm>
              <a:off x="8117025" y="3503036"/>
              <a:ext cx="35950" cy="36120"/>
              <a:chOff x="8117025" y="3503036"/>
              <a:chExt cx="35950" cy="36120"/>
            </a:xfrm>
          </p:grpSpPr>
          <p:sp>
            <p:nvSpPr>
              <p:cNvPr id="999" name="Freeform 998">
                <a:extLst>
                  <a:ext uri="{FF2B5EF4-FFF2-40B4-BE49-F238E27FC236}">
                    <a16:creationId xmlns:a16="http://schemas.microsoft.com/office/drawing/2014/main" id="{BE2B34A1-643E-F25B-E51E-7D3A05DD3FA7}"/>
                  </a:ext>
                </a:extLst>
              </p:cNvPr>
              <p:cNvSpPr/>
              <p:nvPr/>
            </p:nvSpPr>
            <p:spPr>
              <a:xfrm>
                <a:off x="8135000" y="3503036"/>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00" name="Freeform 999">
                <a:extLst>
                  <a:ext uri="{FF2B5EF4-FFF2-40B4-BE49-F238E27FC236}">
                    <a16:creationId xmlns:a16="http://schemas.microsoft.com/office/drawing/2014/main" id="{61327A52-5B6B-583B-E2A9-EACAB954EDE3}"/>
                  </a:ext>
                </a:extLst>
              </p:cNvPr>
              <p:cNvSpPr/>
              <p:nvPr/>
            </p:nvSpPr>
            <p:spPr>
              <a:xfrm>
                <a:off x="8117025" y="352103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01" name="Graphic 536">
              <a:extLst>
                <a:ext uri="{FF2B5EF4-FFF2-40B4-BE49-F238E27FC236}">
                  <a16:creationId xmlns:a16="http://schemas.microsoft.com/office/drawing/2014/main" id="{EA5BE548-B453-62FD-A8D1-699E38EE77EF}"/>
                </a:ext>
              </a:extLst>
            </p:cNvPr>
            <p:cNvGrpSpPr/>
            <p:nvPr/>
          </p:nvGrpSpPr>
          <p:grpSpPr>
            <a:xfrm>
              <a:off x="8230487" y="3585488"/>
              <a:ext cx="35950" cy="35993"/>
              <a:chOff x="8230487" y="3585488"/>
              <a:chExt cx="35950" cy="35993"/>
            </a:xfrm>
          </p:grpSpPr>
          <p:sp>
            <p:nvSpPr>
              <p:cNvPr id="1002" name="Freeform 1001">
                <a:extLst>
                  <a:ext uri="{FF2B5EF4-FFF2-40B4-BE49-F238E27FC236}">
                    <a16:creationId xmlns:a16="http://schemas.microsoft.com/office/drawing/2014/main" id="{27168CF0-2E3D-C97F-4A82-CE465829179F}"/>
                  </a:ext>
                </a:extLst>
              </p:cNvPr>
              <p:cNvSpPr/>
              <p:nvPr/>
            </p:nvSpPr>
            <p:spPr>
              <a:xfrm>
                <a:off x="8248462" y="358548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03" name="Freeform 1002">
                <a:extLst>
                  <a:ext uri="{FF2B5EF4-FFF2-40B4-BE49-F238E27FC236}">
                    <a16:creationId xmlns:a16="http://schemas.microsoft.com/office/drawing/2014/main" id="{CF3C4DFC-C8FA-D8C9-7C7D-01F778A3C070}"/>
                  </a:ext>
                </a:extLst>
              </p:cNvPr>
              <p:cNvSpPr/>
              <p:nvPr/>
            </p:nvSpPr>
            <p:spPr>
              <a:xfrm>
                <a:off x="8230487" y="360348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04" name="Graphic 536">
              <a:extLst>
                <a:ext uri="{FF2B5EF4-FFF2-40B4-BE49-F238E27FC236}">
                  <a16:creationId xmlns:a16="http://schemas.microsoft.com/office/drawing/2014/main" id="{28F8C141-29C4-A7D1-A15B-DE1B1DA4F3F8}"/>
                </a:ext>
              </a:extLst>
            </p:cNvPr>
            <p:cNvGrpSpPr/>
            <p:nvPr/>
          </p:nvGrpSpPr>
          <p:grpSpPr>
            <a:xfrm>
              <a:off x="9189304" y="3963032"/>
              <a:ext cx="35950" cy="35993"/>
              <a:chOff x="9189304" y="3963032"/>
              <a:chExt cx="35950" cy="35993"/>
            </a:xfrm>
          </p:grpSpPr>
          <p:sp>
            <p:nvSpPr>
              <p:cNvPr id="1005" name="Freeform 1004">
                <a:extLst>
                  <a:ext uri="{FF2B5EF4-FFF2-40B4-BE49-F238E27FC236}">
                    <a16:creationId xmlns:a16="http://schemas.microsoft.com/office/drawing/2014/main" id="{47BA505F-5261-5FCC-957A-24551B214CE5}"/>
                  </a:ext>
                </a:extLst>
              </p:cNvPr>
              <p:cNvSpPr/>
              <p:nvPr/>
            </p:nvSpPr>
            <p:spPr>
              <a:xfrm>
                <a:off x="9207280" y="3963032"/>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06" name="Freeform 1005">
                <a:extLst>
                  <a:ext uri="{FF2B5EF4-FFF2-40B4-BE49-F238E27FC236}">
                    <a16:creationId xmlns:a16="http://schemas.microsoft.com/office/drawing/2014/main" id="{DF430A68-C619-3A7A-1DFE-1CE86B68161E}"/>
                  </a:ext>
                </a:extLst>
              </p:cNvPr>
              <p:cNvSpPr/>
              <p:nvPr/>
            </p:nvSpPr>
            <p:spPr>
              <a:xfrm>
                <a:off x="9189304" y="398102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07" name="Graphic 536">
              <a:extLst>
                <a:ext uri="{FF2B5EF4-FFF2-40B4-BE49-F238E27FC236}">
                  <a16:creationId xmlns:a16="http://schemas.microsoft.com/office/drawing/2014/main" id="{56C0AB73-A2B8-916D-F645-48282F5B4D7F}"/>
                </a:ext>
              </a:extLst>
            </p:cNvPr>
            <p:cNvGrpSpPr/>
            <p:nvPr/>
          </p:nvGrpSpPr>
          <p:grpSpPr>
            <a:xfrm>
              <a:off x="9199376" y="3962649"/>
              <a:ext cx="35950" cy="35993"/>
              <a:chOff x="9199376" y="3962649"/>
              <a:chExt cx="35950" cy="35993"/>
            </a:xfrm>
          </p:grpSpPr>
          <p:sp>
            <p:nvSpPr>
              <p:cNvPr id="1008" name="Freeform 1007">
                <a:extLst>
                  <a:ext uri="{FF2B5EF4-FFF2-40B4-BE49-F238E27FC236}">
                    <a16:creationId xmlns:a16="http://schemas.microsoft.com/office/drawing/2014/main" id="{FAF68A89-8EC4-FF19-0C48-F6FCD08A640E}"/>
                  </a:ext>
                </a:extLst>
              </p:cNvPr>
              <p:cNvSpPr/>
              <p:nvPr/>
            </p:nvSpPr>
            <p:spPr>
              <a:xfrm>
                <a:off x="9217351" y="396264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09" name="Freeform 1008">
                <a:extLst>
                  <a:ext uri="{FF2B5EF4-FFF2-40B4-BE49-F238E27FC236}">
                    <a16:creationId xmlns:a16="http://schemas.microsoft.com/office/drawing/2014/main" id="{ABFA3A24-A382-6F16-8DD9-98BF35EEB62A}"/>
                  </a:ext>
                </a:extLst>
              </p:cNvPr>
              <p:cNvSpPr/>
              <p:nvPr/>
            </p:nvSpPr>
            <p:spPr>
              <a:xfrm>
                <a:off x="9199376" y="398064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10" name="Graphic 536">
              <a:extLst>
                <a:ext uri="{FF2B5EF4-FFF2-40B4-BE49-F238E27FC236}">
                  <a16:creationId xmlns:a16="http://schemas.microsoft.com/office/drawing/2014/main" id="{16A50803-AE03-E218-B96C-11A519EB06A8}"/>
                </a:ext>
              </a:extLst>
            </p:cNvPr>
            <p:cNvGrpSpPr/>
            <p:nvPr/>
          </p:nvGrpSpPr>
          <p:grpSpPr>
            <a:xfrm>
              <a:off x="9219518" y="3962649"/>
              <a:ext cx="35950" cy="35993"/>
              <a:chOff x="9219518" y="3962649"/>
              <a:chExt cx="35950" cy="35993"/>
            </a:xfrm>
          </p:grpSpPr>
          <p:sp>
            <p:nvSpPr>
              <p:cNvPr id="1011" name="Freeform 1010">
                <a:extLst>
                  <a:ext uri="{FF2B5EF4-FFF2-40B4-BE49-F238E27FC236}">
                    <a16:creationId xmlns:a16="http://schemas.microsoft.com/office/drawing/2014/main" id="{28B32770-35FF-97FD-AEB2-F85273E10AFD}"/>
                  </a:ext>
                </a:extLst>
              </p:cNvPr>
              <p:cNvSpPr/>
              <p:nvPr/>
            </p:nvSpPr>
            <p:spPr>
              <a:xfrm>
                <a:off x="9237494" y="396264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12" name="Freeform 1011">
                <a:extLst>
                  <a:ext uri="{FF2B5EF4-FFF2-40B4-BE49-F238E27FC236}">
                    <a16:creationId xmlns:a16="http://schemas.microsoft.com/office/drawing/2014/main" id="{C879F273-240D-1AB2-1958-7E63687D9750}"/>
                  </a:ext>
                </a:extLst>
              </p:cNvPr>
              <p:cNvSpPr/>
              <p:nvPr/>
            </p:nvSpPr>
            <p:spPr>
              <a:xfrm>
                <a:off x="9219518" y="398064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13" name="Graphic 536">
              <a:extLst>
                <a:ext uri="{FF2B5EF4-FFF2-40B4-BE49-F238E27FC236}">
                  <a16:creationId xmlns:a16="http://schemas.microsoft.com/office/drawing/2014/main" id="{2E279856-E370-4BAD-104B-5E24C09008DA}"/>
                </a:ext>
              </a:extLst>
            </p:cNvPr>
            <p:cNvGrpSpPr/>
            <p:nvPr/>
          </p:nvGrpSpPr>
          <p:grpSpPr>
            <a:xfrm>
              <a:off x="9229590" y="3962649"/>
              <a:ext cx="35950" cy="35993"/>
              <a:chOff x="9229590" y="3962649"/>
              <a:chExt cx="35950" cy="35993"/>
            </a:xfrm>
          </p:grpSpPr>
          <p:sp>
            <p:nvSpPr>
              <p:cNvPr id="1014" name="Freeform 1013">
                <a:extLst>
                  <a:ext uri="{FF2B5EF4-FFF2-40B4-BE49-F238E27FC236}">
                    <a16:creationId xmlns:a16="http://schemas.microsoft.com/office/drawing/2014/main" id="{121F8E3E-E940-8150-06F1-5E7196A9ECF5}"/>
                  </a:ext>
                </a:extLst>
              </p:cNvPr>
              <p:cNvSpPr/>
              <p:nvPr/>
            </p:nvSpPr>
            <p:spPr>
              <a:xfrm>
                <a:off x="9247565" y="396264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15" name="Freeform 1014">
                <a:extLst>
                  <a:ext uri="{FF2B5EF4-FFF2-40B4-BE49-F238E27FC236}">
                    <a16:creationId xmlns:a16="http://schemas.microsoft.com/office/drawing/2014/main" id="{B864B565-6692-5D27-81CB-CAB49D3BD64C}"/>
                  </a:ext>
                </a:extLst>
              </p:cNvPr>
              <p:cNvSpPr/>
              <p:nvPr/>
            </p:nvSpPr>
            <p:spPr>
              <a:xfrm>
                <a:off x="9229590" y="398064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16" name="Graphic 536">
              <a:extLst>
                <a:ext uri="{FF2B5EF4-FFF2-40B4-BE49-F238E27FC236}">
                  <a16:creationId xmlns:a16="http://schemas.microsoft.com/office/drawing/2014/main" id="{C9D31BFD-6845-211B-EF84-6FB37218AB96}"/>
                </a:ext>
              </a:extLst>
            </p:cNvPr>
            <p:cNvGrpSpPr/>
            <p:nvPr/>
          </p:nvGrpSpPr>
          <p:grpSpPr>
            <a:xfrm>
              <a:off x="9235836" y="3962649"/>
              <a:ext cx="35950" cy="35993"/>
              <a:chOff x="9235836" y="3962649"/>
              <a:chExt cx="35950" cy="35993"/>
            </a:xfrm>
          </p:grpSpPr>
          <p:sp>
            <p:nvSpPr>
              <p:cNvPr id="1017" name="Freeform 1016">
                <a:extLst>
                  <a:ext uri="{FF2B5EF4-FFF2-40B4-BE49-F238E27FC236}">
                    <a16:creationId xmlns:a16="http://schemas.microsoft.com/office/drawing/2014/main" id="{88BBCAF4-EE82-0C43-CE9C-E16F4C19A84C}"/>
                  </a:ext>
                </a:extLst>
              </p:cNvPr>
              <p:cNvSpPr/>
              <p:nvPr/>
            </p:nvSpPr>
            <p:spPr>
              <a:xfrm>
                <a:off x="9253812" y="396264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18" name="Freeform 1017">
                <a:extLst>
                  <a:ext uri="{FF2B5EF4-FFF2-40B4-BE49-F238E27FC236}">
                    <a16:creationId xmlns:a16="http://schemas.microsoft.com/office/drawing/2014/main" id="{FB7C339A-E4B4-1F3B-3AB3-36F680722096}"/>
                  </a:ext>
                </a:extLst>
              </p:cNvPr>
              <p:cNvSpPr/>
              <p:nvPr/>
            </p:nvSpPr>
            <p:spPr>
              <a:xfrm>
                <a:off x="9235836" y="398064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19" name="Graphic 536">
              <a:extLst>
                <a:ext uri="{FF2B5EF4-FFF2-40B4-BE49-F238E27FC236}">
                  <a16:creationId xmlns:a16="http://schemas.microsoft.com/office/drawing/2014/main" id="{3CD45B3F-B386-A424-4AFD-A27B423006C5}"/>
                </a:ext>
              </a:extLst>
            </p:cNvPr>
            <p:cNvGrpSpPr/>
            <p:nvPr/>
          </p:nvGrpSpPr>
          <p:grpSpPr>
            <a:xfrm>
              <a:off x="9238896" y="3962649"/>
              <a:ext cx="35950" cy="35993"/>
              <a:chOff x="9238896" y="3962649"/>
              <a:chExt cx="35950" cy="35993"/>
            </a:xfrm>
          </p:grpSpPr>
          <p:sp>
            <p:nvSpPr>
              <p:cNvPr id="1020" name="Freeform 1019">
                <a:extLst>
                  <a:ext uri="{FF2B5EF4-FFF2-40B4-BE49-F238E27FC236}">
                    <a16:creationId xmlns:a16="http://schemas.microsoft.com/office/drawing/2014/main" id="{D20F3448-2097-D4A5-1A5B-65BC8A1DFBCA}"/>
                  </a:ext>
                </a:extLst>
              </p:cNvPr>
              <p:cNvSpPr/>
              <p:nvPr/>
            </p:nvSpPr>
            <p:spPr>
              <a:xfrm>
                <a:off x="9256871" y="396264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21" name="Freeform 1020">
                <a:extLst>
                  <a:ext uri="{FF2B5EF4-FFF2-40B4-BE49-F238E27FC236}">
                    <a16:creationId xmlns:a16="http://schemas.microsoft.com/office/drawing/2014/main" id="{576C1C8C-F34F-A3C6-185A-180B03F49391}"/>
                  </a:ext>
                </a:extLst>
              </p:cNvPr>
              <p:cNvSpPr/>
              <p:nvPr/>
            </p:nvSpPr>
            <p:spPr>
              <a:xfrm>
                <a:off x="9238896" y="398064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22" name="Graphic 536">
              <a:extLst>
                <a:ext uri="{FF2B5EF4-FFF2-40B4-BE49-F238E27FC236}">
                  <a16:creationId xmlns:a16="http://schemas.microsoft.com/office/drawing/2014/main" id="{FD54AAB9-55F5-A9CB-4C90-68FAFBDF8A95}"/>
                </a:ext>
              </a:extLst>
            </p:cNvPr>
            <p:cNvGrpSpPr/>
            <p:nvPr/>
          </p:nvGrpSpPr>
          <p:grpSpPr>
            <a:xfrm>
              <a:off x="9246545" y="3962649"/>
              <a:ext cx="35950" cy="35993"/>
              <a:chOff x="9246545" y="3962649"/>
              <a:chExt cx="35950" cy="35993"/>
            </a:xfrm>
          </p:grpSpPr>
          <p:sp>
            <p:nvSpPr>
              <p:cNvPr id="1023" name="Freeform 1022">
                <a:extLst>
                  <a:ext uri="{FF2B5EF4-FFF2-40B4-BE49-F238E27FC236}">
                    <a16:creationId xmlns:a16="http://schemas.microsoft.com/office/drawing/2014/main" id="{CC26CD1A-D3C1-8854-8A19-DB6221BCEA53}"/>
                  </a:ext>
                </a:extLst>
              </p:cNvPr>
              <p:cNvSpPr/>
              <p:nvPr/>
            </p:nvSpPr>
            <p:spPr>
              <a:xfrm>
                <a:off x="9264521" y="396264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24" name="Freeform 1023">
                <a:extLst>
                  <a:ext uri="{FF2B5EF4-FFF2-40B4-BE49-F238E27FC236}">
                    <a16:creationId xmlns:a16="http://schemas.microsoft.com/office/drawing/2014/main" id="{87859663-77EB-8497-BA30-E1495533984D}"/>
                  </a:ext>
                </a:extLst>
              </p:cNvPr>
              <p:cNvSpPr/>
              <p:nvPr/>
            </p:nvSpPr>
            <p:spPr>
              <a:xfrm>
                <a:off x="9246545" y="398064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25" name="Graphic 536">
              <a:extLst>
                <a:ext uri="{FF2B5EF4-FFF2-40B4-BE49-F238E27FC236}">
                  <a16:creationId xmlns:a16="http://schemas.microsoft.com/office/drawing/2014/main" id="{7531388E-A092-87ED-0487-061897FD8609}"/>
                </a:ext>
              </a:extLst>
            </p:cNvPr>
            <p:cNvGrpSpPr/>
            <p:nvPr/>
          </p:nvGrpSpPr>
          <p:grpSpPr>
            <a:xfrm>
              <a:off x="9278799" y="3977582"/>
              <a:ext cx="36078" cy="36120"/>
              <a:chOff x="9278799" y="3977582"/>
              <a:chExt cx="36078" cy="36120"/>
            </a:xfrm>
          </p:grpSpPr>
          <p:sp>
            <p:nvSpPr>
              <p:cNvPr id="1026" name="Freeform 1025">
                <a:extLst>
                  <a:ext uri="{FF2B5EF4-FFF2-40B4-BE49-F238E27FC236}">
                    <a16:creationId xmlns:a16="http://schemas.microsoft.com/office/drawing/2014/main" id="{C06CB74A-8214-6CF2-AC1E-826B55D70553}"/>
                  </a:ext>
                </a:extLst>
              </p:cNvPr>
              <p:cNvSpPr/>
              <p:nvPr/>
            </p:nvSpPr>
            <p:spPr>
              <a:xfrm>
                <a:off x="9296774" y="3977582"/>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27" name="Freeform 1026">
                <a:extLst>
                  <a:ext uri="{FF2B5EF4-FFF2-40B4-BE49-F238E27FC236}">
                    <a16:creationId xmlns:a16="http://schemas.microsoft.com/office/drawing/2014/main" id="{B4F61567-C1B5-1EA5-89EE-39F489B2DF6F}"/>
                  </a:ext>
                </a:extLst>
              </p:cNvPr>
              <p:cNvSpPr/>
              <p:nvPr/>
            </p:nvSpPr>
            <p:spPr>
              <a:xfrm>
                <a:off x="9278799" y="3995579"/>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028" name="Graphic 536">
              <a:extLst>
                <a:ext uri="{FF2B5EF4-FFF2-40B4-BE49-F238E27FC236}">
                  <a16:creationId xmlns:a16="http://schemas.microsoft.com/office/drawing/2014/main" id="{D90AD51F-0274-C8F9-B297-6A9787A9CFB3}"/>
                </a:ext>
              </a:extLst>
            </p:cNvPr>
            <p:cNvGrpSpPr/>
            <p:nvPr/>
          </p:nvGrpSpPr>
          <p:grpSpPr>
            <a:xfrm>
              <a:off x="9286066" y="3977582"/>
              <a:ext cx="36078" cy="36120"/>
              <a:chOff x="9286066" y="3977582"/>
              <a:chExt cx="36078" cy="36120"/>
            </a:xfrm>
          </p:grpSpPr>
          <p:sp>
            <p:nvSpPr>
              <p:cNvPr id="1029" name="Freeform 1028">
                <a:extLst>
                  <a:ext uri="{FF2B5EF4-FFF2-40B4-BE49-F238E27FC236}">
                    <a16:creationId xmlns:a16="http://schemas.microsoft.com/office/drawing/2014/main" id="{BA0AF64C-5CF8-EE6B-0938-A7CEE357C17E}"/>
                  </a:ext>
                </a:extLst>
              </p:cNvPr>
              <p:cNvSpPr/>
              <p:nvPr/>
            </p:nvSpPr>
            <p:spPr>
              <a:xfrm>
                <a:off x="9304169" y="3977582"/>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30" name="Freeform 1029">
                <a:extLst>
                  <a:ext uri="{FF2B5EF4-FFF2-40B4-BE49-F238E27FC236}">
                    <a16:creationId xmlns:a16="http://schemas.microsoft.com/office/drawing/2014/main" id="{894E44F2-F672-9C1D-2F8E-BF3F077E6B45}"/>
                  </a:ext>
                </a:extLst>
              </p:cNvPr>
              <p:cNvSpPr/>
              <p:nvPr/>
            </p:nvSpPr>
            <p:spPr>
              <a:xfrm>
                <a:off x="9286066" y="3995579"/>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3950" cap="flat">
                <a:solidFill>
                  <a:srgbClr val="000000"/>
                </a:solidFill>
                <a:prstDash val="solid"/>
                <a:miter/>
              </a:ln>
            </p:spPr>
            <p:txBody>
              <a:bodyPr rtlCol="0" anchor="ctr"/>
              <a:lstStyle/>
              <a:p>
                <a:endParaRPr lang="en-GB" noProof="0" dirty="0"/>
              </a:p>
            </p:txBody>
          </p:sp>
        </p:grpSp>
        <p:grpSp>
          <p:nvGrpSpPr>
            <p:cNvPr id="1031" name="Graphic 536">
              <a:extLst>
                <a:ext uri="{FF2B5EF4-FFF2-40B4-BE49-F238E27FC236}">
                  <a16:creationId xmlns:a16="http://schemas.microsoft.com/office/drawing/2014/main" id="{26EF5495-B399-3C50-34BB-E3B33A0C28FE}"/>
                </a:ext>
              </a:extLst>
            </p:cNvPr>
            <p:cNvGrpSpPr/>
            <p:nvPr/>
          </p:nvGrpSpPr>
          <p:grpSpPr>
            <a:xfrm>
              <a:off x="9317427" y="3977582"/>
              <a:ext cx="35950" cy="36120"/>
              <a:chOff x="9317427" y="3977582"/>
              <a:chExt cx="35950" cy="36120"/>
            </a:xfrm>
          </p:grpSpPr>
          <p:sp>
            <p:nvSpPr>
              <p:cNvPr id="1032" name="Freeform 1031">
                <a:extLst>
                  <a:ext uri="{FF2B5EF4-FFF2-40B4-BE49-F238E27FC236}">
                    <a16:creationId xmlns:a16="http://schemas.microsoft.com/office/drawing/2014/main" id="{126BC92D-2126-A2CA-EAD2-D4941A676A13}"/>
                  </a:ext>
                </a:extLst>
              </p:cNvPr>
              <p:cNvSpPr/>
              <p:nvPr/>
            </p:nvSpPr>
            <p:spPr>
              <a:xfrm>
                <a:off x="9335402" y="3977582"/>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33" name="Freeform 1032">
                <a:extLst>
                  <a:ext uri="{FF2B5EF4-FFF2-40B4-BE49-F238E27FC236}">
                    <a16:creationId xmlns:a16="http://schemas.microsoft.com/office/drawing/2014/main" id="{2F3276DB-DCF9-0FE7-57C5-B95C1D6D0E0E}"/>
                  </a:ext>
                </a:extLst>
              </p:cNvPr>
              <p:cNvSpPr/>
              <p:nvPr/>
            </p:nvSpPr>
            <p:spPr>
              <a:xfrm>
                <a:off x="9317427" y="3995579"/>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34" name="Graphic 536">
              <a:extLst>
                <a:ext uri="{FF2B5EF4-FFF2-40B4-BE49-F238E27FC236}">
                  <a16:creationId xmlns:a16="http://schemas.microsoft.com/office/drawing/2014/main" id="{9C692A1E-5ECC-5B48-C17B-8A4A896EA3FA}"/>
                </a:ext>
              </a:extLst>
            </p:cNvPr>
            <p:cNvGrpSpPr/>
            <p:nvPr/>
          </p:nvGrpSpPr>
          <p:grpSpPr>
            <a:xfrm>
              <a:off x="9348279" y="3997494"/>
              <a:ext cx="35950" cy="35993"/>
              <a:chOff x="9348279" y="3997494"/>
              <a:chExt cx="35950" cy="35993"/>
            </a:xfrm>
          </p:grpSpPr>
          <p:sp>
            <p:nvSpPr>
              <p:cNvPr id="1035" name="Freeform 1034">
                <a:extLst>
                  <a:ext uri="{FF2B5EF4-FFF2-40B4-BE49-F238E27FC236}">
                    <a16:creationId xmlns:a16="http://schemas.microsoft.com/office/drawing/2014/main" id="{D6C51E24-ED86-AAA3-F441-351F8D7F2081}"/>
                  </a:ext>
                </a:extLst>
              </p:cNvPr>
              <p:cNvSpPr/>
              <p:nvPr/>
            </p:nvSpPr>
            <p:spPr>
              <a:xfrm>
                <a:off x="9366254" y="39974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36" name="Freeform 1035">
                <a:extLst>
                  <a:ext uri="{FF2B5EF4-FFF2-40B4-BE49-F238E27FC236}">
                    <a16:creationId xmlns:a16="http://schemas.microsoft.com/office/drawing/2014/main" id="{1C73C34D-6832-D231-14B5-8317EC91A766}"/>
                  </a:ext>
                </a:extLst>
              </p:cNvPr>
              <p:cNvSpPr/>
              <p:nvPr/>
            </p:nvSpPr>
            <p:spPr>
              <a:xfrm>
                <a:off x="9348279" y="401549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37" name="Graphic 536">
              <a:extLst>
                <a:ext uri="{FF2B5EF4-FFF2-40B4-BE49-F238E27FC236}">
                  <a16:creationId xmlns:a16="http://schemas.microsoft.com/office/drawing/2014/main" id="{B4A883CD-15E2-6D93-1407-FB26C033079C}"/>
                </a:ext>
              </a:extLst>
            </p:cNvPr>
            <p:cNvGrpSpPr/>
            <p:nvPr/>
          </p:nvGrpSpPr>
          <p:grpSpPr>
            <a:xfrm>
              <a:off x="9357330" y="3997494"/>
              <a:ext cx="35950" cy="35993"/>
              <a:chOff x="9357330" y="3997494"/>
              <a:chExt cx="35950" cy="35993"/>
            </a:xfrm>
          </p:grpSpPr>
          <p:sp>
            <p:nvSpPr>
              <p:cNvPr id="1038" name="Freeform 1037">
                <a:extLst>
                  <a:ext uri="{FF2B5EF4-FFF2-40B4-BE49-F238E27FC236}">
                    <a16:creationId xmlns:a16="http://schemas.microsoft.com/office/drawing/2014/main" id="{EE62182A-5583-9239-B4B1-F2C3828CE738}"/>
                  </a:ext>
                </a:extLst>
              </p:cNvPr>
              <p:cNvSpPr/>
              <p:nvPr/>
            </p:nvSpPr>
            <p:spPr>
              <a:xfrm>
                <a:off x="9375305" y="39974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39" name="Freeform 1038">
                <a:extLst>
                  <a:ext uri="{FF2B5EF4-FFF2-40B4-BE49-F238E27FC236}">
                    <a16:creationId xmlns:a16="http://schemas.microsoft.com/office/drawing/2014/main" id="{B4A501FF-5EDD-EB5F-8220-4D25B424A53D}"/>
                  </a:ext>
                </a:extLst>
              </p:cNvPr>
              <p:cNvSpPr/>
              <p:nvPr/>
            </p:nvSpPr>
            <p:spPr>
              <a:xfrm>
                <a:off x="9357330" y="401549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40" name="Graphic 536">
              <a:extLst>
                <a:ext uri="{FF2B5EF4-FFF2-40B4-BE49-F238E27FC236}">
                  <a16:creationId xmlns:a16="http://schemas.microsoft.com/office/drawing/2014/main" id="{2798295E-A5AF-00BE-493A-CA177289C401}"/>
                </a:ext>
              </a:extLst>
            </p:cNvPr>
            <p:cNvGrpSpPr/>
            <p:nvPr/>
          </p:nvGrpSpPr>
          <p:grpSpPr>
            <a:xfrm>
              <a:off x="9365617" y="3997494"/>
              <a:ext cx="35950" cy="35993"/>
              <a:chOff x="9365617" y="3997494"/>
              <a:chExt cx="35950" cy="35993"/>
            </a:xfrm>
          </p:grpSpPr>
          <p:sp>
            <p:nvSpPr>
              <p:cNvPr id="1041" name="Freeform 1040">
                <a:extLst>
                  <a:ext uri="{FF2B5EF4-FFF2-40B4-BE49-F238E27FC236}">
                    <a16:creationId xmlns:a16="http://schemas.microsoft.com/office/drawing/2014/main" id="{D1AA03F9-D1D2-ADAE-C8F4-8AB16B8BE547}"/>
                  </a:ext>
                </a:extLst>
              </p:cNvPr>
              <p:cNvSpPr/>
              <p:nvPr/>
            </p:nvSpPr>
            <p:spPr>
              <a:xfrm>
                <a:off x="9383592" y="39974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42" name="Freeform 1041">
                <a:extLst>
                  <a:ext uri="{FF2B5EF4-FFF2-40B4-BE49-F238E27FC236}">
                    <a16:creationId xmlns:a16="http://schemas.microsoft.com/office/drawing/2014/main" id="{9415E099-7442-A847-0274-F22C25DDFB60}"/>
                  </a:ext>
                </a:extLst>
              </p:cNvPr>
              <p:cNvSpPr/>
              <p:nvPr/>
            </p:nvSpPr>
            <p:spPr>
              <a:xfrm>
                <a:off x="9365617" y="401549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43" name="Graphic 536">
              <a:extLst>
                <a:ext uri="{FF2B5EF4-FFF2-40B4-BE49-F238E27FC236}">
                  <a16:creationId xmlns:a16="http://schemas.microsoft.com/office/drawing/2014/main" id="{1BBF2B9B-F82A-445A-27A4-7C1B5945FC28}"/>
                </a:ext>
              </a:extLst>
            </p:cNvPr>
            <p:cNvGrpSpPr/>
            <p:nvPr/>
          </p:nvGrpSpPr>
          <p:grpSpPr>
            <a:xfrm>
              <a:off x="9188157" y="3908149"/>
              <a:ext cx="36078" cy="35993"/>
              <a:chOff x="9188157" y="3908149"/>
              <a:chExt cx="36078" cy="35993"/>
            </a:xfrm>
          </p:grpSpPr>
          <p:sp>
            <p:nvSpPr>
              <p:cNvPr id="1044" name="Freeform 1043">
                <a:extLst>
                  <a:ext uri="{FF2B5EF4-FFF2-40B4-BE49-F238E27FC236}">
                    <a16:creationId xmlns:a16="http://schemas.microsoft.com/office/drawing/2014/main" id="{D5D60C88-26F8-3602-D6A5-C19FE3BB009E}"/>
                  </a:ext>
                </a:extLst>
              </p:cNvPr>
              <p:cNvSpPr/>
              <p:nvPr/>
            </p:nvSpPr>
            <p:spPr>
              <a:xfrm>
                <a:off x="9206132" y="390814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45" name="Freeform 1044">
                <a:extLst>
                  <a:ext uri="{FF2B5EF4-FFF2-40B4-BE49-F238E27FC236}">
                    <a16:creationId xmlns:a16="http://schemas.microsoft.com/office/drawing/2014/main" id="{0E0D5607-74CB-40F3-4146-5FBED64609CA}"/>
                  </a:ext>
                </a:extLst>
              </p:cNvPr>
              <p:cNvSpPr/>
              <p:nvPr/>
            </p:nvSpPr>
            <p:spPr>
              <a:xfrm>
                <a:off x="9188157" y="3926146"/>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046" name="Graphic 536">
              <a:extLst>
                <a:ext uri="{FF2B5EF4-FFF2-40B4-BE49-F238E27FC236}">
                  <a16:creationId xmlns:a16="http://schemas.microsoft.com/office/drawing/2014/main" id="{9F24A34B-DAB4-D0A6-BAF7-F88627263139}"/>
                </a:ext>
              </a:extLst>
            </p:cNvPr>
            <p:cNvGrpSpPr/>
            <p:nvPr/>
          </p:nvGrpSpPr>
          <p:grpSpPr>
            <a:xfrm>
              <a:off x="9195806" y="3908149"/>
              <a:ext cx="36078" cy="35993"/>
              <a:chOff x="9195806" y="3908149"/>
              <a:chExt cx="36078" cy="35993"/>
            </a:xfrm>
          </p:grpSpPr>
          <p:sp>
            <p:nvSpPr>
              <p:cNvPr id="1047" name="Freeform 1046">
                <a:extLst>
                  <a:ext uri="{FF2B5EF4-FFF2-40B4-BE49-F238E27FC236}">
                    <a16:creationId xmlns:a16="http://schemas.microsoft.com/office/drawing/2014/main" id="{78067876-F11A-9DF7-3B7C-4834DCF5F01A}"/>
                  </a:ext>
                </a:extLst>
              </p:cNvPr>
              <p:cNvSpPr/>
              <p:nvPr/>
            </p:nvSpPr>
            <p:spPr>
              <a:xfrm>
                <a:off x="9213781" y="390814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48" name="Freeform 1047">
                <a:extLst>
                  <a:ext uri="{FF2B5EF4-FFF2-40B4-BE49-F238E27FC236}">
                    <a16:creationId xmlns:a16="http://schemas.microsoft.com/office/drawing/2014/main" id="{555ADA2F-DB9D-79D6-9632-627CDAA2D807}"/>
                  </a:ext>
                </a:extLst>
              </p:cNvPr>
              <p:cNvSpPr/>
              <p:nvPr/>
            </p:nvSpPr>
            <p:spPr>
              <a:xfrm>
                <a:off x="9195806" y="3926146"/>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049" name="Graphic 536">
              <a:extLst>
                <a:ext uri="{FF2B5EF4-FFF2-40B4-BE49-F238E27FC236}">
                  <a16:creationId xmlns:a16="http://schemas.microsoft.com/office/drawing/2014/main" id="{60FD9125-419C-900D-5000-57B5D85BC1AA}"/>
                </a:ext>
              </a:extLst>
            </p:cNvPr>
            <p:cNvGrpSpPr/>
            <p:nvPr/>
          </p:nvGrpSpPr>
          <p:grpSpPr>
            <a:xfrm>
              <a:off x="9197973" y="3908149"/>
              <a:ext cx="35950" cy="35993"/>
              <a:chOff x="9197973" y="3908149"/>
              <a:chExt cx="35950" cy="35993"/>
            </a:xfrm>
          </p:grpSpPr>
          <p:sp>
            <p:nvSpPr>
              <p:cNvPr id="1050" name="Freeform 1049">
                <a:extLst>
                  <a:ext uri="{FF2B5EF4-FFF2-40B4-BE49-F238E27FC236}">
                    <a16:creationId xmlns:a16="http://schemas.microsoft.com/office/drawing/2014/main" id="{157011C0-736B-AC93-6CB0-0911C91F72CD}"/>
                  </a:ext>
                </a:extLst>
              </p:cNvPr>
              <p:cNvSpPr/>
              <p:nvPr/>
            </p:nvSpPr>
            <p:spPr>
              <a:xfrm>
                <a:off x="9215949" y="390814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51" name="Freeform 1050">
                <a:extLst>
                  <a:ext uri="{FF2B5EF4-FFF2-40B4-BE49-F238E27FC236}">
                    <a16:creationId xmlns:a16="http://schemas.microsoft.com/office/drawing/2014/main" id="{A8EFF971-721A-F3B8-7F0C-1129FCFB90C8}"/>
                  </a:ext>
                </a:extLst>
              </p:cNvPr>
              <p:cNvSpPr/>
              <p:nvPr/>
            </p:nvSpPr>
            <p:spPr>
              <a:xfrm>
                <a:off x="9197973" y="392614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52" name="Graphic 536">
              <a:extLst>
                <a:ext uri="{FF2B5EF4-FFF2-40B4-BE49-F238E27FC236}">
                  <a16:creationId xmlns:a16="http://schemas.microsoft.com/office/drawing/2014/main" id="{C5033009-1811-EEE8-62E1-67887EA83518}"/>
                </a:ext>
              </a:extLst>
            </p:cNvPr>
            <p:cNvGrpSpPr/>
            <p:nvPr/>
          </p:nvGrpSpPr>
          <p:grpSpPr>
            <a:xfrm>
              <a:off x="9229590" y="3921295"/>
              <a:ext cx="35950" cy="35993"/>
              <a:chOff x="9229590" y="3921295"/>
              <a:chExt cx="35950" cy="35993"/>
            </a:xfrm>
          </p:grpSpPr>
          <p:sp>
            <p:nvSpPr>
              <p:cNvPr id="1053" name="Freeform 1052">
                <a:extLst>
                  <a:ext uri="{FF2B5EF4-FFF2-40B4-BE49-F238E27FC236}">
                    <a16:creationId xmlns:a16="http://schemas.microsoft.com/office/drawing/2014/main" id="{E6491869-B4B6-4990-AD71-4765B54297CC}"/>
                  </a:ext>
                </a:extLst>
              </p:cNvPr>
              <p:cNvSpPr/>
              <p:nvPr/>
            </p:nvSpPr>
            <p:spPr>
              <a:xfrm>
                <a:off x="9247565" y="392129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54" name="Freeform 1053">
                <a:extLst>
                  <a:ext uri="{FF2B5EF4-FFF2-40B4-BE49-F238E27FC236}">
                    <a16:creationId xmlns:a16="http://schemas.microsoft.com/office/drawing/2014/main" id="{6284A636-3706-F901-E3F5-1A7FAEE47ACA}"/>
                  </a:ext>
                </a:extLst>
              </p:cNvPr>
              <p:cNvSpPr/>
              <p:nvPr/>
            </p:nvSpPr>
            <p:spPr>
              <a:xfrm>
                <a:off x="9229590" y="393929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55" name="Graphic 536">
              <a:extLst>
                <a:ext uri="{FF2B5EF4-FFF2-40B4-BE49-F238E27FC236}">
                  <a16:creationId xmlns:a16="http://schemas.microsoft.com/office/drawing/2014/main" id="{ABD64C95-594F-4CEE-43D4-F466813612C4}"/>
                </a:ext>
              </a:extLst>
            </p:cNvPr>
            <p:cNvGrpSpPr/>
            <p:nvPr/>
          </p:nvGrpSpPr>
          <p:grpSpPr>
            <a:xfrm>
              <a:off x="9237111" y="3929592"/>
              <a:ext cx="36078" cy="36120"/>
              <a:chOff x="9237111" y="3929592"/>
              <a:chExt cx="36078" cy="36120"/>
            </a:xfrm>
          </p:grpSpPr>
          <p:sp>
            <p:nvSpPr>
              <p:cNvPr id="1056" name="Freeform 1055">
                <a:extLst>
                  <a:ext uri="{FF2B5EF4-FFF2-40B4-BE49-F238E27FC236}">
                    <a16:creationId xmlns:a16="http://schemas.microsoft.com/office/drawing/2014/main" id="{7D93CECA-53A7-B54A-28E1-CFF4CB4D4BFC}"/>
                  </a:ext>
                </a:extLst>
              </p:cNvPr>
              <p:cNvSpPr/>
              <p:nvPr/>
            </p:nvSpPr>
            <p:spPr>
              <a:xfrm>
                <a:off x="9255214" y="3929592"/>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57" name="Freeform 1056">
                <a:extLst>
                  <a:ext uri="{FF2B5EF4-FFF2-40B4-BE49-F238E27FC236}">
                    <a16:creationId xmlns:a16="http://schemas.microsoft.com/office/drawing/2014/main" id="{E21650EE-273D-B70F-80EA-8DA0D420BB33}"/>
                  </a:ext>
                </a:extLst>
              </p:cNvPr>
              <p:cNvSpPr/>
              <p:nvPr/>
            </p:nvSpPr>
            <p:spPr>
              <a:xfrm>
                <a:off x="9237111" y="3947716"/>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3950" cap="flat">
                <a:solidFill>
                  <a:srgbClr val="000000"/>
                </a:solidFill>
                <a:prstDash val="solid"/>
                <a:miter/>
              </a:ln>
            </p:spPr>
            <p:txBody>
              <a:bodyPr rtlCol="0" anchor="ctr"/>
              <a:lstStyle/>
              <a:p>
                <a:endParaRPr lang="en-GB" noProof="0" dirty="0"/>
              </a:p>
            </p:txBody>
          </p:sp>
        </p:grpSp>
        <p:grpSp>
          <p:nvGrpSpPr>
            <p:cNvPr id="1058" name="Graphic 536">
              <a:extLst>
                <a:ext uri="{FF2B5EF4-FFF2-40B4-BE49-F238E27FC236}">
                  <a16:creationId xmlns:a16="http://schemas.microsoft.com/office/drawing/2014/main" id="{FCACFD3A-764A-1D8C-4F1E-9FC09934EED4}"/>
                </a:ext>
              </a:extLst>
            </p:cNvPr>
            <p:cNvGrpSpPr/>
            <p:nvPr/>
          </p:nvGrpSpPr>
          <p:grpSpPr>
            <a:xfrm>
              <a:off x="9268090" y="3942100"/>
              <a:ext cx="35950" cy="36120"/>
              <a:chOff x="9268090" y="3942100"/>
              <a:chExt cx="35950" cy="36120"/>
            </a:xfrm>
          </p:grpSpPr>
          <p:sp>
            <p:nvSpPr>
              <p:cNvPr id="1059" name="Freeform 1058">
                <a:extLst>
                  <a:ext uri="{FF2B5EF4-FFF2-40B4-BE49-F238E27FC236}">
                    <a16:creationId xmlns:a16="http://schemas.microsoft.com/office/drawing/2014/main" id="{9251A5C1-DD4E-70D9-5967-25ED69132AF4}"/>
                  </a:ext>
                </a:extLst>
              </p:cNvPr>
              <p:cNvSpPr/>
              <p:nvPr/>
            </p:nvSpPr>
            <p:spPr>
              <a:xfrm>
                <a:off x="9286066" y="394210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60" name="Freeform 1059">
                <a:extLst>
                  <a:ext uri="{FF2B5EF4-FFF2-40B4-BE49-F238E27FC236}">
                    <a16:creationId xmlns:a16="http://schemas.microsoft.com/office/drawing/2014/main" id="{FF7ABBD5-4F1A-65CC-576E-797FD62FB822}"/>
                  </a:ext>
                </a:extLst>
              </p:cNvPr>
              <p:cNvSpPr/>
              <p:nvPr/>
            </p:nvSpPr>
            <p:spPr>
              <a:xfrm>
                <a:off x="9268090" y="396022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61" name="Graphic 536">
              <a:extLst>
                <a:ext uri="{FF2B5EF4-FFF2-40B4-BE49-F238E27FC236}">
                  <a16:creationId xmlns:a16="http://schemas.microsoft.com/office/drawing/2014/main" id="{0E52915B-1D7E-1ABD-C92E-DF8083D873F5}"/>
                </a:ext>
              </a:extLst>
            </p:cNvPr>
            <p:cNvGrpSpPr/>
            <p:nvPr/>
          </p:nvGrpSpPr>
          <p:grpSpPr>
            <a:xfrm>
              <a:off x="9275739" y="3942100"/>
              <a:ext cx="35950" cy="36120"/>
              <a:chOff x="9275739" y="3942100"/>
              <a:chExt cx="35950" cy="36120"/>
            </a:xfrm>
          </p:grpSpPr>
          <p:sp>
            <p:nvSpPr>
              <p:cNvPr id="1062" name="Freeform 1061">
                <a:extLst>
                  <a:ext uri="{FF2B5EF4-FFF2-40B4-BE49-F238E27FC236}">
                    <a16:creationId xmlns:a16="http://schemas.microsoft.com/office/drawing/2014/main" id="{97395B46-473B-471A-EBA6-00B13CD70FF8}"/>
                  </a:ext>
                </a:extLst>
              </p:cNvPr>
              <p:cNvSpPr/>
              <p:nvPr/>
            </p:nvSpPr>
            <p:spPr>
              <a:xfrm>
                <a:off x="9293715" y="394210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63" name="Freeform 1062">
                <a:extLst>
                  <a:ext uri="{FF2B5EF4-FFF2-40B4-BE49-F238E27FC236}">
                    <a16:creationId xmlns:a16="http://schemas.microsoft.com/office/drawing/2014/main" id="{146F2E11-16AB-17DD-E1DD-06FA3BB43DC4}"/>
                  </a:ext>
                </a:extLst>
              </p:cNvPr>
              <p:cNvSpPr/>
              <p:nvPr/>
            </p:nvSpPr>
            <p:spPr>
              <a:xfrm>
                <a:off x="9275739" y="396022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64" name="Graphic 536">
              <a:extLst>
                <a:ext uri="{FF2B5EF4-FFF2-40B4-BE49-F238E27FC236}">
                  <a16:creationId xmlns:a16="http://schemas.microsoft.com/office/drawing/2014/main" id="{90DD27F4-87B9-C0BA-D7C6-9DC45200B555}"/>
                </a:ext>
              </a:extLst>
            </p:cNvPr>
            <p:cNvGrpSpPr/>
            <p:nvPr/>
          </p:nvGrpSpPr>
          <p:grpSpPr>
            <a:xfrm>
              <a:off x="9284408" y="3958437"/>
              <a:ext cx="35950" cy="36120"/>
              <a:chOff x="9284408" y="3958437"/>
              <a:chExt cx="35950" cy="36120"/>
            </a:xfrm>
          </p:grpSpPr>
          <p:sp>
            <p:nvSpPr>
              <p:cNvPr id="1065" name="Freeform 1064">
                <a:extLst>
                  <a:ext uri="{FF2B5EF4-FFF2-40B4-BE49-F238E27FC236}">
                    <a16:creationId xmlns:a16="http://schemas.microsoft.com/office/drawing/2014/main" id="{AD10FAB0-943E-4DA3-C51B-A60D86D10046}"/>
                  </a:ext>
                </a:extLst>
              </p:cNvPr>
              <p:cNvSpPr/>
              <p:nvPr/>
            </p:nvSpPr>
            <p:spPr>
              <a:xfrm>
                <a:off x="9302384" y="3958437"/>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66" name="Freeform 1065">
                <a:extLst>
                  <a:ext uri="{FF2B5EF4-FFF2-40B4-BE49-F238E27FC236}">
                    <a16:creationId xmlns:a16="http://schemas.microsoft.com/office/drawing/2014/main" id="{4F148A0D-E0C8-6683-8E6F-5D64D8CE1EB7}"/>
                  </a:ext>
                </a:extLst>
              </p:cNvPr>
              <p:cNvSpPr/>
              <p:nvPr/>
            </p:nvSpPr>
            <p:spPr>
              <a:xfrm>
                <a:off x="9284408" y="397656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67" name="Graphic 536">
              <a:extLst>
                <a:ext uri="{FF2B5EF4-FFF2-40B4-BE49-F238E27FC236}">
                  <a16:creationId xmlns:a16="http://schemas.microsoft.com/office/drawing/2014/main" id="{21F6AD65-FE0E-4018-ADAB-4B8B5FCD8494}"/>
                </a:ext>
              </a:extLst>
            </p:cNvPr>
            <p:cNvGrpSpPr/>
            <p:nvPr/>
          </p:nvGrpSpPr>
          <p:grpSpPr>
            <a:xfrm>
              <a:off x="9307356" y="3958437"/>
              <a:ext cx="35950" cy="36120"/>
              <a:chOff x="9307356" y="3958437"/>
              <a:chExt cx="35950" cy="36120"/>
            </a:xfrm>
          </p:grpSpPr>
          <p:sp>
            <p:nvSpPr>
              <p:cNvPr id="1068" name="Freeform 1067">
                <a:extLst>
                  <a:ext uri="{FF2B5EF4-FFF2-40B4-BE49-F238E27FC236}">
                    <a16:creationId xmlns:a16="http://schemas.microsoft.com/office/drawing/2014/main" id="{65EBEDE1-D3DB-DEED-6647-42EF66CC17C7}"/>
                  </a:ext>
                </a:extLst>
              </p:cNvPr>
              <p:cNvSpPr/>
              <p:nvPr/>
            </p:nvSpPr>
            <p:spPr>
              <a:xfrm>
                <a:off x="9325331" y="3958437"/>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69" name="Freeform 1068">
                <a:extLst>
                  <a:ext uri="{FF2B5EF4-FFF2-40B4-BE49-F238E27FC236}">
                    <a16:creationId xmlns:a16="http://schemas.microsoft.com/office/drawing/2014/main" id="{A2DAFCCA-8758-ED7F-133F-B0F8ADA33733}"/>
                  </a:ext>
                </a:extLst>
              </p:cNvPr>
              <p:cNvSpPr/>
              <p:nvPr/>
            </p:nvSpPr>
            <p:spPr>
              <a:xfrm>
                <a:off x="9307356" y="397656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70" name="Graphic 536">
              <a:extLst>
                <a:ext uri="{FF2B5EF4-FFF2-40B4-BE49-F238E27FC236}">
                  <a16:creationId xmlns:a16="http://schemas.microsoft.com/office/drawing/2014/main" id="{4F7F833C-79AE-C2FA-3010-9C5DBFA90843}"/>
                </a:ext>
              </a:extLst>
            </p:cNvPr>
            <p:cNvGrpSpPr/>
            <p:nvPr/>
          </p:nvGrpSpPr>
          <p:grpSpPr>
            <a:xfrm>
              <a:off x="9315260" y="3958437"/>
              <a:ext cx="36078" cy="36120"/>
              <a:chOff x="9315260" y="3958437"/>
              <a:chExt cx="36078" cy="36120"/>
            </a:xfrm>
          </p:grpSpPr>
          <p:sp>
            <p:nvSpPr>
              <p:cNvPr id="1071" name="Freeform 1070">
                <a:extLst>
                  <a:ext uri="{FF2B5EF4-FFF2-40B4-BE49-F238E27FC236}">
                    <a16:creationId xmlns:a16="http://schemas.microsoft.com/office/drawing/2014/main" id="{1DCE2C0D-8929-C79F-5375-C900F4AEE0CF}"/>
                  </a:ext>
                </a:extLst>
              </p:cNvPr>
              <p:cNvSpPr/>
              <p:nvPr/>
            </p:nvSpPr>
            <p:spPr>
              <a:xfrm>
                <a:off x="9333235" y="3958437"/>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72" name="Freeform 1071">
                <a:extLst>
                  <a:ext uri="{FF2B5EF4-FFF2-40B4-BE49-F238E27FC236}">
                    <a16:creationId xmlns:a16="http://schemas.microsoft.com/office/drawing/2014/main" id="{AA259429-9A77-259E-0771-C54A2A8576E6}"/>
                  </a:ext>
                </a:extLst>
              </p:cNvPr>
              <p:cNvSpPr/>
              <p:nvPr/>
            </p:nvSpPr>
            <p:spPr>
              <a:xfrm>
                <a:off x="9315260" y="3976561"/>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073" name="Graphic 536">
              <a:extLst>
                <a:ext uri="{FF2B5EF4-FFF2-40B4-BE49-F238E27FC236}">
                  <a16:creationId xmlns:a16="http://schemas.microsoft.com/office/drawing/2014/main" id="{B713AE03-0236-959A-BF04-6C0CCBD6847E}"/>
                </a:ext>
              </a:extLst>
            </p:cNvPr>
            <p:cNvGrpSpPr/>
            <p:nvPr/>
          </p:nvGrpSpPr>
          <p:grpSpPr>
            <a:xfrm>
              <a:off x="9325331" y="3958437"/>
              <a:ext cx="36078" cy="36120"/>
              <a:chOff x="9325331" y="3958437"/>
              <a:chExt cx="36078" cy="36120"/>
            </a:xfrm>
          </p:grpSpPr>
          <p:sp>
            <p:nvSpPr>
              <p:cNvPr id="1074" name="Freeform 1073">
                <a:extLst>
                  <a:ext uri="{FF2B5EF4-FFF2-40B4-BE49-F238E27FC236}">
                    <a16:creationId xmlns:a16="http://schemas.microsoft.com/office/drawing/2014/main" id="{A970B8D3-8CA0-5E08-968E-ACEE16C5520E}"/>
                  </a:ext>
                </a:extLst>
              </p:cNvPr>
              <p:cNvSpPr/>
              <p:nvPr/>
            </p:nvSpPr>
            <p:spPr>
              <a:xfrm>
                <a:off x="9343307" y="3958437"/>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75" name="Freeform 1074">
                <a:extLst>
                  <a:ext uri="{FF2B5EF4-FFF2-40B4-BE49-F238E27FC236}">
                    <a16:creationId xmlns:a16="http://schemas.microsoft.com/office/drawing/2014/main" id="{DB0FB669-FAF0-4311-C3D9-6A33EA310123}"/>
                  </a:ext>
                </a:extLst>
              </p:cNvPr>
              <p:cNvSpPr/>
              <p:nvPr/>
            </p:nvSpPr>
            <p:spPr>
              <a:xfrm>
                <a:off x="9325331" y="3976561"/>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076" name="Graphic 536">
              <a:extLst>
                <a:ext uri="{FF2B5EF4-FFF2-40B4-BE49-F238E27FC236}">
                  <a16:creationId xmlns:a16="http://schemas.microsoft.com/office/drawing/2014/main" id="{A0DEC2AF-82F3-F012-1D7C-0AB4F28761CB}"/>
                </a:ext>
              </a:extLst>
            </p:cNvPr>
            <p:cNvGrpSpPr/>
            <p:nvPr/>
          </p:nvGrpSpPr>
          <p:grpSpPr>
            <a:xfrm>
              <a:off x="9347641" y="3965074"/>
              <a:ext cx="35950" cy="35993"/>
              <a:chOff x="9347641" y="3965074"/>
              <a:chExt cx="35950" cy="35993"/>
            </a:xfrm>
          </p:grpSpPr>
          <p:sp>
            <p:nvSpPr>
              <p:cNvPr id="1077" name="Freeform 1076">
                <a:extLst>
                  <a:ext uri="{FF2B5EF4-FFF2-40B4-BE49-F238E27FC236}">
                    <a16:creationId xmlns:a16="http://schemas.microsoft.com/office/drawing/2014/main" id="{9EC1486D-A49E-87E0-D8C8-2363855E8222}"/>
                  </a:ext>
                </a:extLst>
              </p:cNvPr>
              <p:cNvSpPr/>
              <p:nvPr/>
            </p:nvSpPr>
            <p:spPr>
              <a:xfrm>
                <a:off x="9365617" y="396507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78" name="Freeform 1077">
                <a:extLst>
                  <a:ext uri="{FF2B5EF4-FFF2-40B4-BE49-F238E27FC236}">
                    <a16:creationId xmlns:a16="http://schemas.microsoft.com/office/drawing/2014/main" id="{C973D7FF-EB96-700B-70F2-4CF00F475960}"/>
                  </a:ext>
                </a:extLst>
              </p:cNvPr>
              <p:cNvSpPr/>
              <p:nvPr/>
            </p:nvSpPr>
            <p:spPr>
              <a:xfrm>
                <a:off x="9347641" y="398307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79" name="Graphic 536">
              <a:extLst>
                <a:ext uri="{FF2B5EF4-FFF2-40B4-BE49-F238E27FC236}">
                  <a16:creationId xmlns:a16="http://schemas.microsoft.com/office/drawing/2014/main" id="{1874733E-B73F-633B-2882-B308D38531AB}"/>
                </a:ext>
              </a:extLst>
            </p:cNvPr>
            <p:cNvGrpSpPr/>
            <p:nvPr/>
          </p:nvGrpSpPr>
          <p:grpSpPr>
            <a:xfrm>
              <a:off x="9356948" y="3965074"/>
              <a:ext cx="35950" cy="35993"/>
              <a:chOff x="9356948" y="3965074"/>
              <a:chExt cx="35950" cy="35993"/>
            </a:xfrm>
          </p:grpSpPr>
          <p:sp>
            <p:nvSpPr>
              <p:cNvPr id="1080" name="Freeform 1079">
                <a:extLst>
                  <a:ext uri="{FF2B5EF4-FFF2-40B4-BE49-F238E27FC236}">
                    <a16:creationId xmlns:a16="http://schemas.microsoft.com/office/drawing/2014/main" id="{BFB9B7C6-C1FB-0A86-C107-07EB5C52ADA5}"/>
                  </a:ext>
                </a:extLst>
              </p:cNvPr>
              <p:cNvSpPr/>
              <p:nvPr/>
            </p:nvSpPr>
            <p:spPr>
              <a:xfrm>
                <a:off x="9374923" y="396507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81" name="Freeform 1080">
                <a:extLst>
                  <a:ext uri="{FF2B5EF4-FFF2-40B4-BE49-F238E27FC236}">
                    <a16:creationId xmlns:a16="http://schemas.microsoft.com/office/drawing/2014/main" id="{2BC5AF95-E7A7-D196-6C4C-0BAB089512CB}"/>
                  </a:ext>
                </a:extLst>
              </p:cNvPr>
              <p:cNvSpPr/>
              <p:nvPr/>
            </p:nvSpPr>
            <p:spPr>
              <a:xfrm>
                <a:off x="9356948" y="398307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82" name="Graphic 536">
              <a:extLst>
                <a:ext uri="{FF2B5EF4-FFF2-40B4-BE49-F238E27FC236}">
                  <a16:creationId xmlns:a16="http://schemas.microsoft.com/office/drawing/2014/main" id="{61B7DB71-9534-3871-1903-1531D1514C17}"/>
                </a:ext>
              </a:extLst>
            </p:cNvPr>
            <p:cNvGrpSpPr/>
            <p:nvPr/>
          </p:nvGrpSpPr>
          <p:grpSpPr>
            <a:xfrm>
              <a:off x="9364597" y="3965074"/>
              <a:ext cx="35950" cy="35993"/>
              <a:chOff x="9364597" y="3965074"/>
              <a:chExt cx="35950" cy="35993"/>
            </a:xfrm>
          </p:grpSpPr>
          <p:sp>
            <p:nvSpPr>
              <p:cNvPr id="1083" name="Freeform 1082">
                <a:extLst>
                  <a:ext uri="{FF2B5EF4-FFF2-40B4-BE49-F238E27FC236}">
                    <a16:creationId xmlns:a16="http://schemas.microsoft.com/office/drawing/2014/main" id="{CD1D8D0A-94A0-E8F7-F28D-AC36EEA631EB}"/>
                  </a:ext>
                </a:extLst>
              </p:cNvPr>
              <p:cNvSpPr/>
              <p:nvPr/>
            </p:nvSpPr>
            <p:spPr>
              <a:xfrm>
                <a:off x="9382572" y="396507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84" name="Freeform 1083">
                <a:extLst>
                  <a:ext uri="{FF2B5EF4-FFF2-40B4-BE49-F238E27FC236}">
                    <a16:creationId xmlns:a16="http://schemas.microsoft.com/office/drawing/2014/main" id="{7308584D-99B9-0593-AC8C-C80FE219255A}"/>
                  </a:ext>
                </a:extLst>
              </p:cNvPr>
              <p:cNvSpPr/>
              <p:nvPr/>
            </p:nvSpPr>
            <p:spPr>
              <a:xfrm>
                <a:off x="9364597" y="398307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85" name="Graphic 536">
              <a:extLst>
                <a:ext uri="{FF2B5EF4-FFF2-40B4-BE49-F238E27FC236}">
                  <a16:creationId xmlns:a16="http://schemas.microsoft.com/office/drawing/2014/main" id="{596122F3-0588-CD92-0048-086460D96250}"/>
                </a:ext>
              </a:extLst>
            </p:cNvPr>
            <p:cNvGrpSpPr/>
            <p:nvPr/>
          </p:nvGrpSpPr>
          <p:grpSpPr>
            <a:xfrm>
              <a:off x="9381297" y="3998770"/>
              <a:ext cx="35950" cy="36120"/>
              <a:chOff x="9381297" y="3998770"/>
              <a:chExt cx="35950" cy="36120"/>
            </a:xfrm>
          </p:grpSpPr>
          <p:sp>
            <p:nvSpPr>
              <p:cNvPr id="1086" name="Freeform 1085">
                <a:extLst>
                  <a:ext uri="{FF2B5EF4-FFF2-40B4-BE49-F238E27FC236}">
                    <a16:creationId xmlns:a16="http://schemas.microsoft.com/office/drawing/2014/main" id="{50138214-4FCE-A9D3-87AA-A24D0244DF99}"/>
                  </a:ext>
                </a:extLst>
              </p:cNvPr>
              <p:cNvSpPr/>
              <p:nvPr/>
            </p:nvSpPr>
            <p:spPr>
              <a:xfrm>
                <a:off x="9399273" y="399877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87" name="Freeform 1086">
                <a:extLst>
                  <a:ext uri="{FF2B5EF4-FFF2-40B4-BE49-F238E27FC236}">
                    <a16:creationId xmlns:a16="http://schemas.microsoft.com/office/drawing/2014/main" id="{9466C710-D19D-49D6-7FCA-A11A796EE193}"/>
                  </a:ext>
                </a:extLst>
              </p:cNvPr>
              <p:cNvSpPr/>
              <p:nvPr/>
            </p:nvSpPr>
            <p:spPr>
              <a:xfrm>
                <a:off x="9381297" y="401689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88" name="Graphic 536">
              <a:extLst>
                <a:ext uri="{FF2B5EF4-FFF2-40B4-BE49-F238E27FC236}">
                  <a16:creationId xmlns:a16="http://schemas.microsoft.com/office/drawing/2014/main" id="{FC9E00EF-3205-91D3-044F-042C08176711}"/>
                </a:ext>
              </a:extLst>
            </p:cNvPr>
            <p:cNvGrpSpPr/>
            <p:nvPr/>
          </p:nvGrpSpPr>
          <p:grpSpPr>
            <a:xfrm>
              <a:off x="9387926" y="3998770"/>
              <a:ext cx="35950" cy="36120"/>
              <a:chOff x="9387926" y="3998770"/>
              <a:chExt cx="35950" cy="36120"/>
            </a:xfrm>
          </p:grpSpPr>
          <p:sp>
            <p:nvSpPr>
              <p:cNvPr id="1089" name="Freeform 1088">
                <a:extLst>
                  <a:ext uri="{FF2B5EF4-FFF2-40B4-BE49-F238E27FC236}">
                    <a16:creationId xmlns:a16="http://schemas.microsoft.com/office/drawing/2014/main" id="{578A1435-2E56-C67D-0FD6-FBAEEA5091BF}"/>
                  </a:ext>
                </a:extLst>
              </p:cNvPr>
              <p:cNvSpPr/>
              <p:nvPr/>
            </p:nvSpPr>
            <p:spPr>
              <a:xfrm>
                <a:off x="9405902" y="399877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90" name="Freeform 1089">
                <a:extLst>
                  <a:ext uri="{FF2B5EF4-FFF2-40B4-BE49-F238E27FC236}">
                    <a16:creationId xmlns:a16="http://schemas.microsoft.com/office/drawing/2014/main" id="{85A559F4-4E74-63AF-2B26-76200ABAD47A}"/>
                  </a:ext>
                </a:extLst>
              </p:cNvPr>
              <p:cNvSpPr/>
              <p:nvPr/>
            </p:nvSpPr>
            <p:spPr>
              <a:xfrm>
                <a:off x="9387926" y="401689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91" name="Graphic 536">
              <a:extLst>
                <a:ext uri="{FF2B5EF4-FFF2-40B4-BE49-F238E27FC236}">
                  <a16:creationId xmlns:a16="http://schemas.microsoft.com/office/drawing/2014/main" id="{FAD0713F-27DB-8F64-847E-58E7503F8DB8}"/>
                </a:ext>
              </a:extLst>
            </p:cNvPr>
            <p:cNvGrpSpPr/>
            <p:nvPr/>
          </p:nvGrpSpPr>
          <p:grpSpPr>
            <a:xfrm>
              <a:off x="9396850" y="3998770"/>
              <a:ext cx="36078" cy="36120"/>
              <a:chOff x="9396850" y="3998770"/>
              <a:chExt cx="36078" cy="36120"/>
            </a:xfrm>
          </p:grpSpPr>
          <p:sp>
            <p:nvSpPr>
              <p:cNvPr id="1092" name="Freeform 1091">
                <a:extLst>
                  <a:ext uri="{FF2B5EF4-FFF2-40B4-BE49-F238E27FC236}">
                    <a16:creationId xmlns:a16="http://schemas.microsoft.com/office/drawing/2014/main" id="{B03B8727-820C-5B5F-9006-12C6AE67360A}"/>
                  </a:ext>
                </a:extLst>
              </p:cNvPr>
              <p:cNvSpPr/>
              <p:nvPr/>
            </p:nvSpPr>
            <p:spPr>
              <a:xfrm>
                <a:off x="9414826" y="399877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93" name="Freeform 1092">
                <a:extLst>
                  <a:ext uri="{FF2B5EF4-FFF2-40B4-BE49-F238E27FC236}">
                    <a16:creationId xmlns:a16="http://schemas.microsoft.com/office/drawing/2014/main" id="{C88BC675-E473-976F-EF24-731129DCBDB6}"/>
                  </a:ext>
                </a:extLst>
              </p:cNvPr>
              <p:cNvSpPr/>
              <p:nvPr/>
            </p:nvSpPr>
            <p:spPr>
              <a:xfrm>
                <a:off x="9396850" y="4016894"/>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3950" cap="flat">
                <a:solidFill>
                  <a:srgbClr val="000000"/>
                </a:solidFill>
                <a:prstDash val="solid"/>
                <a:miter/>
              </a:ln>
            </p:spPr>
            <p:txBody>
              <a:bodyPr rtlCol="0" anchor="ctr"/>
              <a:lstStyle/>
              <a:p>
                <a:endParaRPr lang="en-GB" noProof="0" dirty="0"/>
              </a:p>
            </p:txBody>
          </p:sp>
        </p:grpSp>
        <p:grpSp>
          <p:nvGrpSpPr>
            <p:cNvPr id="1094" name="Graphic 536">
              <a:extLst>
                <a:ext uri="{FF2B5EF4-FFF2-40B4-BE49-F238E27FC236}">
                  <a16:creationId xmlns:a16="http://schemas.microsoft.com/office/drawing/2014/main" id="{4A93E28D-AAF2-61D8-3C85-AA9224231D23}"/>
                </a:ext>
              </a:extLst>
            </p:cNvPr>
            <p:cNvGrpSpPr/>
            <p:nvPr/>
          </p:nvGrpSpPr>
          <p:grpSpPr>
            <a:xfrm>
              <a:off x="9404882" y="3998770"/>
              <a:ext cx="35950" cy="36120"/>
              <a:chOff x="9404882" y="3998770"/>
              <a:chExt cx="35950" cy="36120"/>
            </a:xfrm>
          </p:grpSpPr>
          <p:sp>
            <p:nvSpPr>
              <p:cNvPr id="1095" name="Freeform 1094">
                <a:extLst>
                  <a:ext uri="{FF2B5EF4-FFF2-40B4-BE49-F238E27FC236}">
                    <a16:creationId xmlns:a16="http://schemas.microsoft.com/office/drawing/2014/main" id="{4F2D7C1F-A0A5-00CE-490B-9B8BD520ADDE}"/>
                  </a:ext>
                </a:extLst>
              </p:cNvPr>
              <p:cNvSpPr/>
              <p:nvPr/>
            </p:nvSpPr>
            <p:spPr>
              <a:xfrm>
                <a:off x="9422857" y="3998770"/>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096" name="Freeform 1095">
                <a:extLst>
                  <a:ext uri="{FF2B5EF4-FFF2-40B4-BE49-F238E27FC236}">
                    <a16:creationId xmlns:a16="http://schemas.microsoft.com/office/drawing/2014/main" id="{94A145AF-9EDC-E964-87A5-A5B0BF4D59A4}"/>
                  </a:ext>
                </a:extLst>
              </p:cNvPr>
              <p:cNvSpPr/>
              <p:nvPr/>
            </p:nvSpPr>
            <p:spPr>
              <a:xfrm>
                <a:off x="9404882" y="4016894"/>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097" name="Graphic 536">
              <a:extLst>
                <a:ext uri="{FF2B5EF4-FFF2-40B4-BE49-F238E27FC236}">
                  <a16:creationId xmlns:a16="http://schemas.microsoft.com/office/drawing/2014/main" id="{3EFE1671-16CE-D05B-CF65-CFB2D2A19947}"/>
                </a:ext>
              </a:extLst>
            </p:cNvPr>
            <p:cNvGrpSpPr/>
            <p:nvPr/>
          </p:nvGrpSpPr>
          <p:grpSpPr>
            <a:xfrm>
              <a:off x="9436881" y="4014469"/>
              <a:ext cx="35950" cy="35993"/>
              <a:chOff x="9436881" y="4014469"/>
              <a:chExt cx="35950" cy="35993"/>
            </a:xfrm>
          </p:grpSpPr>
          <p:sp>
            <p:nvSpPr>
              <p:cNvPr id="1098" name="Freeform 1097">
                <a:extLst>
                  <a:ext uri="{FF2B5EF4-FFF2-40B4-BE49-F238E27FC236}">
                    <a16:creationId xmlns:a16="http://schemas.microsoft.com/office/drawing/2014/main" id="{AC0AC0C1-B3EE-4920-AB63-0DF69B9821E5}"/>
                  </a:ext>
                </a:extLst>
              </p:cNvPr>
              <p:cNvSpPr/>
              <p:nvPr/>
            </p:nvSpPr>
            <p:spPr>
              <a:xfrm>
                <a:off x="9454856" y="401446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099" name="Freeform 1098">
                <a:extLst>
                  <a:ext uri="{FF2B5EF4-FFF2-40B4-BE49-F238E27FC236}">
                    <a16:creationId xmlns:a16="http://schemas.microsoft.com/office/drawing/2014/main" id="{AE48DFA4-0A7C-5BDB-026E-248906FEDDA8}"/>
                  </a:ext>
                </a:extLst>
              </p:cNvPr>
              <p:cNvSpPr/>
              <p:nvPr/>
            </p:nvSpPr>
            <p:spPr>
              <a:xfrm>
                <a:off x="9436881" y="403246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00" name="Graphic 536">
              <a:extLst>
                <a:ext uri="{FF2B5EF4-FFF2-40B4-BE49-F238E27FC236}">
                  <a16:creationId xmlns:a16="http://schemas.microsoft.com/office/drawing/2014/main" id="{EEBB0CD8-D012-33DE-2CE0-74E958BD1C7D}"/>
                </a:ext>
              </a:extLst>
            </p:cNvPr>
            <p:cNvGrpSpPr/>
            <p:nvPr/>
          </p:nvGrpSpPr>
          <p:grpSpPr>
            <a:xfrm>
              <a:off x="9397233" y="3972094"/>
              <a:ext cx="35950" cy="35993"/>
              <a:chOff x="9397233" y="3972094"/>
              <a:chExt cx="35950" cy="35993"/>
            </a:xfrm>
          </p:grpSpPr>
          <p:sp>
            <p:nvSpPr>
              <p:cNvPr id="1101" name="Freeform 1100">
                <a:extLst>
                  <a:ext uri="{FF2B5EF4-FFF2-40B4-BE49-F238E27FC236}">
                    <a16:creationId xmlns:a16="http://schemas.microsoft.com/office/drawing/2014/main" id="{7CA95AF5-0DA6-6799-5E45-E5F545060B78}"/>
                  </a:ext>
                </a:extLst>
              </p:cNvPr>
              <p:cNvSpPr/>
              <p:nvPr/>
            </p:nvSpPr>
            <p:spPr>
              <a:xfrm>
                <a:off x="9415208" y="39720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02" name="Freeform 1101">
                <a:extLst>
                  <a:ext uri="{FF2B5EF4-FFF2-40B4-BE49-F238E27FC236}">
                    <a16:creationId xmlns:a16="http://schemas.microsoft.com/office/drawing/2014/main" id="{1621A1CF-907D-9DB8-D2C1-9D84AB623159}"/>
                  </a:ext>
                </a:extLst>
              </p:cNvPr>
              <p:cNvSpPr/>
              <p:nvPr/>
            </p:nvSpPr>
            <p:spPr>
              <a:xfrm>
                <a:off x="9397233" y="399009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03" name="Graphic 536">
              <a:extLst>
                <a:ext uri="{FF2B5EF4-FFF2-40B4-BE49-F238E27FC236}">
                  <a16:creationId xmlns:a16="http://schemas.microsoft.com/office/drawing/2014/main" id="{3624D3D5-4AA2-312B-3D9C-C9D94ED56579}"/>
                </a:ext>
              </a:extLst>
            </p:cNvPr>
            <p:cNvGrpSpPr/>
            <p:nvPr/>
          </p:nvGrpSpPr>
          <p:grpSpPr>
            <a:xfrm>
              <a:off x="9404245" y="3972094"/>
              <a:ext cx="35950" cy="35993"/>
              <a:chOff x="9404245" y="3972094"/>
              <a:chExt cx="35950" cy="35993"/>
            </a:xfrm>
          </p:grpSpPr>
          <p:sp>
            <p:nvSpPr>
              <p:cNvPr id="1104" name="Freeform 1103">
                <a:extLst>
                  <a:ext uri="{FF2B5EF4-FFF2-40B4-BE49-F238E27FC236}">
                    <a16:creationId xmlns:a16="http://schemas.microsoft.com/office/drawing/2014/main" id="{6D4BFE71-3F02-84F5-C668-354D7A172AD0}"/>
                  </a:ext>
                </a:extLst>
              </p:cNvPr>
              <p:cNvSpPr/>
              <p:nvPr/>
            </p:nvSpPr>
            <p:spPr>
              <a:xfrm>
                <a:off x="9422220" y="39720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05" name="Freeform 1104">
                <a:extLst>
                  <a:ext uri="{FF2B5EF4-FFF2-40B4-BE49-F238E27FC236}">
                    <a16:creationId xmlns:a16="http://schemas.microsoft.com/office/drawing/2014/main" id="{C66646C1-D4A3-7744-7C40-EBD0AC58A39C}"/>
                  </a:ext>
                </a:extLst>
              </p:cNvPr>
              <p:cNvSpPr/>
              <p:nvPr/>
            </p:nvSpPr>
            <p:spPr>
              <a:xfrm>
                <a:off x="9404245" y="399009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06" name="Graphic 536">
              <a:extLst>
                <a:ext uri="{FF2B5EF4-FFF2-40B4-BE49-F238E27FC236}">
                  <a16:creationId xmlns:a16="http://schemas.microsoft.com/office/drawing/2014/main" id="{7E3D3917-8677-6F84-4FC1-6785AF8FB223}"/>
                </a:ext>
              </a:extLst>
            </p:cNvPr>
            <p:cNvGrpSpPr/>
            <p:nvPr/>
          </p:nvGrpSpPr>
          <p:grpSpPr>
            <a:xfrm>
              <a:off x="9433694" y="3988687"/>
              <a:ext cx="35950" cy="36120"/>
              <a:chOff x="9433694" y="3988687"/>
              <a:chExt cx="35950" cy="36120"/>
            </a:xfrm>
          </p:grpSpPr>
          <p:sp>
            <p:nvSpPr>
              <p:cNvPr id="1107" name="Freeform 1106">
                <a:extLst>
                  <a:ext uri="{FF2B5EF4-FFF2-40B4-BE49-F238E27FC236}">
                    <a16:creationId xmlns:a16="http://schemas.microsoft.com/office/drawing/2014/main" id="{CEA1C6F6-1377-DEF8-4ACA-F933E486F0AF}"/>
                  </a:ext>
                </a:extLst>
              </p:cNvPr>
              <p:cNvSpPr/>
              <p:nvPr/>
            </p:nvSpPr>
            <p:spPr>
              <a:xfrm>
                <a:off x="9451669" y="3988687"/>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108" name="Freeform 1107">
                <a:extLst>
                  <a:ext uri="{FF2B5EF4-FFF2-40B4-BE49-F238E27FC236}">
                    <a16:creationId xmlns:a16="http://schemas.microsoft.com/office/drawing/2014/main" id="{F8B7F31B-8A9D-5D8E-9790-C9D221EAAC95}"/>
                  </a:ext>
                </a:extLst>
              </p:cNvPr>
              <p:cNvSpPr/>
              <p:nvPr/>
            </p:nvSpPr>
            <p:spPr>
              <a:xfrm>
                <a:off x="9433694" y="4006811"/>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09" name="Graphic 536">
              <a:extLst>
                <a:ext uri="{FF2B5EF4-FFF2-40B4-BE49-F238E27FC236}">
                  <a16:creationId xmlns:a16="http://schemas.microsoft.com/office/drawing/2014/main" id="{6D5DB3BC-0F2F-2B3A-F9FE-61FE70E880F8}"/>
                </a:ext>
              </a:extLst>
            </p:cNvPr>
            <p:cNvGrpSpPr/>
            <p:nvPr/>
          </p:nvGrpSpPr>
          <p:grpSpPr>
            <a:xfrm>
              <a:off x="9443765" y="4007194"/>
              <a:ext cx="35950" cy="35993"/>
              <a:chOff x="9443765" y="4007194"/>
              <a:chExt cx="35950" cy="35993"/>
            </a:xfrm>
          </p:grpSpPr>
          <p:sp>
            <p:nvSpPr>
              <p:cNvPr id="1110" name="Freeform 1109">
                <a:extLst>
                  <a:ext uri="{FF2B5EF4-FFF2-40B4-BE49-F238E27FC236}">
                    <a16:creationId xmlns:a16="http://schemas.microsoft.com/office/drawing/2014/main" id="{0B449BA5-6BCF-FB22-B9CD-CEECF9127663}"/>
                  </a:ext>
                </a:extLst>
              </p:cNvPr>
              <p:cNvSpPr/>
              <p:nvPr/>
            </p:nvSpPr>
            <p:spPr>
              <a:xfrm>
                <a:off x="9461740" y="4007194"/>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11" name="Freeform 1110">
                <a:extLst>
                  <a:ext uri="{FF2B5EF4-FFF2-40B4-BE49-F238E27FC236}">
                    <a16:creationId xmlns:a16="http://schemas.microsoft.com/office/drawing/2014/main" id="{4D93BDBF-3121-2A97-5F56-72D67A8723FE}"/>
                  </a:ext>
                </a:extLst>
              </p:cNvPr>
              <p:cNvSpPr/>
              <p:nvPr/>
            </p:nvSpPr>
            <p:spPr>
              <a:xfrm>
                <a:off x="9443765" y="402519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12" name="Graphic 536">
              <a:extLst>
                <a:ext uri="{FF2B5EF4-FFF2-40B4-BE49-F238E27FC236}">
                  <a16:creationId xmlns:a16="http://schemas.microsoft.com/office/drawing/2014/main" id="{83070584-2F7E-9FF3-B4D1-5D2CF93E6478}"/>
                </a:ext>
              </a:extLst>
            </p:cNvPr>
            <p:cNvGrpSpPr/>
            <p:nvPr/>
          </p:nvGrpSpPr>
          <p:grpSpPr>
            <a:xfrm>
              <a:off x="9545881" y="4027998"/>
              <a:ext cx="35950" cy="35993"/>
              <a:chOff x="9545881" y="4027998"/>
              <a:chExt cx="35950" cy="35993"/>
            </a:xfrm>
          </p:grpSpPr>
          <p:sp>
            <p:nvSpPr>
              <p:cNvPr id="1113" name="Freeform 1112">
                <a:extLst>
                  <a:ext uri="{FF2B5EF4-FFF2-40B4-BE49-F238E27FC236}">
                    <a16:creationId xmlns:a16="http://schemas.microsoft.com/office/drawing/2014/main" id="{16555141-ABC7-AD46-C822-4A5EB5A4037B}"/>
                  </a:ext>
                </a:extLst>
              </p:cNvPr>
              <p:cNvSpPr/>
              <p:nvPr/>
            </p:nvSpPr>
            <p:spPr>
              <a:xfrm>
                <a:off x="9563856" y="402799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14" name="Freeform 1113">
                <a:extLst>
                  <a:ext uri="{FF2B5EF4-FFF2-40B4-BE49-F238E27FC236}">
                    <a16:creationId xmlns:a16="http://schemas.microsoft.com/office/drawing/2014/main" id="{CFED0C97-E6E1-5D44-7855-378D1F90B8A9}"/>
                  </a:ext>
                </a:extLst>
              </p:cNvPr>
              <p:cNvSpPr/>
              <p:nvPr/>
            </p:nvSpPr>
            <p:spPr>
              <a:xfrm>
                <a:off x="9545881" y="404599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15" name="Graphic 536">
              <a:extLst>
                <a:ext uri="{FF2B5EF4-FFF2-40B4-BE49-F238E27FC236}">
                  <a16:creationId xmlns:a16="http://schemas.microsoft.com/office/drawing/2014/main" id="{A0E5C36E-C23D-9469-7829-9175A50133D1}"/>
                </a:ext>
              </a:extLst>
            </p:cNvPr>
            <p:cNvGrpSpPr/>
            <p:nvPr/>
          </p:nvGrpSpPr>
          <p:grpSpPr>
            <a:xfrm>
              <a:off x="9522933" y="4027998"/>
              <a:ext cx="35950" cy="35993"/>
              <a:chOff x="9522933" y="4027998"/>
              <a:chExt cx="35950" cy="35993"/>
            </a:xfrm>
          </p:grpSpPr>
          <p:sp>
            <p:nvSpPr>
              <p:cNvPr id="1116" name="Freeform 1115">
                <a:extLst>
                  <a:ext uri="{FF2B5EF4-FFF2-40B4-BE49-F238E27FC236}">
                    <a16:creationId xmlns:a16="http://schemas.microsoft.com/office/drawing/2014/main" id="{76A34310-9F42-E355-B6C5-28A09E2FD645}"/>
                  </a:ext>
                </a:extLst>
              </p:cNvPr>
              <p:cNvSpPr/>
              <p:nvPr/>
            </p:nvSpPr>
            <p:spPr>
              <a:xfrm>
                <a:off x="9540909" y="402799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17" name="Freeform 1116">
                <a:extLst>
                  <a:ext uri="{FF2B5EF4-FFF2-40B4-BE49-F238E27FC236}">
                    <a16:creationId xmlns:a16="http://schemas.microsoft.com/office/drawing/2014/main" id="{56C09688-94DE-3D4A-CFCB-B9B226218496}"/>
                  </a:ext>
                </a:extLst>
              </p:cNvPr>
              <p:cNvSpPr/>
              <p:nvPr/>
            </p:nvSpPr>
            <p:spPr>
              <a:xfrm>
                <a:off x="9522933" y="404599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18" name="Graphic 536">
              <a:extLst>
                <a:ext uri="{FF2B5EF4-FFF2-40B4-BE49-F238E27FC236}">
                  <a16:creationId xmlns:a16="http://schemas.microsoft.com/office/drawing/2014/main" id="{62125512-E6B5-38FB-5479-112A0A0F9638}"/>
                </a:ext>
              </a:extLst>
            </p:cNvPr>
            <p:cNvGrpSpPr/>
            <p:nvPr/>
          </p:nvGrpSpPr>
          <p:grpSpPr>
            <a:xfrm>
              <a:off x="9515284" y="4027998"/>
              <a:ext cx="35950" cy="35993"/>
              <a:chOff x="9515284" y="4027998"/>
              <a:chExt cx="35950" cy="35993"/>
            </a:xfrm>
          </p:grpSpPr>
          <p:sp>
            <p:nvSpPr>
              <p:cNvPr id="1119" name="Freeform 1118">
                <a:extLst>
                  <a:ext uri="{FF2B5EF4-FFF2-40B4-BE49-F238E27FC236}">
                    <a16:creationId xmlns:a16="http://schemas.microsoft.com/office/drawing/2014/main" id="{F702ABD4-98D4-F5DE-D3D2-FD3432F6CA19}"/>
                  </a:ext>
                </a:extLst>
              </p:cNvPr>
              <p:cNvSpPr/>
              <p:nvPr/>
            </p:nvSpPr>
            <p:spPr>
              <a:xfrm>
                <a:off x="9533260" y="402799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20" name="Freeform 1119">
                <a:extLst>
                  <a:ext uri="{FF2B5EF4-FFF2-40B4-BE49-F238E27FC236}">
                    <a16:creationId xmlns:a16="http://schemas.microsoft.com/office/drawing/2014/main" id="{03BAAC6C-A496-9F26-1DC1-1193A8D7604C}"/>
                  </a:ext>
                </a:extLst>
              </p:cNvPr>
              <p:cNvSpPr/>
              <p:nvPr/>
            </p:nvSpPr>
            <p:spPr>
              <a:xfrm>
                <a:off x="9515284" y="404599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21" name="Graphic 536">
              <a:extLst>
                <a:ext uri="{FF2B5EF4-FFF2-40B4-BE49-F238E27FC236}">
                  <a16:creationId xmlns:a16="http://schemas.microsoft.com/office/drawing/2014/main" id="{4604CCBA-B19C-630F-4055-D131F54A077D}"/>
                </a:ext>
              </a:extLst>
            </p:cNvPr>
            <p:cNvGrpSpPr/>
            <p:nvPr/>
          </p:nvGrpSpPr>
          <p:grpSpPr>
            <a:xfrm>
              <a:off x="10012605" y="4131255"/>
              <a:ext cx="35950" cy="35993"/>
              <a:chOff x="10012605" y="4131255"/>
              <a:chExt cx="35950" cy="35993"/>
            </a:xfrm>
          </p:grpSpPr>
          <p:sp>
            <p:nvSpPr>
              <p:cNvPr id="1122" name="Freeform 1121">
                <a:extLst>
                  <a:ext uri="{FF2B5EF4-FFF2-40B4-BE49-F238E27FC236}">
                    <a16:creationId xmlns:a16="http://schemas.microsoft.com/office/drawing/2014/main" id="{243189E7-3B0C-C02F-ECC9-88D2ACA95AA2}"/>
                  </a:ext>
                </a:extLst>
              </p:cNvPr>
              <p:cNvSpPr/>
              <p:nvPr/>
            </p:nvSpPr>
            <p:spPr>
              <a:xfrm>
                <a:off x="10030580" y="413125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23" name="Freeform 1122">
                <a:extLst>
                  <a:ext uri="{FF2B5EF4-FFF2-40B4-BE49-F238E27FC236}">
                    <a16:creationId xmlns:a16="http://schemas.microsoft.com/office/drawing/2014/main" id="{374742B3-BEF9-BECF-DB3E-8359964605F4}"/>
                  </a:ext>
                </a:extLst>
              </p:cNvPr>
              <p:cNvSpPr/>
              <p:nvPr/>
            </p:nvSpPr>
            <p:spPr>
              <a:xfrm>
                <a:off x="10012605" y="414925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24" name="Graphic 536">
              <a:extLst>
                <a:ext uri="{FF2B5EF4-FFF2-40B4-BE49-F238E27FC236}">
                  <a16:creationId xmlns:a16="http://schemas.microsoft.com/office/drawing/2014/main" id="{22A3D17B-A386-97DB-506B-AA0EA09FB7F6}"/>
                </a:ext>
              </a:extLst>
            </p:cNvPr>
            <p:cNvGrpSpPr/>
            <p:nvPr/>
          </p:nvGrpSpPr>
          <p:grpSpPr>
            <a:xfrm>
              <a:off x="9942360" y="4131255"/>
              <a:ext cx="36078" cy="35993"/>
              <a:chOff x="9942360" y="4131255"/>
              <a:chExt cx="36078" cy="35993"/>
            </a:xfrm>
          </p:grpSpPr>
          <p:sp>
            <p:nvSpPr>
              <p:cNvPr id="1125" name="Freeform 1124">
                <a:extLst>
                  <a:ext uri="{FF2B5EF4-FFF2-40B4-BE49-F238E27FC236}">
                    <a16:creationId xmlns:a16="http://schemas.microsoft.com/office/drawing/2014/main" id="{298A8931-FC8A-0810-B9D7-30E34238AA68}"/>
                  </a:ext>
                </a:extLst>
              </p:cNvPr>
              <p:cNvSpPr/>
              <p:nvPr/>
            </p:nvSpPr>
            <p:spPr>
              <a:xfrm>
                <a:off x="9960463" y="413125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26" name="Freeform 1125">
                <a:extLst>
                  <a:ext uri="{FF2B5EF4-FFF2-40B4-BE49-F238E27FC236}">
                    <a16:creationId xmlns:a16="http://schemas.microsoft.com/office/drawing/2014/main" id="{D4040932-EE3D-5507-CB93-8ECC91EF3CF1}"/>
                  </a:ext>
                </a:extLst>
              </p:cNvPr>
              <p:cNvSpPr/>
              <p:nvPr/>
            </p:nvSpPr>
            <p:spPr>
              <a:xfrm>
                <a:off x="9942360" y="4149252"/>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127" name="Graphic 536">
              <a:extLst>
                <a:ext uri="{FF2B5EF4-FFF2-40B4-BE49-F238E27FC236}">
                  <a16:creationId xmlns:a16="http://schemas.microsoft.com/office/drawing/2014/main" id="{11EF6097-8E6C-BC3C-B1E5-F195ABA491F8}"/>
                </a:ext>
              </a:extLst>
            </p:cNvPr>
            <p:cNvGrpSpPr/>
            <p:nvPr/>
          </p:nvGrpSpPr>
          <p:grpSpPr>
            <a:xfrm>
              <a:off x="9950392" y="4131255"/>
              <a:ext cx="35950" cy="35993"/>
              <a:chOff x="9950392" y="4131255"/>
              <a:chExt cx="35950" cy="35993"/>
            </a:xfrm>
          </p:grpSpPr>
          <p:sp>
            <p:nvSpPr>
              <p:cNvPr id="1128" name="Freeform 1127">
                <a:extLst>
                  <a:ext uri="{FF2B5EF4-FFF2-40B4-BE49-F238E27FC236}">
                    <a16:creationId xmlns:a16="http://schemas.microsoft.com/office/drawing/2014/main" id="{D87D20F7-4C52-9ADC-65D4-F0EB45515BA6}"/>
                  </a:ext>
                </a:extLst>
              </p:cNvPr>
              <p:cNvSpPr/>
              <p:nvPr/>
            </p:nvSpPr>
            <p:spPr>
              <a:xfrm>
                <a:off x="9968367" y="413125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29" name="Freeform 1128">
                <a:extLst>
                  <a:ext uri="{FF2B5EF4-FFF2-40B4-BE49-F238E27FC236}">
                    <a16:creationId xmlns:a16="http://schemas.microsoft.com/office/drawing/2014/main" id="{AE8775E2-98A1-9F08-E523-CEA163DC452A}"/>
                  </a:ext>
                </a:extLst>
              </p:cNvPr>
              <p:cNvSpPr/>
              <p:nvPr/>
            </p:nvSpPr>
            <p:spPr>
              <a:xfrm>
                <a:off x="9950392" y="414925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30" name="Graphic 536">
              <a:extLst>
                <a:ext uri="{FF2B5EF4-FFF2-40B4-BE49-F238E27FC236}">
                  <a16:creationId xmlns:a16="http://schemas.microsoft.com/office/drawing/2014/main" id="{D16A049B-5F41-57BD-DB37-B1FCFCCC05B3}"/>
                </a:ext>
              </a:extLst>
            </p:cNvPr>
            <p:cNvGrpSpPr/>
            <p:nvPr/>
          </p:nvGrpSpPr>
          <p:grpSpPr>
            <a:xfrm>
              <a:off x="9959443" y="4131255"/>
              <a:ext cx="35950" cy="35993"/>
              <a:chOff x="9959443" y="4131255"/>
              <a:chExt cx="35950" cy="35993"/>
            </a:xfrm>
          </p:grpSpPr>
          <p:sp>
            <p:nvSpPr>
              <p:cNvPr id="1131" name="Freeform 1130">
                <a:extLst>
                  <a:ext uri="{FF2B5EF4-FFF2-40B4-BE49-F238E27FC236}">
                    <a16:creationId xmlns:a16="http://schemas.microsoft.com/office/drawing/2014/main" id="{5D554D11-8A0C-0BF8-85FB-10B201C3B09F}"/>
                  </a:ext>
                </a:extLst>
              </p:cNvPr>
              <p:cNvSpPr/>
              <p:nvPr/>
            </p:nvSpPr>
            <p:spPr>
              <a:xfrm>
                <a:off x="9977419" y="413125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32" name="Freeform 1131">
                <a:extLst>
                  <a:ext uri="{FF2B5EF4-FFF2-40B4-BE49-F238E27FC236}">
                    <a16:creationId xmlns:a16="http://schemas.microsoft.com/office/drawing/2014/main" id="{4125B582-1DE8-54BC-57FC-8940AC386ABB}"/>
                  </a:ext>
                </a:extLst>
              </p:cNvPr>
              <p:cNvSpPr/>
              <p:nvPr/>
            </p:nvSpPr>
            <p:spPr>
              <a:xfrm>
                <a:off x="9959443" y="414925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33" name="Graphic 536">
              <a:extLst>
                <a:ext uri="{FF2B5EF4-FFF2-40B4-BE49-F238E27FC236}">
                  <a16:creationId xmlns:a16="http://schemas.microsoft.com/office/drawing/2014/main" id="{D78BEF83-75B8-F64B-8BCC-61E54C68A548}"/>
                </a:ext>
              </a:extLst>
            </p:cNvPr>
            <p:cNvGrpSpPr/>
            <p:nvPr/>
          </p:nvGrpSpPr>
          <p:grpSpPr>
            <a:xfrm>
              <a:off x="10022294" y="4131255"/>
              <a:ext cx="35950" cy="35993"/>
              <a:chOff x="10022294" y="4131255"/>
              <a:chExt cx="35950" cy="35993"/>
            </a:xfrm>
          </p:grpSpPr>
          <p:sp>
            <p:nvSpPr>
              <p:cNvPr id="1134" name="Freeform 1133">
                <a:extLst>
                  <a:ext uri="{FF2B5EF4-FFF2-40B4-BE49-F238E27FC236}">
                    <a16:creationId xmlns:a16="http://schemas.microsoft.com/office/drawing/2014/main" id="{F8B58811-7ED9-5106-13AB-57CBA0BB72B4}"/>
                  </a:ext>
                </a:extLst>
              </p:cNvPr>
              <p:cNvSpPr/>
              <p:nvPr/>
            </p:nvSpPr>
            <p:spPr>
              <a:xfrm>
                <a:off x="10040269" y="413125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35" name="Freeform 1134">
                <a:extLst>
                  <a:ext uri="{FF2B5EF4-FFF2-40B4-BE49-F238E27FC236}">
                    <a16:creationId xmlns:a16="http://schemas.microsoft.com/office/drawing/2014/main" id="{D2250F93-B0E9-0380-E7AD-EA38AA863F02}"/>
                  </a:ext>
                </a:extLst>
              </p:cNvPr>
              <p:cNvSpPr/>
              <p:nvPr/>
            </p:nvSpPr>
            <p:spPr>
              <a:xfrm>
                <a:off x="10022294" y="414925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36" name="Graphic 536">
              <a:extLst>
                <a:ext uri="{FF2B5EF4-FFF2-40B4-BE49-F238E27FC236}">
                  <a16:creationId xmlns:a16="http://schemas.microsoft.com/office/drawing/2014/main" id="{80516441-61D6-20EE-6868-A52015DB760F}"/>
                </a:ext>
              </a:extLst>
            </p:cNvPr>
            <p:cNvGrpSpPr/>
            <p:nvPr/>
          </p:nvGrpSpPr>
          <p:grpSpPr>
            <a:xfrm>
              <a:off x="10029943" y="4131255"/>
              <a:ext cx="35950" cy="35993"/>
              <a:chOff x="10029943" y="4131255"/>
              <a:chExt cx="35950" cy="35993"/>
            </a:xfrm>
          </p:grpSpPr>
          <p:sp>
            <p:nvSpPr>
              <p:cNvPr id="1137" name="Freeform 1136">
                <a:extLst>
                  <a:ext uri="{FF2B5EF4-FFF2-40B4-BE49-F238E27FC236}">
                    <a16:creationId xmlns:a16="http://schemas.microsoft.com/office/drawing/2014/main" id="{A6E36826-7650-2033-CB44-7FA26649869E}"/>
                  </a:ext>
                </a:extLst>
              </p:cNvPr>
              <p:cNvSpPr/>
              <p:nvPr/>
            </p:nvSpPr>
            <p:spPr>
              <a:xfrm>
                <a:off x="10047918" y="413125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38" name="Freeform 1137">
                <a:extLst>
                  <a:ext uri="{FF2B5EF4-FFF2-40B4-BE49-F238E27FC236}">
                    <a16:creationId xmlns:a16="http://schemas.microsoft.com/office/drawing/2014/main" id="{19014F86-A084-B337-B2CB-13144F453227}"/>
                  </a:ext>
                </a:extLst>
              </p:cNvPr>
              <p:cNvSpPr/>
              <p:nvPr/>
            </p:nvSpPr>
            <p:spPr>
              <a:xfrm>
                <a:off x="10029943" y="4149252"/>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39" name="Graphic 536">
              <a:extLst>
                <a:ext uri="{FF2B5EF4-FFF2-40B4-BE49-F238E27FC236}">
                  <a16:creationId xmlns:a16="http://schemas.microsoft.com/office/drawing/2014/main" id="{BA79015B-7B0D-CA3A-AF6C-C99DAF082282}"/>
                </a:ext>
              </a:extLst>
            </p:cNvPr>
            <p:cNvGrpSpPr/>
            <p:nvPr/>
          </p:nvGrpSpPr>
          <p:grpSpPr>
            <a:xfrm>
              <a:off x="10112171" y="4143508"/>
              <a:ext cx="36078" cy="35993"/>
              <a:chOff x="10112171" y="4143508"/>
              <a:chExt cx="36078" cy="35993"/>
            </a:xfrm>
          </p:grpSpPr>
          <p:sp>
            <p:nvSpPr>
              <p:cNvPr id="1140" name="Freeform 1139">
                <a:extLst>
                  <a:ext uri="{FF2B5EF4-FFF2-40B4-BE49-F238E27FC236}">
                    <a16:creationId xmlns:a16="http://schemas.microsoft.com/office/drawing/2014/main" id="{DBC18EB8-C154-0922-A7D1-CAF26DEAA17E}"/>
                  </a:ext>
                </a:extLst>
              </p:cNvPr>
              <p:cNvSpPr/>
              <p:nvPr/>
            </p:nvSpPr>
            <p:spPr>
              <a:xfrm>
                <a:off x="10130146" y="414350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41" name="Freeform 1140">
                <a:extLst>
                  <a:ext uri="{FF2B5EF4-FFF2-40B4-BE49-F238E27FC236}">
                    <a16:creationId xmlns:a16="http://schemas.microsoft.com/office/drawing/2014/main" id="{B74C48B0-3B44-8090-B353-0A354F8372C3}"/>
                  </a:ext>
                </a:extLst>
              </p:cNvPr>
              <p:cNvSpPr/>
              <p:nvPr/>
            </p:nvSpPr>
            <p:spPr>
              <a:xfrm>
                <a:off x="10112171" y="4161505"/>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142" name="Graphic 536">
              <a:extLst>
                <a:ext uri="{FF2B5EF4-FFF2-40B4-BE49-F238E27FC236}">
                  <a16:creationId xmlns:a16="http://schemas.microsoft.com/office/drawing/2014/main" id="{D6117386-767C-165E-3F44-44807D441F6F}"/>
                </a:ext>
              </a:extLst>
            </p:cNvPr>
            <p:cNvGrpSpPr/>
            <p:nvPr/>
          </p:nvGrpSpPr>
          <p:grpSpPr>
            <a:xfrm>
              <a:off x="10191084" y="4143508"/>
              <a:ext cx="35950" cy="35993"/>
              <a:chOff x="10191084" y="4143508"/>
              <a:chExt cx="35950" cy="35993"/>
            </a:xfrm>
          </p:grpSpPr>
          <p:sp>
            <p:nvSpPr>
              <p:cNvPr id="1143" name="Freeform 1142">
                <a:extLst>
                  <a:ext uri="{FF2B5EF4-FFF2-40B4-BE49-F238E27FC236}">
                    <a16:creationId xmlns:a16="http://schemas.microsoft.com/office/drawing/2014/main" id="{54FD7980-3235-F60E-3E7B-9B71E5B1AF97}"/>
                  </a:ext>
                </a:extLst>
              </p:cNvPr>
              <p:cNvSpPr/>
              <p:nvPr/>
            </p:nvSpPr>
            <p:spPr>
              <a:xfrm>
                <a:off x="10209060" y="414350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44" name="Freeform 1143">
                <a:extLst>
                  <a:ext uri="{FF2B5EF4-FFF2-40B4-BE49-F238E27FC236}">
                    <a16:creationId xmlns:a16="http://schemas.microsoft.com/office/drawing/2014/main" id="{C92FCAD4-8C04-8DB6-AF0C-9B46A7C0B8C5}"/>
                  </a:ext>
                </a:extLst>
              </p:cNvPr>
              <p:cNvSpPr/>
              <p:nvPr/>
            </p:nvSpPr>
            <p:spPr>
              <a:xfrm>
                <a:off x="10191084" y="416150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45" name="Graphic 536">
              <a:extLst>
                <a:ext uri="{FF2B5EF4-FFF2-40B4-BE49-F238E27FC236}">
                  <a16:creationId xmlns:a16="http://schemas.microsoft.com/office/drawing/2014/main" id="{6102A069-9A91-7FB2-40AE-B72513BE50CA}"/>
                </a:ext>
              </a:extLst>
            </p:cNvPr>
            <p:cNvGrpSpPr/>
            <p:nvPr/>
          </p:nvGrpSpPr>
          <p:grpSpPr>
            <a:xfrm>
              <a:off x="10197586" y="4143508"/>
              <a:ext cx="36078" cy="35993"/>
              <a:chOff x="10197586" y="4143508"/>
              <a:chExt cx="36078" cy="35993"/>
            </a:xfrm>
          </p:grpSpPr>
          <p:sp>
            <p:nvSpPr>
              <p:cNvPr id="1146" name="Freeform 1145">
                <a:extLst>
                  <a:ext uri="{FF2B5EF4-FFF2-40B4-BE49-F238E27FC236}">
                    <a16:creationId xmlns:a16="http://schemas.microsoft.com/office/drawing/2014/main" id="{727F2B5D-3322-C680-840D-091E3F56B502}"/>
                  </a:ext>
                </a:extLst>
              </p:cNvPr>
              <p:cNvSpPr/>
              <p:nvPr/>
            </p:nvSpPr>
            <p:spPr>
              <a:xfrm>
                <a:off x="10215689" y="4143508"/>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47" name="Freeform 1146">
                <a:extLst>
                  <a:ext uri="{FF2B5EF4-FFF2-40B4-BE49-F238E27FC236}">
                    <a16:creationId xmlns:a16="http://schemas.microsoft.com/office/drawing/2014/main" id="{CC52C889-3831-4C20-A06D-080B737C0D1B}"/>
                  </a:ext>
                </a:extLst>
              </p:cNvPr>
              <p:cNvSpPr/>
              <p:nvPr/>
            </p:nvSpPr>
            <p:spPr>
              <a:xfrm>
                <a:off x="10197586" y="4161505"/>
                <a:ext cx="36078" cy="12763"/>
              </a:xfrm>
              <a:custGeom>
                <a:avLst/>
                <a:gdLst>
                  <a:gd name="connsiteX0" fmla="*/ 0 w 36078"/>
                  <a:gd name="connsiteY0" fmla="*/ 0 h 12763"/>
                  <a:gd name="connsiteX1" fmla="*/ 36079 w 36078"/>
                  <a:gd name="connsiteY1" fmla="*/ 0 h 12763"/>
                </a:gdLst>
                <a:ahLst/>
                <a:cxnLst>
                  <a:cxn ang="0">
                    <a:pos x="connsiteX0" y="connsiteY0"/>
                  </a:cxn>
                  <a:cxn ang="0">
                    <a:pos x="connsiteX1" y="connsiteY1"/>
                  </a:cxn>
                </a:cxnLst>
                <a:rect l="l" t="t" r="r" b="b"/>
                <a:pathLst>
                  <a:path w="36078" h="12763">
                    <a:moveTo>
                      <a:pt x="0" y="0"/>
                    </a:moveTo>
                    <a:lnTo>
                      <a:pt x="36079" y="0"/>
                    </a:lnTo>
                  </a:path>
                </a:pathLst>
              </a:custGeom>
              <a:ln w="3950" cap="flat">
                <a:solidFill>
                  <a:srgbClr val="000000"/>
                </a:solidFill>
                <a:prstDash val="solid"/>
                <a:miter/>
              </a:ln>
            </p:spPr>
            <p:txBody>
              <a:bodyPr rtlCol="0" anchor="ctr"/>
              <a:lstStyle/>
              <a:p>
                <a:endParaRPr lang="en-GB" noProof="0" dirty="0"/>
              </a:p>
            </p:txBody>
          </p:sp>
        </p:grpSp>
        <p:grpSp>
          <p:nvGrpSpPr>
            <p:cNvPr id="1148" name="Graphic 536">
              <a:extLst>
                <a:ext uri="{FF2B5EF4-FFF2-40B4-BE49-F238E27FC236}">
                  <a16:creationId xmlns:a16="http://schemas.microsoft.com/office/drawing/2014/main" id="{0333C9F1-0CFC-A65A-A4B9-E0D3F036C975}"/>
                </a:ext>
              </a:extLst>
            </p:cNvPr>
            <p:cNvGrpSpPr/>
            <p:nvPr/>
          </p:nvGrpSpPr>
          <p:grpSpPr>
            <a:xfrm>
              <a:off x="11065889" y="4413201"/>
              <a:ext cx="35950" cy="35993"/>
              <a:chOff x="11065889" y="4413201"/>
              <a:chExt cx="35950" cy="35993"/>
            </a:xfrm>
          </p:grpSpPr>
          <p:sp>
            <p:nvSpPr>
              <p:cNvPr id="1149" name="Freeform 1148">
                <a:extLst>
                  <a:ext uri="{FF2B5EF4-FFF2-40B4-BE49-F238E27FC236}">
                    <a16:creationId xmlns:a16="http://schemas.microsoft.com/office/drawing/2014/main" id="{05F87986-0A5A-E07F-E1C6-4FE671199682}"/>
                  </a:ext>
                </a:extLst>
              </p:cNvPr>
              <p:cNvSpPr/>
              <p:nvPr/>
            </p:nvSpPr>
            <p:spPr>
              <a:xfrm>
                <a:off x="11083864" y="441320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50" name="Freeform 1149">
                <a:extLst>
                  <a:ext uri="{FF2B5EF4-FFF2-40B4-BE49-F238E27FC236}">
                    <a16:creationId xmlns:a16="http://schemas.microsoft.com/office/drawing/2014/main" id="{2C80E23A-3FA6-E324-1192-4EB4FF81248B}"/>
                  </a:ext>
                </a:extLst>
              </p:cNvPr>
              <p:cNvSpPr/>
              <p:nvPr/>
            </p:nvSpPr>
            <p:spPr>
              <a:xfrm>
                <a:off x="11065889" y="443119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51" name="Graphic 536">
              <a:extLst>
                <a:ext uri="{FF2B5EF4-FFF2-40B4-BE49-F238E27FC236}">
                  <a16:creationId xmlns:a16="http://schemas.microsoft.com/office/drawing/2014/main" id="{ECD0BEC3-0DCE-1C8B-27D9-CAF0BC4B64D2}"/>
                </a:ext>
              </a:extLst>
            </p:cNvPr>
            <p:cNvGrpSpPr/>
            <p:nvPr/>
          </p:nvGrpSpPr>
          <p:grpSpPr>
            <a:xfrm>
              <a:off x="11103497" y="4413201"/>
              <a:ext cx="35950" cy="35993"/>
              <a:chOff x="11103497" y="4413201"/>
              <a:chExt cx="35950" cy="35993"/>
            </a:xfrm>
          </p:grpSpPr>
          <p:sp>
            <p:nvSpPr>
              <p:cNvPr id="1152" name="Freeform 1151">
                <a:extLst>
                  <a:ext uri="{FF2B5EF4-FFF2-40B4-BE49-F238E27FC236}">
                    <a16:creationId xmlns:a16="http://schemas.microsoft.com/office/drawing/2014/main" id="{1DC3793A-1B9F-D57B-32EA-8211A95354FD}"/>
                  </a:ext>
                </a:extLst>
              </p:cNvPr>
              <p:cNvSpPr/>
              <p:nvPr/>
            </p:nvSpPr>
            <p:spPr>
              <a:xfrm>
                <a:off x="11121473" y="441320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53" name="Freeform 1152">
                <a:extLst>
                  <a:ext uri="{FF2B5EF4-FFF2-40B4-BE49-F238E27FC236}">
                    <a16:creationId xmlns:a16="http://schemas.microsoft.com/office/drawing/2014/main" id="{FC527B35-3978-145D-0F91-91F499926A3B}"/>
                  </a:ext>
                </a:extLst>
              </p:cNvPr>
              <p:cNvSpPr/>
              <p:nvPr/>
            </p:nvSpPr>
            <p:spPr>
              <a:xfrm>
                <a:off x="11103497" y="443119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54" name="Graphic 536">
              <a:extLst>
                <a:ext uri="{FF2B5EF4-FFF2-40B4-BE49-F238E27FC236}">
                  <a16:creationId xmlns:a16="http://schemas.microsoft.com/office/drawing/2014/main" id="{7DB97AC8-87AD-27CC-6E8D-EF5A05A2D9C3}"/>
                </a:ext>
              </a:extLst>
            </p:cNvPr>
            <p:cNvGrpSpPr/>
            <p:nvPr/>
          </p:nvGrpSpPr>
          <p:grpSpPr>
            <a:xfrm>
              <a:off x="11331568" y="4413201"/>
              <a:ext cx="35950" cy="35993"/>
              <a:chOff x="11331568" y="4413201"/>
              <a:chExt cx="35950" cy="35993"/>
            </a:xfrm>
          </p:grpSpPr>
          <p:sp>
            <p:nvSpPr>
              <p:cNvPr id="1155" name="Freeform 1154">
                <a:extLst>
                  <a:ext uri="{FF2B5EF4-FFF2-40B4-BE49-F238E27FC236}">
                    <a16:creationId xmlns:a16="http://schemas.microsoft.com/office/drawing/2014/main" id="{96B7464A-5A40-3AF8-DC46-26F7780BE687}"/>
                  </a:ext>
                </a:extLst>
              </p:cNvPr>
              <p:cNvSpPr/>
              <p:nvPr/>
            </p:nvSpPr>
            <p:spPr>
              <a:xfrm>
                <a:off x="11349544" y="441320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56" name="Freeform 1155">
                <a:extLst>
                  <a:ext uri="{FF2B5EF4-FFF2-40B4-BE49-F238E27FC236}">
                    <a16:creationId xmlns:a16="http://schemas.microsoft.com/office/drawing/2014/main" id="{442A0BC7-3DBC-5BBB-7CDB-21C398E109D0}"/>
                  </a:ext>
                </a:extLst>
              </p:cNvPr>
              <p:cNvSpPr/>
              <p:nvPr/>
            </p:nvSpPr>
            <p:spPr>
              <a:xfrm>
                <a:off x="11331568" y="443119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57" name="Graphic 536">
              <a:extLst>
                <a:ext uri="{FF2B5EF4-FFF2-40B4-BE49-F238E27FC236}">
                  <a16:creationId xmlns:a16="http://schemas.microsoft.com/office/drawing/2014/main" id="{BAFC9925-5C26-AABF-9429-2AC3B93DBA6B}"/>
                </a:ext>
              </a:extLst>
            </p:cNvPr>
            <p:cNvGrpSpPr/>
            <p:nvPr/>
          </p:nvGrpSpPr>
          <p:grpSpPr>
            <a:xfrm>
              <a:off x="11340875" y="4413201"/>
              <a:ext cx="36078" cy="35993"/>
              <a:chOff x="11340875" y="4413201"/>
              <a:chExt cx="36078" cy="35993"/>
            </a:xfrm>
          </p:grpSpPr>
          <p:sp>
            <p:nvSpPr>
              <p:cNvPr id="1158" name="Freeform 1157">
                <a:extLst>
                  <a:ext uri="{FF2B5EF4-FFF2-40B4-BE49-F238E27FC236}">
                    <a16:creationId xmlns:a16="http://schemas.microsoft.com/office/drawing/2014/main" id="{AA57D466-F997-0315-28AA-6C1C8F9FEBEA}"/>
                  </a:ext>
                </a:extLst>
              </p:cNvPr>
              <p:cNvSpPr/>
              <p:nvPr/>
            </p:nvSpPr>
            <p:spPr>
              <a:xfrm>
                <a:off x="11358850" y="441320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59" name="Freeform 1158">
                <a:extLst>
                  <a:ext uri="{FF2B5EF4-FFF2-40B4-BE49-F238E27FC236}">
                    <a16:creationId xmlns:a16="http://schemas.microsoft.com/office/drawing/2014/main" id="{610501E5-DDCE-BDB0-C469-244E84FCDD6F}"/>
                  </a:ext>
                </a:extLst>
              </p:cNvPr>
              <p:cNvSpPr/>
              <p:nvPr/>
            </p:nvSpPr>
            <p:spPr>
              <a:xfrm>
                <a:off x="11340875" y="4431197"/>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160" name="Graphic 536">
              <a:extLst>
                <a:ext uri="{FF2B5EF4-FFF2-40B4-BE49-F238E27FC236}">
                  <a16:creationId xmlns:a16="http://schemas.microsoft.com/office/drawing/2014/main" id="{37554265-8ECD-92FC-71C6-2525758E0598}"/>
                </a:ext>
              </a:extLst>
            </p:cNvPr>
            <p:cNvGrpSpPr/>
            <p:nvPr/>
          </p:nvGrpSpPr>
          <p:grpSpPr>
            <a:xfrm>
              <a:off x="11111529" y="4413201"/>
              <a:ext cx="35950" cy="35993"/>
              <a:chOff x="11111529" y="4413201"/>
              <a:chExt cx="35950" cy="35993"/>
            </a:xfrm>
          </p:grpSpPr>
          <p:sp>
            <p:nvSpPr>
              <p:cNvPr id="1161" name="Freeform 1160">
                <a:extLst>
                  <a:ext uri="{FF2B5EF4-FFF2-40B4-BE49-F238E27FC236}">
                    <a16:creationId xmlns:a16="http://schemas.microsoft.com/office/drawing/2014/main" id="{F99C8DBF-ACFD-1E5D-7173-6B222EE3C2A7}"/>
                  </a:ext>
                </a:extLst>
              </p:cNvPr>
              <p:cNvSpPr/>
              <p:nvPr/>
            </p:nvSpPr>
            <p:spPr>
              <a:xfrm>
                <a:off x="11129504" y="441320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62" name="Freeform 1161">
                <a:extLst>
                  <a:ext uri="{FF2B5EF4-FFF2-40B4-BE49-F238E27FC236}">
                    <a16:creationId xmlns:a16="http://schemas.microsoft.com/office/drawing/2014/main" id="{4A86047A-132A-C77C-0515-A409BAC40187}"/>
                  </a:ext>
                </a:extLst>
              </p:cNvPr>
              <p:cNvSpPr/>
              <p:nvPr/>
            </p:nvSpPr>
            <p:spPr>
              <a:xfrm>
                <a:off x="11111529" y="443119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63" name="Graphic 536">
              <a:extLst>
                <a:ext uri="{FF2B5EF4-FFF2-40B4-BE49-F238E27FC236}">
                  <a16:creationId xmlns:a16="http://schemas.microsoft.com/office/drawing/2014/main" id="{8769BAF6-17DE-F00F-9E71-B80C0D71FD03}"/>
                </a:ext>
              </a:extLst>
            </p:cNvPr>
            <p:cNvGrpSpPr/>
            <p:nvPr/>
          </p:nvGrpSpPr>
          <p:grpSpPr>
            <a:xfrm>
              <a:off x="7436508" y="3284269"/>
              <a:ext cx="35950" cy="36120"/>
              <a:chOff x="7436508" y="3284269"/>
              <a:chExt cx="35950" cy="36120"/>
            </a:xfrm>
          </p:grpSpPr>
          <p:sp>
            <p:nvSpPr>
              <p:cNvPr id="1164" name="Freeform 1163">
                <a:extLst>
                  <a:ext uri="{FF2B5EF4-FFF2-40B4-BE49-F238E27FC236}">
                    <a16:creationId xmlns:a16="http://schemas.microsoft.com/office/drawing/2014/main" id="{3C4132DA-E9B0-B2B8-1F1A-4AB9749283A1}"/>
                  </a:ext>
                </a:extLst>
              </p:cNvPr>
              <p:cNvSpPr/>
              <p:nvPr/>
            </p:nvSpPr>
            <p:spPr>
              <a:xfrm>
                <a:off x="7454483" y="3284269"/>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165" name="Freeform 1164">
                <a:extLst>
                  <a:ext uri="{FF2B5EF4-FFF2-40B4-BE49-F238E27FC236}">
                    <a16:creationId xmlns:a16="http://schemas.microsoft.com/office/drawing/2014/main" id="{49429D5A-B78D-0992-5EB0-3B654D502BE2}"/>
                  </a:ext>
                </a:extLst>
              </p:cNvPr>
              <p:cNvSpPr/>
              <p:nvPr/>
            </p:nvSpPr>
            <p:spPr>
              <a:xfrm>
                <a:off x="7436508" y="330226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66" name="Graphic 536">
              <a:extLst>
                <a:ext uri="{FF2B5EF4-FFF2-40B4-BE49-F238E27FC236}">
                  <a16:creationId xmlns:a16="http://schemas.microsoft.com/office/drawing/2014/main" id="{1C354993-923C-220A-542F-CC0C20289CFF}"/>
                </a:ext>
              </a:extLst>
            </p:cNvPr>
            <p:cNvGrpSpPr/>
            <p:nvPr/>
          </p:nvGrpSpPr>
          <p:grpSpPr>
            <a:xfrm>
              <a:off x="7419297" y="3276483"/>
              <a:ext cx="35950" cy="35993"/>
              <a:chOff x="7419297" y="3276483"/>
              <a:chExt cx="35950" cy="35993"/>
            </a:xfrm>
          </p:grpSpPr>
          <p:sp>
            <p:nvSpPr>
              <p:cNvPr id="1167" name="Freeform 1166">
                <a:extLst>
                  <a:ext uri="{FF2B5EF4-FFF2-40B4-BE49-F238E27FC236}">
                    <a16:creationId xmlns:a16="http://schemas.microsoft.com/office/drawing/2014/main" id="{814DB86E-7035-745D-C58E-4E06FB4E0C23}"/>
                  </a:ext>
                </a:extLst>
              </p:cNvPr>
              <p:cNvSpPr/>
              <p:nvPr/>
            </p:nvSpPr>
            <p:spPr>
              <a:xfrm>
                <a:off x="7437273" y="3276483"/>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68" name="Freeform 1167">
                <a:extLst>
                  <a:ext uri="{FF2B5EF4-FFF2-40B4-BE49-F238E27FC236}">
                    <a16:creationId xmlns:a16="http://schemas.microsoft.com/office/drawing/2014/main" id="{D105E20B-B0E1-4FD9-3EC7-354669F59969}"/>
                  </a:ext>
                </a:extLst>
              </p:cNvPr>
              <p:cNvSpPr/>
              <p:nvPr/>
            </p:nvSpPr>
            <p:spPr>
              <a:xfrm>
                <a:off x="7419297" y="329448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69" name="Graphic 536">
              <a:extLst>
                <a:ext uri="{FF2B5EF4-FFF2-40B4-BE49-F238E27FC236}">
                  <a16:creationId xmlns:a16="http://schemas.microsoft.com/office/drawing/2014/main" id="{0AFB283D-944F-A22F-E46B-7BA4382F5610}"/>
                </a:ext>
              </a:extLst>
            </p:cNvPr>
            <p:cNvGrpSpPr/>
            <p:nvPr/>
          </p:nvGrpSpPr>
          <p:grpSpPr>
            <a:xfrm>
              <a:off x="7181537" y="3216750"/>
              <a:ext cx="36078" cy="35993"/>
              <a:chOff x="7181537" y="3216750"/>
              <a:chExt cx="36078" cy="35993"/>
            </a:xfrm>
          </p:grpSpPr>
          <p:sp>
            <p:nvSpPr>
              <p:cNvPr id="1170" name="Freeform 1169">
                <a:extLst>
                  <a:ext uri="{FF2B5EF4-FFF2-40B4-BE49-F238E27FC236}">
                    <a16:creationId xmlns:a16="http://schemas.microsoft.com/office/drawing/2014/main" id="{66C8F12C-433D-99A5-1E9E-67FF4CF9B309}"/>
                  </a:ext>
                </a:extLst>
              </p:cNvPr>
              <p:cNvSpPr/>
              <p:nvPr/>
            </p:nvSpPr>
            <p:spPr>
              <a:xfrm>
                <a:off x="7199513" y="321675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71" name="Freeform 1170">
                <a:extLst>
                  <a:ext uri="{FF2B5EF4-FFF2-40B4-BE49-F238E27FC236}">
                    <a16:creationId xmlns:a16="http://schemas.microsoft.com/office/drawing/2014/main" id="{1AA0DB28-8534-FBF7-48AC-334513FCD4FA}"/>
                  </a:ext>
                </a:extLst>
              </p:cNvPr>
              <p:cNvSpPr/>
              <p:nvPr/>
            </p:nvSpPr>
            <p:spPr>
              <a:xfrm>
                <a:off x="7181537" y="3234747"/>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172" name="Graphic 536">
              <a:extLst>
                <a:ext uri="{FF2B5EF4-FFF2-40B4-BE49-F238E27FC236}">
                  <a16:creationId xmlns:a16="http://schemas.microsoft.com/office/drawing/2014/main" id="{214208D4-89E8-B9E2-C9B8-B312CFB4A32E}"/>
                </a:ext>
              </a:extLst>
            </p:cNvPr>
            <p:cNvGrpSpPr/>
            <p:nvPr/>
          </p:nvGrpSpPr>
          <p:grpSpPr>
            <a:xfrm>
              <a:off x="7210094" y="3232449"/>
              <a:ext cx="35950" cy="35993"/>
              <a:chOff x="7210094" y="3232449"/>
              <a:chExt cx="35950" cy="35993"/>
            </a:xfrm>
          </p:grpSpPr>
          <p:sp>
            <p:nvSpPr>
              <p:cNvPr id="1173" name="Freeform 1172">
                <a:extLst>
                  <a:ext uri="{FF2B5EF4-FFF2-40B4-BE49-F238E27FC236}">
                    <a16:creationId xmlns:a16="http://schemas.microsoft.com/office/drawing/2014/main" id="{7EEAB14E-EDD1-5471-CDB6-03BE6E47B938}"/>
                  </a:ext>
                </a:extLst>
              </p:cNvPr>
              <p:cNvSpPr/>
              <p:nvPr/>
            </p:nvSpPr>
            <p:spPr>
              <a:xfrm>
                <a:off x="7228069" y="323244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74" name="Freeform 1173">
                <a:extLst>
                  <a:ext uri="{FF2B5EF4-FFF2-40B4-BE49-F238E27FC236}">
                    <a16:creationId xmlns:a16="http://schemas.microsoft.com/office/drawing/2014/main" id="{F915583A-626C-EDE8-A8C5-811422D594DF}"/>
                  </a:ext>
                </a:extLst>
              </p:cNvPr>
              <p:cNvSpPr/>
              <p:nvPr/>
            </p:nvSpPr>
            <p:spPr>
              <a:xfrm>
                <a:off x="7210094" y="325044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75" name="Graphic 536">
              <a:extLst>
                <a:ext uri="{FF2B5EF4-FFF2-40B4-BE49-F238E27FC236}">
                  <a16:creationId xmlns:a16="http://schemas.microsoft.com/office/drawing/2014/main" id="{53A8A719-D874-7419-B102-9C8EE3035292}"/>
                </a:ext>
              </a:extLst>
            </p:cNvPr>
            <p:cNvGrpSpPr/>
            <p:nvPr/>
          </p:nvGrpSpPr>
          <p:grpSpPr>
            <a:xfrm>
              <a:off x="7173251" y="3214070"/>
              <a:ext cx="35950" cy="35993"/>
              <a:chOff x="7173251" y="3214070"/>
              <a:chExt cx="35950" cy="35993"/>
            </a:xfrm>
          </p:grpSpPr>
          <p:sp>
            <p:nvSpPr>
              <p:cNvPr id="1176" name="Freeform 1175">
                <a:extLst>
                  <a:ext uri="{FF2B5EF4-FFF2-40B4-BE49-F238E27FC236}">
                    <a16:creationId xmlns:a16="http://schemas.microsoft.com/office/drawing/2014/main" id="{C38DD3E7-B590-7238-4539-7DB7A15935C8}"/>
                  </a:ext>
                </a:extLst>
              </p:cNvPr>
              <p:cNvSpPr/>
              <p:nvPr/>
            </p:nvSpPr>
            <p:spPr>
              <a:xfrm>
                <a:off x="7191226" y="3214070"/>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77" name="Freeform 1176">
                <a:extLst>
                  <a:ext uri="{FF2B5EF4-FFF2-40B4-BE49-F238E27FC236}">
                    <a16:creationId xmlns:a16="http://schemas.microsoft.com/office/drawing/2014/main" id="{9BE0A3D5-4EF6-1136-9CCB-4C20D6A22486}"/>
                  </a:ext>
                </a:extLst>
              </p:cNvPr>
              <p:cNvSpPr/>
              <p:nvPr/>
            </p:nvSpPr>
            <p:spPr>
              <a:xfrm>
                <a:off x="7173251" y="3232066"/>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78" name="Graphic 536">
              <a:extLst>
                <a:ext uri="{FF2B5EF4-FFF2-40B4-BE49-F238E27FC236}">
                  <a16:creationId xmlns:a16="http://schemas.microsoft.com/office/drawing/2014/main" id="{66BCFA83-57A3-BAFC-D0D8-0D30B70A1E29}"/>
                </a:ext>
              </a:extLst>
            </p:cNvPr>
            <p:cNvGrpSpPr/>
            <p:nvPr/>
          </p:nvGrpSpPr>
          <p:grpSpPr>
            <a:xfrm>
              <a:off x="7131053" y="3208326"/>
              <a:ext cx="35950" cy="36120"/>
              <a:chOff x="7131053" y="3208326"/>
              <a:chExt cx="35950" cy="36120"/>
            </a:xfrm>
          </p:grpSpPr>
          <p:sp>
            <p:nvSpPr>
              <p:cNvPr id="1179" name="Freeform 1178">
                <a:extLst>
                  <a:ext uri="{FF2B5EF4-FFF2-40B4-BE49-F238E27FC236}">
                    <a16:creationId xmlns:a16="http://schemas.microsoft.com/office/drawing/2014/main" id="{BE276289-C650-F996-0505-69788DB775B1}"/>
                  </a:ext>
                </a:extLst>
              </p:cNvPr>
              <p:cNvSpPr/>
              <p:nvPr/>
            </p:nvSpPr>
            <p:spPr>
              <a:xfrm>
                <a:off x="7149028" y="3208326"/>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180" name="Freeform 1179">
                <a:extLst>
                  <a:ext uri="{FF2B5EF4-FFF2-40B4-BE49-F238E27FC236}">
                    <a16:creationId xmlns:a16="http://schemas.microsoft.com/office/drawing/2014/main" id="{01A608FA-B2EB-B5F6-BBD4-27C7FC1A1C19}"/>
                  </a:ext>
                </a:extLst>
              </p:cNvPr>
              <p:cNvSpPr/>
              <p:nvPr/>
            </p:nvSpPr>
            <p:spPr>
              <a:xfrm>
                <a:off x="7131053" y="3226323"/>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81" name="Graphic 536">
              <a:extLst>
                <a:ext uri="{FF2B5EF4-FFF2-40B4-BE49-F238E27FC236}">
                  <a16:creationId xmlns:a16="http://schemas.microsoft.com/office/drawing/2014/main" id="{EAFE557E-B251-6752-F958-2D4B00E25371}"/>
                </a:ext>
              </a:extLst>
            </p:cNvPr>
            <p:cNvGrpSpPr/>
            <p:nvPr/>
          </p:nvGrpSpPr>
          <p:grpSpPr>
            <a:xfrm>
              <a:off x="7170063" y="3211517"/>
              <a:ext cx="36078" cy="35993"/>
              <a:chOff x="7170063" y="3211517"/>
              <a:chExt cx="36078" cy="35993"/>
            </a:xfrm>
          </p:grpSpPr>
          <p:sp>
            <p:nvSpPr>
              <p:cNvPr id="1182" name="Freeform 1181">
                <a:extLst>
                  <a:ext uri="{FF2B5EF4-FFF2-40B4-BE49-F238E27FC236}">
                    <a16:creationId xmlns:a16="http://schemas.microsoft.com/office/drawing/2014/main" id="{B34FF699-14E1-F105-AE19-EFE21777F8CF}"/>
                  </a:ext>
                </a:extLst>
              </p:cNvPr>
              <p:cNvSpPr/>
              <p:nvPr/>
            </p:nvSpPr>
            <p:spPr>
              <a:xfrm>
                <a:off x="7188039" y="321151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83" name="Freeform 1182">
                <a:extLst>
                  <a:ext uri="{FF2B5EF4-FFF2-40B4-BE49-F238E27FC236}">
                    <a16:creationId xmlns:a16="http://schemas.microsoft.com/office/drawing/2014/main" id="{BB02859A-2228-5CDB-4169-EFC8E7DB2A0F}"/>
                  </a:ext>
                </a:extLst>
              </p:cNvPr>
              <p:cNvSpPr/>
              <p:nvPr/>
            </p:nvSpPr>
            <p:spPr>
              <a:xfrm>
                <a:off x="7170063" y="3229514"/>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184" name="Graphic 536">
              <a:extLst>
                <a:ext uri="{FF2B5EF4-FFF2-40B4-BE49-F238E27FC236}">
                  <a16:creationId xmlns:a16="http://schemas.microsoft.com/office/drawing/2014/main" id="{E3E64EF8-44AE-2F63-C97B-C2CC03D2DFA0}"/>
                </a:ext>
              </a:extLst>
            </p:cNvPr>
            <p:cNvGrpSpPr/>
            <p:nvPr/>
          </p:nvGrpSpPr>
          <p:grpSpPr>
            <a:xfrm>
              <a:off x="7021543" y="3188671"/>
              <a:ext cx="35950" cy="35993"/>
              <a:chOff x="7021543" y="3188671"/>
              <a:chExt cx="35950" cy="35993"/>
            </a:xfrm>
          </p:grpSpPr>
          <p:sp>
            <p:nvSpPr>
              <p:cNvPr id="1185" name="Freeform 1184">
                <a:extLst>
                  <a:ext uri="{FF2B5EF4-FFF2-40B4-BE49-F238E27FC236}">
                    <a16:creationId xmlns:a16="http://schemas.microsoft.com/office/drawing/2014/main" id="{60D795AD-3D88-F7E1-B06B-D4CC1AFCC165}"/>
                  </a:ext>
                </a:extLst>
              </p:cNvPr>
              <p:cNvSpPr/>
              <p:nvPr/>
            </p:nvSpPr>
            <p:spPr>
              <a:xfrm>
                <a:off x="7039518" y="3188671"/>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86" name="Freeform 1185">
                <a:extLst>
                  <a:ext uri="{FF2B5EF4-FFF2-40B4-BE49-F238E27FC236}">
                    <a16:creationId xmlns:a16="http://schemas.microsoft.com/office/drawing/2014/main" id="{F2275399-DB17-F6F0-17B9-C80EF084EE27}"/>
                  </a:ext>
                </a:extLst>
              </p:cNvPr>
              <p:cNvSpPr/>
              <p:nvPr/>
            </p:nvSpPr>
            <p:spPr>
              <a:xfrm>
                <a:off x="7021543" y="3206667"/>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87" name="Graphic 536">
              <a:extLst>
                <a:ext uri="{FF2B5EF4-FFF2-40B4-BE49-F238E27FC236}">
                  <a16:creationId xmlns:a16="http://schemas.microsoft.com/office/drawing/2014/main" id="{D4BDC114-976F-9506-1D28-15D296150507}"/>
                </a:ext>
              </a:extLst>
            </p:cNvPr>
            <p:cNvGrpSpPr/>
            <p:nvPr/>
          </p:nvGrpSpPr>
          <p:grpSpPr>
            <a:xfrm>
              <a:off x="7085413" y="3210496"/>
              <a:ext cx="35950" cy="36120"/>
              <a:chOff x="7085413" y="3210496"/>
              <a:chExt cx="35950" cy="36120"/>
            </a:xfrm>
          </p:grpSpPr>
          <p:sp>
            <p:nvSpPr>
              <p:cNvPr id="1188" name="Freeform 1187">
                <a:extLst>
                  <a:ext uri="{FF2B5EF4-FFF2-40B4-BE49-F238E27FC236}">
                    <a16:creationId xmlns:a16="http://schemas.microsoft.com/office/drawing/2014/main" id="{DA8A679A-DF0D-D5E6-E450-B01F0B1EDF13}"/>
                  </a:ext>
                </a:extLst>
              </p:cNvPr>
              <p:cNvSpPr/>
              <p:nvPr/>
            </p:nvSpPr>
            <p:spPr>
              <a:xfrm>
                <a:off x="7103389" y="3210496"/>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189" name="Freeform 1188">
                <a:extLst>
                  <a:ext uri="{FF2B5EF4-FFF2-40B4-BE49-F238E27FC236}">
                    <a16:creationId xmlns:a16="http://schemas.microsoft.com/office/drawing/2014/main" id="{648041BA-87D5-9E82-9B4F-4A45D82E58B0}"/>
                  </a:ext>
                </a:extLst>
              </p:cNvPr>
              <p:cNvSpPr/>
              <p:nvPr/>
            </p:nvSpPr>
            <p:spPr>
              <a:xfrm>
                <a:off x="7085413" y="3228620"/>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90" name="Graphic 536">
              <a:extLst>
                <a:ext uri="{FF2B5EF4-FFF2-40B4-BE49-F238E27FC236}">
                  <a16:creationId xmlns:a16="http://schemas.microsoft.com/office/drawing/2014/main" id="{C780E8B2-8E08-98A3-EE4A-79F8F74CDB0D}"/>
                </a:ext>
              </a:extLst>
            </p:cNvPr>
            <p:cNvGrpSpPr/>
            <p:nvPr/>
          </p:nvGrpSpPr>
          <p:grpSpPr>
            <a:xfrm>
              <a:off x="6950024" y="3181651"/>
              <a:ext cx="35950" cy="36120"/>
              <a:chOff x="6950024" y="3181651"/>
              <a:chExt cx="35950" cy="36120"/>
            </a:xfrm>
          </p:grpSpPr>
          <p:sp>
            <p:nvSpPr>
              <p:cNvPr id="1191" name="Freeform 1190">
                <a:extLst>
                  <a:ext uri="{FF2B5EF4-FFF2-40B4-BE49-F238E27FC236}">
                    <a16:creationId xmlns:a16="http://schemas.microsoft.com/office/drawing/2014/main" id="{4DFCB1BC-A304-2287-D370-5D9F47EAC971}"/>
                  </a:ext>
                </a:extLst>
              </p:cNvPr>
              <p:cNvSpPr/>
              <p:nvPr/>
            </p:nvSpPr>
            <p:spPr>
              <a:xfrm>
                <a:off x="6967999" y="3181651"/>
                <a:ext cx="12748" cy="36120"/>
              </a:xfrm>
              <a:custGeom>
                <a:avLst/>
                <a:gdLst>
                  <a:gd name="connsiteX0" fmla="*/ 0 w 12748"/>
                  <a:gd name="connsiteY0" fmla="*/ 0 h 36120"/>
                  <a:gd name="connsiteX1" fmla="*/ 0 w 12748"/>
                  <a:gd name="connsiteY1" fmla="*/ 36121 h 36120"/>
                </a:gdLst>
                <a:ahLst/>
                <a:cxnLst>
                  <a:cxn ang="0">
                    <a:pos x="connsiteX0" y="connsiteY0"/>
                  </a:cxn>
                  <a:cxn ang="0">
                    <a:pos x="connsiteX1" y="connsiteY1"/>
                  </a:cxn>
                </a:cxnLst>
                <a:rect l="l" t="t" r="r" b="b"/>
                <a:pathLst>
                  <a:path w="12748" h="36120">
                    <a:moveTo>
                      <a:pt x="0" y="0"/>
                    </a:moveTo>
                    <a:lnTo>
                      <a:pt x="0" y="36121"/>
                    </a:lnTo>
                  </a:path>
                </a:pathLst>
              </a:custGeom>
              <a:ln w="3950" cap="flat">
                <a:solidFill>
                  <a:srgbClr val="000000"/>
                </a:solidFill>
                <a:prstDash val="solid"/>
                <a:miter/>
              </a:ln>
            </p:spPr>
            <p:txBody>
              <a:bodyPr rtlCol="0" anchor="ctr"/>
              <a:lstStyle/>
              <a:p>
                <a:endParaRPr lang="en-GB" noProof="0" dirty="0"/>
              </a:p>
            </p:txBody>
          </p:sp>
          <p:sp>
            <p:nvSpPr>
              <p:cNvPr id="1192" name="Freeform 1191">
                <a:extLst>
                  <a:ext uri="{FF2B5EF4-FFF2-40B4-BE49-F238E27FC236}">
                    <a16:creationId xmlns:a16="http://schemas.microsoft.com/office/drawing/2014/main" id="{57BFE2BB-E4C2-7F8F-E40D-2F5996BA4A13}"/>
                  </a:ext>
                </a:extLst>
              </p:cNvPr>
              <p:cNvSpPr/>
              <p:nvPr/>
            </p:nvSpPr>
            <p:spPr>
              <a:xfrm>
                <a:off x="6950024" y="3199775"/>
                <a:ext cx="35950" cy="12763"/>
              </a:xfrm>
              <a:custGeom>
                <a:avLst/>
                <a:gdLst>
                  <a:gd name="connsiteX0" fmla="*/ 0 w 35950"/>
                  <a:gd name="connsiteY0" fmla="*/ 0 h 12763"/>
                  <a:gd name="connsiteX1" fmla="*/ 35951 w 35950"/>
                  <a:gd name="connsiteY1" fmla="*/ 0 h 12763"/>
                </a:gdLst>
                <a:ahLst/>
                <a:cxnLst>
                  <a:cxn ang="0">
                    <a:pos x="connsiteX0" y="connsiteY0"/>
                  </a:cxn>
                  <a:cxn ang="0">
                    <a:pos x="connsiteX1" y="connsiteY1"/>
                  </a:cxn>
                </a:cxnLst>
                <a:rect l="l" t="t" r="r" b="b"/>
                <a:pathLst>
                  <a:path w="35950" h="12763">
                    <a:moveTo>
                      <a:pt x="0" y="0"/>
                    </a:moveTo>
                    <a:lnTo>
                      <a:pt x="35951" y="0"/>
                    </a:lnTo>
                  </a:path>
                </a:pathLst>
              </a:custGeom>
              <a:ln w="3950" cap="flat">
                <a:solidFill>
                  <a:srgbClr val="000000"/>
                </a:solidFill>
                <a:prstDash val="solid"/>
                <a:miter/>
              </a:ln>
            </p:spPr>
            <p:txBody>
              <a:bodyPr rtlCol="0" anchor="ctr"/>
              <a:lstStyle/>
              <a:p>
                <a:endParaRPr lang="en-GB" noProof="0" dirty="0"/>
              </a:p>
            </p:txBody>
          </p:sp>
        </p:grpSp>
        <p:grpSp>
          <p:nvGrpSpPr>
            <p:cNvPr id="1193" name="Graphic 536">
              <a:extLst>
                <a:ext uri="{FF2B5EF4-FFF2-40B4-BE49-F238E27FC236}">
                  <a16:creationId xmlns:a16="http://schemas.microsoft.com/office/drawing/2014/main" id="{6F6F9005-70AA-0A41-1981-2DA49878D26C}"/>
                </a:ext>
              </a:extLst>
            </p:cNvPr>
            <p:cNvGrpSpPr/>
            <p:nvPr/>
          </p:nvGrpSpPr>
          <p:grpSpPr>
            <a:xfrm>
              <a:off x="6837072" y="3150125"/>
              <a:ext cx="36078" cy="35993"/>
              <a:chOff x="6837072" y="3150125"/>
              <a:chExt cx="36078" cy="35993"/>
            </a:xfrm>
          </p:grpSpPr>
          <p:sp>
            <p:nvSpPr>
              <p:cNvPr id="1194" name="Freeform 1193">
                <a:extLst>
                  <a:ext uri="{FF2B5EF4-FFF2-40B4-BE49-F238E27FC236}">
                    <a16:creationId xmlns:a16="http://schemas.microsoft.com/office/drawing/2014/main" id="{212AF7D6-E569-8A29-42AE-F25C3CE49AE8}"/>
                  </a:ext>
                </a:extLst>
              </p:cNvPr>
              <p:cNvSpPr/>
              <p:nvPr/>
            </p:nvSpPr>
            <p:spPr>
              <a:xfrm>
                <a:off x="6855175" y="3150125"/>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95" name="Freeform 1194">
                <a:extLst>
                  <a:ext uri="{FF2B5EF4-FFF2-40B4-BE49-F238E27FC236}">
                    <a16:creationId xmlns:a16="http://schemas.microsoft.com/office/drawing/2014/main" id="{4A0C0681-0D70-B39D-BAA5-45159E2E959E}"/>
                  </a:ext>
                </a:extLst>
              </p:cNvPr>
              <p:cNvSpPr/>
              <p:nvPr/>
            </p:nvSpPr>
            <p:spPr>
              <a:xfrm>
                <a:off x="6837072" y="3168121"/>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196" name="Graphic 536">
              <a:extLst>
                <a:ext uri="{FF2B5EF4-FFF2-40B4-BE49-F238E27FC236}">
                  <a16:creationId xmlns:a16="http://schemas.microsoft.com/office/drawing/2014/main" id="{399C7707-10F6-F4A4-44F6-A02C5E9F7903}"/>
                </a:ext>
              </a:extLst>
            </p:cNvPr>
            <p:cNvGrpSpPr/>
            <p:nvPr/>
          </p:nvGrpSpPr>
          <p:grpSpPr>
            <a:xfrm>
              <a:off x="6784293" y="3149359"/>
              <a:ext cx="36078" cy="35993"/>
              <a:chOff x="6784293" y="3149359"/>
              <a:chExt cx="36078" cy="35993"/>
            </a:xfrm>
          </p:grpSpPr>
          <p:sp>
            <p:nvSpPr>
              <p:cNvPr id="1197" name="Freeform 1196">
                <a:extLst>
                  <a:ext uri="{FF2B5EF4-FFF2-40B4-BE49-F238E27FC236}">
                    <a16:creationId xmlns:a16="http://schemas.microsoft.com/office/drawing/2014/main" id="{797F488D-4DD5-4155-8B1E-2FD6E445778A}"/>
                  </a:ext>
                </a:extLst>
              </p:cNvPr>
              <p:cNvSpPr/>
              <p:nvPr/>
            </p:nvSpPr>
            <p:spPr>
              <a:xfrm>
                <a:off x="6802396" y="3149359"/>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198" name="Freeform 1197">
                <a:extLst>
                  <a:ext uri="{FF2B5EF4-FFF2-40B4-BE49-F238E27FC236}">
                    <a16:creationId xmlns:a16="http://schemas.microsoft.com/office/drawing/2014/main" id="{6C10F65B-4B8D-6957-7095-FDB29EAC4872}"/>
                  </a:ext>
                </a:extLst>
              </p:cNvPr>
              <p:cNvSpPr/>
              <p:nvPr/>
            </p:nvSpPr>
            <p:spPr>
              <a:xfrm>
                <a:off x="6784293" y="3167356"/>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nvGrpSpPr>
            <p:cNvPr id="1199" name="Graphic 536">
              <a:extLst>
                <a:ext uri="{FF2B5EF4-FFF2-40B4-BE49-F238E27FC236}">
                  <a16:creationId xmlns:a16="http://schemas.microsoft.com/office/drawing/2014/main" id="{DF07431C-73AF-D622-75CB-E8BD0A37467F}"/>
                </a:ext>
              </a:extLst>
            </p:cNvPr>
            <p:cNvGrpSpPr/>
            <p:nvPr/>
          </p:nvGrpSpPr>
          <p:grpSpPr>
            <a:xfrm>
              <a:off x="6727689" y="3142467"/>
              <a:ext cx="36078" cy="35993"/>
              <a:chOff x="6727689" y="3142467"/>
              <a:chExt cx="36078" cy="35993"/>
            </a:xfrm>
          </p:grpSpPr>
          <p:sp>
            <p:nvSpPr>
              <p:cNvPr id="1200" name="Freeform 1199">
                <a:extLst>
                  <a:ext uri="{FF2B5EF4-FFF2-40B4-BE49-F238E27FC236}">
                    <a16:creationId xmlns:a16="http://schemas.microsoft.com/office/drawing/2014/main" id="{C33BA716-5DBD-55F0-E912-3BC1272E9657}"/>
                  </a:ext>
                </a:extLst>
              </p:cNvPr>
              <p:cNvSpPr/>
              <p:nvPr/>
            </p:nvSpPr>
            <p:spPr>
              <a:xfrm>
                <a:off x="6745792" y="3142467"/>
                <a:ext cx="12748" cy="35993"/>
              </a:xfrm>
              <a:custGeom>
                <a:avLst/>
                <a:gdLst>
                  <a:gd name="connsiteX0" fmla="*/ 0 w 12748"/>
                  <a:gd name="connsiteY0" fmla="*/ 0 h 35993"/>
                  <a:gd name="connsiteX1" fmla="*/ 0 w 12748"/>
                  <a:gd name="connsiteY1" fmla="*/ 35993 h 35993"/>
                </a:gdLst>
                <a:ahLst/>
                <a:cxnLst>
                  <a:cxn ang="0">
                    <a:pos x="connsiteX0" y="connsiteY0"/>
                  </a:cxn>
                  <a:cxn ang="0">
                    <a:pos x="connsiteX1" y="connsiteY1"/>
                  </a:cxn>
                </a:cxnLst>
                <a:rect l="l" t="t" r="r" b="b"/>
                <a:pathLst>
                  <a:path w="12748" h="35993">
                    <a:moveTo>
                      <a:pt x="0" y="0"/>
                    </a:moveTo>
                    <a:lnTo>
                      <a:pt x="0" y="35993"/>
                    </a:lnTo>
                  </a:path>
                </a:pathLst>
              </a:custGeom>
              <a:ln w="3950" cap="flat">
                <a:solidFill>
                  <a:srgbClr val="000000"/>
                </a:solidFill>
                <a:prstDash val="solid"/>
                <a:miter/>
              </a:ln>
            </p:spPr>
            <p:txBody>
              <a:bodyPr rtlCol="0" anchor="ctr"/>
              <a:lstStyle/>
              <a:p>
                <a:endParaRPr lang="en-GB" noProof="0" dirty="0"/>
              </a:p>
            </p:txBody>
          </p:sp>
          <p:sp>
            <p:nvSpPr>
              <p:cNvPr id="1201" name="Freeform 1200">
                <a:extLst>
                  <a:ext uri="{FF2B5EF4-FFF2-40B4-BE49-F238E27FC236}">
                    <a16:creationId xmlns:a16="http://schemas.microsoft.com/office/drawing/2014/main" id="{CA080B34-2B33-0480-61B4-D32657D829C0}"/>
                  </a:ext>
                </a:extLst>
              </p:cNvPr>
              <p:cNvSpPr/>
              <p:nvPr/>
            </p:nvSpPr>
            <p:spPr>
              <a:xfrm>
                <a:off x="6727689" y="3160463"/>
                <a:ext cx="36078" cy="12763"/>
              </a:xfrm>
              <a:custGeom>
                <a:avLst/>
                <a:gdLst>
                  <a:gd name="connsiteX0" fmla="*/ 0 w 36078"/>
                  <a:gd name="connsiteY0" fmla="*/ 0 h 12763"/>
                  <a:gd name="connsiteX1" fmla="*/ 36078 w 36078"/>
                  <a:gd name="connsiteY1" fmla="*/ 0 h 12763"/>
                </a:gdLst>
                <a:ahLst/>
                <a:cxnLst>
                  <a:cxn ang="0">
                    <a:pos x="connsiteX0" y="connsiteY0"/>
                  </a:cxn>
                  <a:cxn ang="0">
                    <a:pos x="connsiteX1" y="connsiteY1"/>
                  </a:cxn>
                </a:cxnLst>
                <a:rect l="l" t="t" r="r" b="b"/>
                <a:pathLst>
                  <a:path w="36078" h="12763">
                    <a:moveTo>
                      <a:pt x="0" y="0"/>
                    </a:moveTo>
                    <a:lnTo>
                      <a:pt x="36078" y="0"/>
                    </a:lnTo>
                  </a:path>
                </a:pathLst>
              </a:custGeom>
              <a:ln w="3950" cap="flat">
                <a:solidFill>
                  <a:srgbClr val="000000"/>
                </a:solidFill>
                <a:prstDash val="solid"/>
                <a:miter/>
              </a:ln>
            </p:spPr>
            <p:txBody>
              <a:bodyPr rtlCol="0" anchor="ctr"/>
              <a:lstStyle/>
              <a:p>
                <a:endParaRPr lang="en-GB" noProof="0" dirty="0"/>
              </a:p>
            </p:txBody>
          </p:sp>
        </p:grpSp>
      </p:grpSp>
      <p:sp>
        <p:nvSpPr>
          <p:cNvPr id="539" name="TextBox 538">
            <a:extLst>
              <a:ext uri="{FF2B5EF4-FFF2-40B4-BE49-F238E27FC236}">
                <a16:creationId xmlns:a16="http://schemas.microsoft.com/office/drawing/2014/main" id="{CCB1DA6B-48EF-5296-0887-C33D317804B3}"/>
              </a:ext>
            </a:extLst>
          </p:cNvPr>
          <p:cNvSpPr txBox="1"/>
          <p:nvPr/>
        </p:nvSpPr>
        <p:spPr>
          <a:xfrm rot="16200000">
            <a:off x="5513540" y="3858435"/>
            <a:ext cx="1751311" cy="138499"/>
          </a:xfrm>
          <a:prstGeom prst="rect">
            <a:avLst/>
          </a:prstGeom>
          <a:noFill/>
        </p:spPr>
        <p:txBody>
          <a:bodyPr wrap="square" lIns="0" tIns="0" rIns="0" bIns="0" rtlCol="0">
            <a:spAutoFit/>
          </a:bodyPr>
          <a:lstStyle/>
          <a:p>
            <a:pPr algn="ctr"/>
            <a:r>
              <a:rPr lang="en-GB" sz="900" b="1" noProof="0" dirty="0">
                <a:latin typeface="Arial" panose="020B0604020202020204" pitchFamily="34" charset="0"/>
                <a:ea typeface="Aileron" charset="0"/>
                <a:cs typeface="Arial" panose="020B0604020202020204" pitchFamily="34" charset="0"/>
              </a:rPr>
              <a:t>Probability of OS (%)</a:t>
            </a:r>
          </a:p>
        </p:txBody>
      </p:sp>
      <p:sp>
        <p:nvSpPr>
          <p:cNvPr id="540" name="TextBox 539">
            <a:extLst>
              <a:ext uri="{FF2B5EF4-FFF2-40B4-BE49-F238E27FC236}">
                <a16:creationId xmlns:a16="http://schemas.microsoft.com/office/drawing/2014/main" id="{1F8FBE7D-4CA8-668C-EE86-E782C0A2106B}"/>
              </a:ext>
            </a:extLst>
          </p:cNvPr>
          <p:cNvSpPr txBox="1"/>
          <p:nvPr/>
        </p:nvSpPr>
        <p:spPr>
          <a:xfrm>
            <a:off x="6448956" y="2967928"/>
            <a:ext cx="192360" cy="1961755"/>
          </a:xfrm>
          <a:prstGeom prst="rect">
            <a:avLst/>
          </a:prstGeom>
          <a:noFill/>
        </p:spPr>
        <p:txBody>
          <a:bodyPr wrap="none" lIns="0" tIns="0" rIns="0" bIns="0" rtlCol="0">
            <a:spAutoFit/>
          </a:bodyPr>
          <a:lstStyle/>
          <a:p>
            <a:pPr algn="r">
              <a:lnSpc>
                <a:spcPct val="128000"/>
              </a:lnSpc>
            </a:pPr>
            <a:r>
              <a:rPr lang="en-GB" sz="900" noProof="0" dirty="0">
                <a:latin typeface="Arial" panose="020B0604020202020204" pitchFamily="34" charset="0"/>
                <a:ea typeface="Aileron" charset="0"/>
                <a:cs typeface="Arial" panose="020B0604020202020204" pitchFamily="34" charset="0"/>
              </a:rPr>
              <a:t>100</a:t>
            </a:r>
          </a:p>
          <a:p>
            <a:pPr algn="r">
              <a:lnSpc>
                <a:spcPct val="128000"/>
              </a:lnSpc>
            </a:pPr>
            <a:r>
              <a:rPr lang="en-GB" sz="900" noProof="0" dirty="0">
                <a:latin typeface="Arial" panose="020B0604020202020204" pitchFamily="34" charset="0"/>
                <a:ea typeface="Aileron" charset="0"/>
                <a:cs typeface="Arial" panose="020B0604020202020204" pitchFamily="34" charset="0"/>
              </a:rPr>
              <a:t>90</a:t>
            </a:r>
          </a:p>
          <a:p>
            <a:pPr algn="r">
              <a:lnSpc>
                <a:spcPct val="128000"/>
              </a:lnSpc>
            </a:pPr>
            <a:r>
              <a:rPr lang="en-GB" sz="900" noProof="0" dirty="0">
                <a:latin typeface="Arial" panose="020B0604020202020204" pitchFamily="34" charset="0"/>
                <a:ea typeface="Aileron" charset="0"/>
                <a:cs typeface="Arial" panose="020B0604020202020204" pitchFamily="34" charset="0"/>
              </a:rPr>
              <a:t>80</a:t>
            </a:r>
          </a:p>
          <a:p>
            <a:pPr algn="r">
              <a:lnSpc>
                <a:spcPct val="128000"/>
              </a:lnSpc>
            </a:pPr>
            <a:r>
              <a:rPr lang="en-GB" sz="900" noProof="0" dirty="0">
                <a:latin typeface="Arial" panose="020B0604020202020204" pitchFamily="34" charset="0"/>
                <a:ea typeface="Aileron" charset="0"/>
                <a:cs typeface="Arial" panose="020B0604020202020204" pitchFamily="34" charset="0"/>
              </a:rPr>
              <a:t>70</a:t>
            </a:r>
          </a:p>
          <a:p>
            <a:pPr algn="r">
              <a:lnSpc>
                <a:spcPct val="128000"/>
              </a:lnSpc>
            </a:pPr>
            <a:r>
              <a:rPr lang="en-GB" sz="900" noProof="0" dirty="0">
                <a:latin typeface="Arial" panose="020B0604020202020204" pitchFamily="34" charset="0"/>
                <a:ea typeface="Aileron" charset="0"/>
                <a:cs typeface="Arial" panose="020B0604020202020204" pitchFamily="34" charset="0"/>
              </a:rPr>
              <a:t>60</a:t>
            </a:r>
          </a:p>
          <a:p>
            <a:pPr algn="r">
              <a:lnSpc>
                <a:spcPct val="128000"/>
              </a:lnSpc>
            </a:pPr>
            <a:r>
              <a:rPr lang="en-GB" sz="900" noProof="0" dirty="0">
                <a:latin typeface="Arial" panose="020B0604020202020204" pitchFamily="34" charset="0"/>
                <a:ea typeface="Aileron" charset="0"/>
                <a:cs typeface="Arial" panose="020B0604020202020204" pitchFamily="34" charset="0"/>
              </a:rPr>
              <a:t>50</a:t>
            </a:r>
          </a:p>
          <a:p>
            <a:pPr algn="r">
              <a:lnSpc>
                <a:spcPct val="128000"/>
              </a:lnSpc>
            </a:pPr>
            <a:r>
              <a:rPr lang="en-GB" sz="900" noProof="0" dirty="0">
                <a:latin typeface="Arial" panose="020B0604020202020204" pitchFamily="34" charset="0"/>
                <a:ea typeface="Aileron" charset="0"/>
                <a:cs typeface="Arial" panose="020B0604020202020204" pitchFamily="34" charset="0"/>
              </a:rPr>
              <a:t>40</a:t>
            </a:r>
          </a:p>
          <a:p>
            <a:pPr algn="r">
              <a:lnSpc>
                <a:spcPct val="128000"/>
              </a:lnSpc>
            </a:pPr>
            <a:r>
              <a:rPr lang="en-GB" sz="900" noProof="0" dirty="0">
                <a:latin typeface="Arial" panose="020B0604020202020204" pitchFamily="34" charset="0"/>
                <a:ea typeface="Aileron" charset="0"/>
                <a:cs typeface="Arial" panose="020B0604020202020204" pitchFamily="34" charset="0"/>
              </a:rPr>
              <a:t>30</a:t>
            </a:r>
          </a:p>
          <a:p>
            <a:pPr algn="r">
              <a:lnSpc>
                <a:spcPct val="128000"/>
              </a:lnSpc>
            </a:pPr>
            <a:r>
              <a:rPr lang="en-GB" sz="900" noProof="0" dirty="0">
                <a:latin typeface="Arial" panose="020B0604020202020204" pitchFamily="34" charset="0"/>
                <a:ea typeface="Aileron" charset="0"/>
                <a:cs typeface="Arial" panose="020B0604020202020204" pitchFamily="34" charset="0"/>
              </a:rPr>
              <a:t>20</a:t>
            </a:r>
          </a:p>
          <a:p>
            <a:pPr algn="r">
              <a:lnSpc>
                <a:spcPct val="128000"/>
              </a:lnSpc>
            </a:pPr>
            <a:r>
              <a:rPr lang="en-GB" sz="900" noProof="0" dirty="0">
                <a:latin typeface="Arial" panose="020B0604020202020204" pitchFamily="34" charset="0"/>
                <a:ea typeface="Aileron" charset="0"/>
                <a:cs typeface="Arial" panose="020B0604020202020204" pitchFamily="34" charset="0"/>
              </a:rPr>
              <a:t>10</a:t>
            </a:r>
          </a:p>
          <a:p>
            <a:pPr algn="r">
              <a:lnSpc>
                <a:spcPct val="128000"/>
              </a:lnSpc>
            </a:pPr>
            <a:r>
              <a:rPr lang="en-GB" sz="900" noProof="0" dirty="0">
                <a:latin typeface="Arial" panose="020B0604020202020204" pitchFamily="34" charset="0"/>
                <a:ea typeface="Aileron" charset="0"/>
                <a:cs typeface="Arial" panose="020B0604020202020204" pitchFamily="34" charset="0"/>
              </a:rPr>
              <a:t>0</a:t>
            </a:r>
          </a:p>
        </p:txBody>
      </p:sp>
      <p:sp>
        <p:nvSpPr>
          <p:cNvPr id="544" name="TextBox 543">
            <a:extLst>
              <a:ext uri="{FF2B5EF4-FFF2-40B4-BE49-F238E27FC236}">
                <a16:creationId xmlns:a16="http://schemas.microsoft.com/office/drawing/2014/main" id="{E560D142-EAD0-FE05-2EBC-BD11C9704637}"/>
              </a:ext>
            </a:extLst>
          </p:cNvPr>
          <p:cNvSpPr txBox="1"/>
          <p:nvPr/>
        </p:nvSpPr>
        <p:spPr>
          <a:xfrm>
            <a:off x="9689778" y="3276721"/>
            <a:ext cx="1428276" cy="369332"/>
          </a:xfrm>
          <a:prstGeom prst="rect">
            <a:avLst/>
          </a:prstGeom>
          <a:solidFill>
            <a:schemeClr val="bg1"/>
          </a:solidFill>
        </p:spPr>
        <p:txBody>
          <a:bodyPr wrap="none" lIns="0" tIns="0" rIns="0" bIns="0" rtlCol="0">
            <a:spAutoFit/>
          </a:bodyPr>
          <a:lstStyle/>
          <a:p>
            <a:r>
              <a:rPr lang="en-GB" sz="800" b="1" noProof="0" dirty="0">
                <a:solidFill>
                  <a:srgbClr val="000000"/>
                </a:solidFill>
                <a:latin typeface="Arial" panose="020B0604020202020204" pitchFamily="34" charset="0"/>
                <a:ea typeface="Aileron" charset="0"/>
                <a:cs typeface="Arial" panose="020B0604020202020204" pitchFamily="34" charset="0"/>
              </a:rPr>
              <a:t>Median OS (95% CI), months:</a:t>
            </a:r>
          </a:p>
          <a:p>
            <a:r>
              <a:rPr lang="en-GB" sz="800" b="1" noProof="0" dirty="0">
                <a:solidFill>
                  <a:schemeClr val="accent1"/>
                </a:solidFill>
                <a:latin typeface="Arial" panose="020B0604020202020204" pitchFamily="34" charset="0"/>
                <a:ea typeface="Aileron" charset="0"/>
                <a:cs typeface="Arial" panose="020B0604020202020204" pitchFamily="34" charset="0"/>
              </a:rPr>
              <a:t>HER3-DXd 16.0 (13.7-18.7)</a:t>
            </a:r>
          </a:p>
          <a:p>
            <a:r>
              <a:rPr lang="en-GB" sz="800" b="1" noProof="0" dirty="0">
                <a:solidFill>
                  <a:schemeClr val="accent6"/>
                </a:solidFill>
                <a:latin typeface="Arial" panose="020B0604020202020204" pitchFamily="34" charset="0"/>
                <a:ea typeface="Aileron" charset="0"/>
                <a:cs typeface="Arial" panose="020B0604020202020204" pitchFamily="34" charset="0"/>
              </a:rPr>
              <a:t>PBC 15.9 (14.6-17.9)</a:t>
            </a:r>
          </a:p>
        </p:txBody>
      </p:sp>
      <p:graphicFrame>
        <p:nvGraphicFramePr>
          <p:cNvPr id="545" name="Table 544">
            <a:extLst>
              <a:ext uri="{FF2B5EF4-FFF2-40B4-BE49-F238E27FC236}">
                <a16:creationId xmlns:a16="http://schemas.microsoft.com/office/drawing/2014/main" id="{14CAC88C-D1DC-6D2D-9D4C-14DB9A37066A}"/>
              </a:ext>
            </a:extLst>
          </p:cNvPr>
          <p:cNvGraphicFramePr>
            <a:graphicFrameLocks noGrp="1"/>
          </p:cNvGraphicFramePr>
          <p:nvPr>
            <p:extLst>
              <p:ext uri="{D42A27DB-BD31-4B8C-83A1-F6EECF244321}">
                <p14:modId xmlns:p14="http://schemas.microsoft.com/office/powerpoint/2010/main" val="2702157314"/>
              </p:ext>
            </p:extLst>
          </p:nvPr>
        </p:nvGraphicFramePr>
        <p:xfrm>
          <a:off x="6641316" y="4890836"/>
          <a:ext cx="5369913" cy="156600"/>
        </p:xfrm>
        <a:graphic>
          <a:graphicData uri="http://schemas.openxmlformats.org/drawingml/2006/table">
            <a:tbl>
              <a:tblPr firstRow="1" bandRow="1">
                <a:tableStyleId>{5C22544A-7EE6-4342-B048-85BDC9FD1C3A}</a:tableStyleId>
              </a:tblPr>
              <a:tblGrid>
                <a:gridCol w="173223">
                  <a:extLst>
                    <a:ext uri="{9D8B030D-6E8A-4147-A177-3AD203B41FA5}">
                      <a16:colId xmlns:a16="http://schemas.microsoft.com/office/drawing/2014/main" val="329279842"/>
                    </a:ext>
                  </a:extLst>
                </a:gridCol>
                <a:gridCol w="173223">
                  <a:extLst>
                    <a:ext uri="{9D8B030D-6E8A-4147-A177-3AD203B41FA5}">
                      <a16:colId xmlns:a16="http://schemas.microsoft.com/office/drawing/2014/main" val="4003399950"/>
                    </a:ext>
                  </a:extLst>
                </a:gridCol>
                <a:gridCol w="173223">
                  <a:extLst>
                    <a:ext uri="{9D8B030D-6E8A-4147-A177-3AD203B41FA5}">
                      <a16:colId xmlns:a16="http://schemas.microsoft.com/office/drawing/2014/main" val="4231712583"/>
                    </a:ext>
                  </a:extLst>
                </a:gridCol>
                <a:gridCol w="173223">
                  <a:extLst>
                    <a:ext uri="{9D8B030D-6E8A-4147-A177-3AD203B41FA5}">
                      <a16:colId xmlns:a16="http://schemas.microsoft.com/office/drawing/2014/main" val="3550140514"/>
                    </a:ext>
                  </a:extLst>
                </a:gridCol>
                <a:gridCol w="173223">
                  <a:extLst>
                    <a:ext uri="{9D8B030D-6E8A-4147-A177-3AD203B41FA5}">
                      <a16:colId xmlns:a16="http://schemas.microsoft.com/office/drawing/2014/main" val="1413467105"/>
                    </a:ext>
                  </a:extLst>
                </a:gridCol>
                <a:gridCol w="173223">
                  <a:extLst>
                    <a:ext uri="{9D8B030D-6E8A-4147-A177-3AD203B41FA5}">
                      <a16:colId xmlns:a16="http://schemas.microsoft.com/office/drawing/2014/main" val="2480142055"/>
                    </a:ext>
                  </a:extLst>
                </a:gridCol>
                <a:gridCol w="173223">
                  <a:extLst>
                    <a:ext uri="{9D8B030D-6E8A-4147-A177-3AD203B41FA5}">
                      <a16:colId xmlns:a16="http://schemas.microsoft.com/office/drawing/2014/main" val="1828207239"/>
                    </a:ext>
                  </a:extLst>
                </a:gridCol>
                <a:gridCol w="173223">
                  <a:extLst>
                    <a:ext uri="{9D8B030D-6E8A-4147-A177-3AD203B41FA5}">
                      <a16:colId xmlns:a16="http://schemas.microsoft.com/office/drawing/2014/main" val="2295166443"/>
                    </a:ext>
                  </a:extLst>
                </a:gridCol>
                <a:gridCol w="173223">
                  <a:extLst>
                    <a:ext uri="{9D8B030D-6E8A-4147-A177-3AD203B41FA5}">
                      <a16:colId xmlns:a16="http://schemas.microsoft.com/office/drawing/2014/main" val="2497499947"/>
                    </a:ext>
                  </a:extLst>
                </a:gridCol>
                <a:gridCol w="173223">
                  <a:extLst>
                    <a:ext uri="{9D8B030D-6E8A-4147-A177-3AD203B41FA5}">
                      <a16:colId xmlns:a16="http://schemas.microsoft.com/office/drawing/2014/main" val="819917844"/>
                    </a:ext>
                  </a:extLst>
                </a:gridCol>
                <a:gridCol w="173223">
                  <a:extLst>
                    <a:ext uri="{9D8B030D-6E8A-4147-A177-3AD203B41FA5}">
                      <a16:colId xmlns:a16="http://schemas.microsoft.com/office/drawing/2014/main" val="1190351214"/>
                    </a:ext>
                  </a:extLst>
                </a:gridCol>
                <a:gridCol w="173223">
                  <a:extLst>
                    <a:ext uri="{9D8B030D-6E8A-4147-A177-3AD203B41FA5}">
                      <a16:colId xmlns:a16="http://schemas.microsoft.com/office/drawing/2014/main" val="4038939580"/>
                    </a:ext>
                  </a:extLst>
                </a:gridCol>
                <a:gridCol w="173223">
                  <a:extLst>
                    <a:ext uri="{9D8B030D-6E8A-4147-A177-3AD203B41FA5}">
                      <a16:colId xmlns:a16="http://schemas.microsoft.com/office/drawing/2014/main" val="2588485771"/>
                    </a:ext>
                  </a:extLst>
                </a:gridCol>
                <a:gridCol w="173223">
                  <a:extLst>
                    <a:ext uri="{9D8B030D-6E8A-4147-A177-3AD203B41FA5}">
                      <a16:colId xmlns:a16="http://schemas.microsoft.com/office/drawing/2014/main" val="3440499312"/>
                    </a:ext>
                  </a:extLst>
                </a:gridCol>
                <a:gridCol w="173223">
                  <a:extLst>
                    <a:ext uri="{9D8B030D-6E8A-4147-A177-3AD203B41FA5}">
                      <a16:colId xmlns:a16="http://schemas.microsoft.com/office/drawing/2014/main" val="434107194"/>
                    </a:ext>
                  </a:extLst>
                </a:gridCol>
                <a:gridCol w="173223">
                  <a:extLst>
                    <a:ext uri="{9D8B030D-6E8A-4147-A177-3AD203B41FA5}">
                      <a16:colId xmlns:a16="http://schemas.microsoft.com/office/drawing/2014/main" val="1750151464"/>
                    </a:ext>
                  </a:extLst>
                </a:gridCol>
                <a:gridCol w="173223">
                  <a:extLst>
                    <a:ext uri="{9D8B030D-6E8A-4147-A177-3AD203B41FA5}">
                      <a16:colId xmlns:a16="http://schemas.microsoft.com/office/drawing/2014/main" val="1941089909"/>
                    </a:ext>
                  </a:extLst>
                </a:gridCol>
                <a:gridCol w="173223">
                  <a:extLst>
                    <a:ext uri="{9D8B030D-6E8A-4147-A177-3AD203B41FA5}">
                      <a16:colId xmlns:a16="http://schemas.microsoft.com/office/drawing/2014/main" val="1881974189"/>
                    </a:ext>
                  </a:extLst>
                </a:gridCol>
                <a:gridCol w="173223">
                  <a:extLst>
                    <a:ext uri="{9D8B030D-6E8A-4147-A177-3AD203B41FA5}">
                      <a16:colId xmlns:a16="http://schemas.microsoft.com/office/drawing/2014/main" val="1738633971"/>
                    </a:ext>
                  </a:extLst>
                </a:gridCol>
                <a:gridCol w="173223">
                  <a:extLst>
                    <a:ext uri="{9D8B030D-6E8A-4147-A177-3AD203B41FA5}">
                      <a16:colId xmlns:a16="http://schemas.microsoft.com/office/drawing/2014/main" val="837933079"/>
                    </a:ext>
                  </a:extLst>
                </a:gridCol>
                <a:gridCol w="173223">
                  <a:extLst>
                    <a:ext uri="{9D8B030D-6E8A-4147-A177-3AD203B41FA5}">
                      <a16:colId xmlns:a16="http://schemas.microsoft.com/office/drawing/2014/main" val="4245122265"/>
                    </a:ext>
                  </a:extLst>
                </a:gridCol>
                <a:gridCol w="173223">
                  <a:extLst>
                    <a:ext uri="{9D8B030D-6E8A-4147-A177-3AD203B41FA5}">
                      <a16:colId xmlns:a16="http://schemas.microsoft.com/office/drawing/2014/main" val="867727124"/>
                    </a:ext>
                  </a:extLst>
                </a:gridCol>
                <a:gridCol w="173223">
                  <a:extLst>
                    <a:ext uri="{9D8B030D-6E8A-4147-A177-3AD203B41FA5}">
                      <a16:colId xmlns:a16="http://schemas.microsoft.com/office/drawing/2014/main" val="722660296"/>
                    </a:ext>
                  </a:extLst>
                </a:gridCol>
                <a:gridCol w="173223">
                  <a:extLst>
                    <a:ext uri="{9D8B030D-6E8A-4147-A177-3AD203B41FA5}">
                      <a16:colId xmlns:a16="http://schemas.microsoft.com/office/drawing/2014/main" val="1332592463"/>
                    </a:ext>
                  </a:extLst>
                </a:gridCol>
                <a:gridCol w="173223">
                  <a:extLst>
                    <a:ext uri="{9D8B030D-6E8A-4147-A177-3AD203B41FA5}">
                      <a16:colId xmlns:a16="http://schemas.microsoft.com/office/drawing/2014/main" val="2171863143"/>
                    </a:ext>
                  </a:extLst>
                </a:gridCol>
                <a:gridCol w="173223">
                  <a:extLst>
                    <a:ext uri="{9D8B030D-6E8A-4147-A177-3AD203B41FA5}">
                      <a16:colId xmlns:a16="http://schemas.microsoft.com/office/drawing/2014/main" val="3875593075"/>
                    </a:ext>
                  </a:extLst>
                </a:gridCol>
                <a:gridCol w="173223">
                  <a:extLst>
                    <a:ext uri="{9D8B030D-6E8A-4147-A177-3AD203B41FA5}">
                      <a16:colId xmlns:a16="http://schemas.microsoft.com/office/drawing/2014/main" val="2449197102"/>
                    </a:ext>
                  </a:extLst>
                </a:gridCol>
                <a:gridCol w="173223">
                  <a:extLst>
                    <a:ext uri="{9D8B030D-6E8A-4147-A177-3AD203B41FA5}">
                      <a16:colId xmlns:a16="http://schemas.microsoft.com/office/drawing/2014/main" val="1658235012"/>
                    </a:ext>
                  </a:extLst>
                </a:gridCol>
                <a:gridCol w="173223">
                  <a:extLst>
                    <a:ext uri="{9D8B030D-6E8A-4147-A177-3AD203B41FA5}">
                      <a16:colId xmlns:a16="http://schemas.microsoft.com/office/drawing/2014/main" val="3117272128"/>
                    </a:ext>
                  </a:extLst>
                </a:gridCol>
                <a:gridCol w="173223">
                  <a:extLst>
                    <a:ext uri="{9D8B030D-6E8A-4147-A177-3AD203B41FA5}">
                      <a16:colId xmlns:a16="http://schemas.microsoft.com/office/drawing/2014/main" val="3024098860"/>
                    </a:ext>
                  </a:extLst>
                </a:gridCol>
                <a:gridCol w="173223">
                  <a:extLst>
                    <a:ext uri="{9D8B030D-6E8A-4147-A177-3AD203B41FA5}">
                      <a16:colId xmlns:a16="http://schemas.microsoft.com/office/drawing/2014/main" val="876730360"/>
                    </a:ext>
                  </a:extLst>
                </a:gridCol>
              </a:tblGrid>
              <a:tr h="0">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4</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5</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6</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7</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8</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9</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10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11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12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13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14</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15</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16</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17</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b="0" spc="-30" baseline="0" noProof="0" dirty="0">
                          <a:solidFill>
                            <a:schemeClr val="tx1"/>
                          </a:solidFill>
                          <a:latin typeface="Arial" panose="020B0604020202020204" pitchFamily="34" charset="0"/>
                          <a:cs typeface="Arial" panose="020B0604020202020204" pitchFamily="34" charset="0"/>
                        </a:rPr>
                        <a:t>18</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19</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24</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25</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26</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27</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28</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29</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b="0" spc="-30" baseline="0" noProof="0" dirty="0">
                          <a:solidFill>
                            <a:schemeClr val="tx1"/>
                          </a:solidFill>
                          <a:latin typeface="Arial" panose="020B0604020202020204" pitchFamily="34" charset="0"/>
                          <a:cs typeface="Arial" panose="020B0604020202020204" pitchFamily="34" charset="0"/>
                        </a:rPr>
                        <a:t>30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7190349"/>
                  </a:ext>
                </a:extLst>
              </a:tr>
            </a:tbl>
          </a:graphicData>
        </a:graphic>
      </p:graphicFrame>
      <p:sp>
        <p:nvSpPr>
          <p:cNvPr id="488" name="Rounded Rectangle 487">
            <a:extLst>
              <a:ext uri="{FF2B5EF4-FFF2-40B4-BE49-F238E27FC236}">
                <a16:creationId xmlns:a16="http://schemas.microsoft.com/office/drawing/2014/main" id="{F6045CD9-86E2-4327-A59D-E4A483353A47}"/>
              </a:ext>
            </a:extLst>
          </p:cNvPr>
          <p:cNvSpPr/>
          <p:nvPr/>
        </p:nvSpPr>
        <p:spPr>
          <a:xfrm>
            <a:off x="8309713" y="4362978"/>
            <a:ext cx="2211947" cy="330698"/>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b="1" noProof="0" dirty="0">
                <a:solidFill>
                  <a:schemeClr val="bg1"/>
                </a:solidFill>
                <a:latin typeface="Arial" panose="020B0604020202020204" pitchFamily="34" charset="0"/>
                <a:cs typeface="Arial" panose="020B0604020202020204" pitchFamily="34" charset="0"/>
              </a:rPr>
              <a:t>HR: 0.98 (95% CI, 0.79-1.22)</a:t>
            </a:r>
            <a:endParaRPr lang="en-GB" sz="1200" noProof="0" dirty="0">
              <a:solidFill>
                <a:schemeClr val="bg1"/>
              </a:solidFill>
              <a:latin typeface="Arial" panose="020B0604020202020204" pitchFamily="34" charset="0"/>
              <a:cs typeface="Arial" panose="020B0604020202020204" pitchFamily="34" charset="0"/>
            </a:endParaRPr>
          </a:p>
        </p:txBody>
      </p:sp>
      <p:graphicFrame>
        <p:nvGraphicFramePr>
          <p:cNvPr id="1202" name="Table 1201">
            <a:extLst>
              <a:ext uri="{FF2B5EF4-FFF2-40B4-BE49-F238E27FC236}">
                <a16:creationId xmlns:a16="http://schemas.microsoft.com/office/drawing/2014/main" id="{B1C764D6-6C8B-1C1F-1137-3504BB14CF8D}"/>
              </a:ext>
            </a:extLst>
          </p:cNvPr>
          <p:cNvGraphicFramePr>
            <a:graphicFrameLocks noGrp="1"/>
          </p:cNvGraphicFramePr>
          <p:nvPr>
            <p:extLst>
              <p:ext uri="{D42A27DB-BD31-4B8C-83A1-F6EECF244321}">
                <p14:modId xmlns:p14="http://schemas.microsoft.com/office/powerpoint/2010/main" val="2890894915"/>
              </p:ext>
            </p:extLst>
          </p:nvPr>
        </p:nvGraphicFramePr>
        <p:xfrm>
          <a:off x="6077495" y="5096398"/>
          <a:ext cx="1127642" cy="424080"/>
        </p:xfrm>
        <a:graphic>
          <a:graphicData uri="http://schemas.openxmlformats.org/drawingml/2006/table">
            <a:tbl>
              <a:tblPr firstRow="1" bandRow="1">
                <a:tableStyleId>{5C22544A-7EE6-4342-B048-85BDC9FD1C3A}</a:tableStyleId>
              </a:tblPr>
              <a:tblGrid>
                <a:gridCol w="1127642">
                  <a:extLst>
                    <a:ext uri="{9D8B030D-6E8A-4147-A177-3AD203B41FA5}">
                      <a16:colId xmlns:a16="http://schemas.microsoft.com/office/drawing/2014/main" val="329279842"/>
                    </a:ext>
                  </a:extLst>
                </a:gridCol>
              </a:tblGrid>
              <a:tr h="0">
                <a:tc>
                  <a:txBody>
                    <a:bodyPr/>
                    <a:lstStyle/>
                    <a:p>
                      <a:pPr algn="l"/>
                      <a:r>
                        <a:rPr lang="en-GB" sz="800" b="1" spc="-30" baseline="0" noProof="0" dirty="0">
                          <a:solidFill>
                            <a:schemeClr val="tx1"/>
                          </a:solidFill>
                          <a:latin typeface="Arial" panose="020B0604020202020204" pitchFamily="34" charset="0"/>
                          <a:cs typeface="Arial" panose="020B0604020202020204" pitchFamily="34" charset="0"/>
                        </a:rPr>
                        <a:t>No. of patients at risk:</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7190349"/>
                  </a:ext>
                </a:extLst>
              </a:tr>
              <a:tr h="0">
                <a:tc>
                  <a:txBody>
                    <a:bodyPr/>
                    <a:lstStyle/>
                    <a:p>
                      <a:pPr algn="l"/>
                      <a:r>
                        <a:rPr lang="en-GB" sz="800" b="1" spc="-30" baseline="0" noProof="0" dirty="0">
                          <a:solidFill>
                            <a:schemeClr val="accent1"/>
                          </a:solidFill>
                          <a:latin typeface="Arial" panose="020B0604020202020204" pitchFamily="34" charset="0"/>
                          <a:cs typeface="Arial" panose="020B0604020202020204" pitchFamily="34" charset="0"/>
                        </a:rPr>
                        <a:t>HER3-DXd</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0979147"/>
                  </a:ext>
                </a:extLst>
              </a:tr>
              <a:tr h="0">
                <a:tc>
                  <a:txBody>
                    <a:bodyPr/>
                    <a:lstStyle/>
                    <a:p>
                      <a:pPr algn="l"/>
                      <a:r>
                        <a:rPr lang="en-GB" sz="800" b="1" spc="-30" baseline="0" noProof="0" dirty="0">
                          <a:solidFill>
                            <a:schemeClr val="accent6"/>
                          </a:solidFill>
                          <a:latin typeface="Arial" panose="020B0604020202020204" pitchFamily="34" charset="0"/>
                          <a:cs typeface="Arial" panose="020B0604020202020204" pitchFamily="34" charset="0"/>
                        </a:rPr>
                        <a:t>PBC</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7870429"/>
                  </a:ext>
                </a:extLst>
              </a:tr>
            </a:tbl>
          </a:graphicData>
        </a:graphic>
      </p:graphicFrame>
      <p:sp>
        <p:nvSpPr>
          <p:cNvPr id="1203" name="TextBox 1202">
            <a:extLst>
              <a:ext uri="{FF2B5EF4-FFF2-40B4-BE49-F238E27FC236}">
                <a16:creationId xmlns:a16="http://schemas.microsoft.com/office/drawing/2014/main" id="{ADCAA2DE-BFEC-855A-B934-6F06AE7300BF}"/>
              </a:ext>
            </a:extLst>
          </p:cNvPr>
          <p:cNvSpPr txBox="1"/>
          <p:nvPr/>
        </p:nvSpPr>
        <p:spPr>
          <a:xfrm>
            <a:off x="9161218" y="5071957"/>
            <a:ext cx="410370" cy="138499"/>
          </a:xfrm>
          <a:prstGeom prst="rect">
            <a:avLst/>
          </a:prstGeom>
          <a:noFill/>
        </p:spPr>
        <p:txBody>
          <a:bodyPr wrap="none" lIns="0" tIns="0" rIns="0" bIns="0" rtlCol="0">
            <a:spAutoFit/>
          </a:bodyPr>
          <a:lstStyle/>
          <a:p>
            <a:pPr algn="ctr"/>
            <a:r>
              <a:rPr lang="en-GB" sz="900" b="1" noProof="0" dirty="0">
                <a:latin typeface="Arial" panose="020B0604020202020204" pitchFamily="34" charset="0"/>
                <a:ea typeface="Aileron" charset="0"/>
                <a:cs typeface="Arial" panose="020B0604020202020204" pitchFamily="34" charset="0"/>
              </a:rPr>
              <a:t>Months</a:t>
            </a:r>
          </a:p>
        </p:txBody>
      </p:sp>
      <p:graphicFrame>
        <p:nvGraphicFramePr>
          <p:cNvPr id="538" name="Table 537">
            <a:extLst>
              <a:ext uri="{FF2B5EF4-FFF2-40B4-BE49-F238E27FC236}">
                <a16:creationId xmlns:a16="http://schemas.microsoft.com/office/drawing/2014/main" id="{F1A15667-01CC-6CF3-4112-6AA078A038FA}"/>
              </a:ext>
            </a:extLst>
          </p:cNvPr>
          <p:cNvGraphicFramePr>
            <a:graphicFrameLocks noGrp="1"/>
          </p:cNvGraphicFramePr>
          <p:nvPr>
            <p:extLst>
              <p:ext uri="{D42A27DB-BD31-4B8C-83A1-F6EECF244321}">
                <p14:modId xmlns:p14="http://schemas.microsoft.com/office/powerpoint/2010/main" val="3978596760"/>
              </p:ext>
            </p:extLst>
          </p:nvPr>
        </p:nvGraphicFramePr>
        <p:xfrm>
          <a:off x="6641316" y="5237758"/>
          <a:ext cx="5369913" cy="282720"/>
        </p:xfrm>
        <a:graphic>
          <a:graphicData uri="http://schemas.openxmlformats.org/drawingml/2006/table">
            <a:tbl>
              <a:tblPr firstRow="1" bandRow="1">
                <a:tableStyleId>{5C22544A-7EE6-4342-B048-85BDC9FD1C3A}</a:tableStyleId>
              </a:tblPr>
              <a:tblGrid>
                <a:gridCol w="173223">
                  <a:extLst>
                    <a:ext uri="{9D8B030D-6E8A-4147-A177-3AD203B41FA5}">
                      <a16:colId xmlns:a16="http://schemas.microsoft.com/office/drawing/2014/main" val="329279842"/>
                    </a:ext>
                  </a:extLst>
                </a:gridCol>
                <a:gridCol w="173223">
                  <a:extLst>
                    <a:ext uri="{9D8B030D-6E8A-4147-A177-3AD203B41FA5}">
                      <a16:colId xmlns:a16="http://schemas.microsoft.com/office/drawing/2014/main" val="4003399950"/>
                    </a:ext>
                  </a:extLst>
                </a:gridCol>
                <a:gridCol w="173223">
                  <a:extLst>
                    <a:ext uri="{9D8B030D-6E8A-4147-A177-3AD203B41FA5}">
                      <a16:colId xmlns:a16="http://schemas.microsoft.com/office/drawing/2014/main" val="4231712583"/>
                    </a:ext>
                  </a:extLst>
                </a:gridCol>
                <a:gridCol w="173223">
                  <a:extLst>
                    <a:ext uri="{9D8B030D-6E8A-4147-A177-3AD203B41FA5}">
                      <a16:colId xmlns:a16="http://schemas.microsoft.com/office/drawing/2014/main" val="3550140514"/>
                    </a:ext>
                  </a:extLst>
                </a:gridCol>
                <a:gridCol w="173223">
                  <a:extLst>
                    <a:ext uri="{9D8B030D-6E8A-4147-A177-3AD203B41FA5}">
                      <a16:colId xmlns:a16="http://schemas.microsoft.com/office/drawing/2014/main" val="1413467105"/>
                    </a:ext>
                  </a:extLst>
                </a:gridCol>
                <a:gridCol w="173223">
                  <a:extLst>
                    <a:ext uri="{9D8B030D-6E8A-4147-A177-3AD203B41FA5}">
                      <a16:colId xmlns:a16="http://schemas.microsoft.com/office/drawing/2014/main" val="2480142055"/>
                    </a:ext>
                  </a:extLst>
                </a:gridCol>
                <a:gridCol w="173223">
                  <a:extLst>
                    <a:ext uri="{9D8B030D-6E8A-4147-A177-3AD203B41FA5}">
                      <a16:colId xmlns:a16="http://schemas.microsoft.com/office/drawing/2014/main" val="1828207239"/>
                    </a:ext>
                  </a:extLst>
                </a:gridCol>
                <a:gridCol w="173223">
                  <a:extLst>
                    <a:ext uri="{9D8B030D-6E8A-4147-A177-3AD203B41FA5}">
                      <a16:colId xmlns:a16="http://schemas.microsoft.com/office/drawing/2014/main" val="2295166443"/>
                    </a:ext>
                  </a:extLst>
                </a:gridCol>
                <a:gridCol w="173223">
                  <a:extLst>
                    <a:ext uri="{9D8B030D-6E8A-4147-A177-3AD203B41FA5}">
                      <a16:colId xmlns:a16="http://schemas.microsoft.com/office/drawing/2014/main" val="2497499947"/>
                    </a:ext>
                  </a:extLst>
                </a:gridCol>
                <a:gridCol w="173223">
                  <a:extLst>
                    <a:ext uri="{9D8B030D-6E8A-4147-A177-3AD203B41FA5}">
                      <a16:colId xmlns:a16="http://schemas.microsoft.com/office/drawing/2014/main" val="819917844"/>
                    </a:ext>
                  </a:extLst>
                </a:gridCol>
                <a:gridCol w="173223">
                  <a:extLst>
                    <a:ext uri="{9D8B030D-6E8A-4147-A177-3AD203B41FA5}">
                      <a16:colId xmlns:a16="http://schemas.microsoft.com/office/drawing/2014/main" val="1190351214"/>
                    </a:ext>
                  </a:extLst>
                </a:gridCol>
                <a:gridCol w="173223">
                  <a:extLst>
                    <a:ext uri="{9D8B030D-6E8A-4147-A177-3AD203B41FA5}">
                      <a16:colId xmlns:a16="http://schemas.microsoft.com/office/drawing/2014/main" val="4038939580"/>
                    </a:ext>
                  </a:extLst>
                </a:gridCol>
                <a:gridCol w="173223">
                  <a:extLst>
                    <a:ext uri="{9D8B030D-6E8A-4147-A177-3AD203B41FA5}">
                      <a16:colId xmlns:a16="http://schemas.microsoft.com/office/drawing/2014/main" val="2588485771"/>
                    </a:ext>
                  </a:extLst>
                </a:gridCol>
                <a:gridCol w="173223">
                  <a:extLst>
                    <a:ext uri="{9D8B030D-6E8A-4147-A177-3AD203B41FA5}">
                      <a16:colId xmlns:a16="http://schemas.microsoft.com/office/drawing/2014/main" val="3440499312"/>
                    </a:ext>
                  </a:extLst>
                </a:gridCol>
                <a:gridCol w="173223">
                  <a:extLst>
                    <a:ext uri="{9D8B030D-6E8A-4147-A177-3AD203B41FA5}">
                      <a16:colId xmlns:a16="http://schemas.microsoft.com/office/drawing/2014/main" val="434107194"/>
                    </a:ext>
                  </a:extLst>
                </a:gridCol>
                <a:gridCol w="173223">
                  <a:extLst>
                    <a:ext uri="{9D8B030D-6E8A-4147-A177-3AD203B41FA5}">
                      <a16:colId xmlns:a16="http://schemas.microsoft.com/office/drawing/2014/main" val="1750151464"/>
                    </a:ext>
                  </a:extLst>
                </a:gridCol>
                <a:gridCol w="173223">
                  <a:extLst>
                    <a:ext uri="{9D8B030D-6E8A-4147-A177-3AD203B41FA5}">
                      <a16:colId xmlns:a16="http://schemas.microsoft.com/office/drawing/2014/main" val="1941089909"/>
                    </a:ext>
                  </a:extLst>
                </a:gridCol>
                <a:gridCol w="173223">
                  <a:extLst>
                    <a:ext uri="{9D8B030D-6E8A-4147-A177-3AD203B41FA5}">
                      <a16:colId xmlns:a16="http://schemas.microsoft.com/office/drawing/2014/main" val="1881974189"/>
                    </a:ext>
                  </a:extLst>
                </a:gridCol>
                <a:gridCol w="173223">
                  <a:extLst>
                    <a:ext uri="{9D8B030D-6E8A-4147-A177-3AD203B41FA5}">
                      <a16:colId xmlns:a16="http://schemas.microsoft.com/office/drawing/2014/main" val="1738633971"/>
                    </a:ext>
                  </a:extLst>
                </a:gridCol>
                <a:gridCol w="173223">
                  <a:extLst>
                    <a:ext uri="{9D8B030D-6E8A-4147-A177-3AD203B41FA5}">
                      <a16:colId xmlns:a16="http://schemas.microsoft.com/office/drawing/2014/main" val="837933079"/>
                    </a:ext>
                  </a:extLst>
                </a:gridCol>
                <a:gridCol w="173223">
                  <a:extLst>
                    <a:ext uri="{9D8B030D-6E8A-4147-A177-3AD203B41FA5}">
                      <a16:colId xmlns:a16="http://schemas.microsoft.com/office/drawing/2014/main" val="4245122265"/>
                    </a:ext>
                  </a:extLst>
                </a:gridCol>
                <a:gridCol w="173223">
                  <a:extLst>
                    <a:ext uri="{9D8B030D-6E8A-4147-A177-3AD203B41FA5}">
                      <a16:colId xmlns:a16="http://schemas.microsoft.com/office/drawing/2014/main" val="867727124"/>
                    </a:ext>
                  </a:extLst>
                </a:gridCol>
                <a:gridCol w="173223">
                  <a:extLst>
                    <a:ext uri="{9D8B030D-6E8A-4147-A177-3AD203B41FA5}">
                      <a16:colId xmlns:a16="http://schemas.microsoft.com/office/drawing/2014/main" val="722660296"/>
                    </a:ext>
                  </a:extLst>
                </a:gridCol>
                <a:gridCol w="173223">
                  <a:extLst>
                    <a:ext uri="{9D8B030D-6E8A-4147-A177-3AD203B41FA5}">
                      <a16:colId xmlns:a16="http://schemas.microsoft.com/office/drawing/2014/main" val="1332592463"/>
                    </a:ext>
                  </a:extLst>
                </a:gridCol>
                <a:gridCol w="173223">
                  <a:extLst>
                    <a:ext uri="{9D8B030D-6E8A-4147-A177-3AD203B41FA5}">
                      <a16:colId xmlns:a16="http://schemas.microsoft.com/office/drawing/2014/main" val="2171863143"/>
                    </a:ext>
                  </a:extLst>
                </a:gridCol>
                <a:gridCol w="173223">
                  <a:extLst>
                    <a:ext uri="{9D8B030D-6E8A-4147-A177-3AD203B41FA5}">
                      <a16:colId xmlns:a16="http://schemas.microsoft.com/office/drawing/2014/main" val="3875593075"/>
                    </a:ext>
                  </a:extLst>
                </a:gridCol>
                <a:gridCol w="173223">
                  <a:extLst>
                    <a:ext uri="{9D8B030D-6E8A-4147-A177-3AD203B41FA5}">
                      <a16:colId xmlns:a16="http://schemas.microsoft.com/office/drawing/2014/main" val="2449197102"/>
                    </a:ext>
                  </a:extLst>
                </a:gridCol>
                <a:gridCol w="173223">
                  <a:extLst>
                    <a:ext uri="{9D8B030D-6E8A-4147-A177-3AD203B41FA5}">
                      <a16:colId xmlns:a16="http://schemas.microsoft.com/office/drawing/2014/main" val="1658235012"/>
                    </a:ext>
                  </a:extLst>
                </a:gridCol>
                <a:gridCol w="173223">
                  <a:extLst>
                    <a:ext uri="{9D8B030D-6E8A-4147-A177-3AD203B41FA5}">
                      <a16:colId xmlns:a16="http://schemas.microsoft.com/office/drawing/2014/main" val="3117272128"/>
                    </a:ext>
                  </a:extLst>
                </a:gridCol>
                <a:gridCol w="173223">
                  <a:extLst>
                    <a:ext uri="{9D8B030D-6E8A-4147-A177-3AD203B41FA5}">
                      <a16:colId xmlns:a16="http://schemas.microsoft.com/office/drawing/2014/main" val="3024098860"/>
                    </a:ext>
                  </a:extLst>
                </a:gridCol>
                <a:gridCol w="173223">
                  <a:extLst>
                    <a:ext uri="{9D8B030D-6E8A-4147-A177-3AD203B41FA5}">
                      <a16:colId xmlns:a16="http://schemas.microsoft.com/office/drawing/2014/main" val="876730360"/>
                    </a:ext>
                  </a:extLst>
                </a:gridCol>
              </a:tblGrid>
              <a:tr h="0">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293</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287</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282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276</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269</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258</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249</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231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220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209</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194</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182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169</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164</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154</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131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110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92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spc="-30" baseline="0" noProof="0" dirty="0">
                          <a:solidFill>
                            <a:schemeClr val="accent1"/>
                          </a:solidFill>
                          <a:latin typeface="Arial" panose="020B0604020202020204" pitchFamily="34" charset="0"/>
                          <a:cs typeface="Arial" panose="020B0604020202020204" pitchFamily="34" charset="0"/>
                        </a:rPr>
                        <a:t>79</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62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51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36</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28</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15</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9</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5</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2</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1</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1"/>
                          </a:solidFill>
                          <a:latin typeface="Arial" panose="020B0604020202020204" pitchFamily="34" charset="0"/>
                          <a:cs typeface="Arial" panose="020B0604020202020204" pitchFamily="34" charset="0"/>
                        </a:rPr>
                        <a:t>0</a:t>
                      </a:r>
                    </a:p>
                  </a:txBody>
                  <a:tcPr marL="0" marR="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7190349"/>
                  </a:ext>
                </a:extLst>
              </a:tr>
              <a:tr h="0">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293</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280</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275</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265</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262</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257</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245</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233</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222</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211</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200</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191</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178</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168</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158</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130</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104</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89</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74</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53</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43</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35</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29</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20</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18</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9</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5</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3</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2</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0</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b="0" spc="-30" baseline="0" noProof="0" dirty="0">
                          <a:solidFill>
                            <a:schemeClr val="accent6"/>
                          </a:solidFill>
                          <a:latin typeface="Arial" panose="020B0604020202020204" pitchFamily="34" charset="0"/>
                          <a:cs typeface="Arial" panose="020B0604020202020204" pitchFamily="34" charset="0"/>
                        </a:rPr>
                        <a:t>0</a:t>
                      </a:r>
                    </a:p>
                  </a:txBody>
                  <a:tcPr marL="0" marR="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0979147"/>
                  </a:ext>
                </a:extLst>
              </a:tr>
            </a:tbl>
          </a:graphicData>
        </a:graphic>
      </p:graphicFrame>
      <p:cxnSp>
        <p:nvCxnSpPr>
          <p:cNvPr id="1205" name="Straight Connector 1204">
            <a:extLst>
              <a:ext uri="{FF2B5EF4-FFF2-40B4-BE49-F238E27FC236}">
                <a16:creationId xmlns:a16="http://schemas.microsoft.com/office/drawing/2014/main" id="{36704C2C-4F98-A97E-7910-082035FC4A93}"/>
              </a:ext>
            </a:extLst>
          </p:cNvPr>
          <p:cNvCxnSpPr>
            <a:cxnSpLocks/>
          </p:cNvCxnSpPr>
          <p:nvPr/>
        </p:nvCxnSpPr>
        <p:spPr>
          <a:xfrm>
            <a:off x="6751743" y="3941144"/>
            <a:ext cx="2736000" cy="0"/>
          </a:xfrm>
          <a:prstGeom prst="line">
            <a:avLst/>
          </a:prstGeom>
          <a:ln w="12700">
            <a:solidFill>
              <a:schemeClr val="accent6">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206724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0B067-EE6A-297C-F98E-5C745CCCBB91}"/>
            </a:ext>
          </a:extLst>
        </p:cNvPr>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641E64CB-98EC-070C-4B7A-8D16FF81BEFE}"/>
              </a:ext>
            </a:extLst>
          </p:cNvPr>
          <p:cNvGraphicFramePr/>
          <p:nvPr>
            <p:extLst>
              <p:ext uri="{D42A27DB-BD31-4B8C-83A1-F6EECF244321}">
                <p14:modId xmlns:p14="http://schemas.microsoft.com/office/powerpoint/2010/main" val="549287690"/>
              </p:ext>
            </p:extLst>
          </p:nvPr>
        </p:nvGraphicFramePr>
        <p:xfrm>
          <a:off x="4747105" y="1992517"/>
          <a:ext cx="2951378" cy="3959894"/>
        </p:xfrm>
        <a:graphic>
          <a:graphicData uri="http://schemas.openxmlformats.org/drawingml/2006/chart">
            <c:chart xmlns:c="http://schemas.openxmlformats.org/drawingml/2006/chart" xmlns:r="http://schemas.openxmlformats.org/officeDocument/2006/relationships" r:id="rId2"/>
          </a:graphicData>
        </a:graphic>
      </p:graphicFrame>
      <p:grpSp>
        <p:nvGrpSpPr>
          <p:cNvPr id="89" name="Group 88">
            <a:extLst>
              <a:ext uri="{FF2B5EF4-FFF2-40B4-BE49-F238E27FC236}">
                <a16:creationId xmlns:a16="http://schemas.microsoft.com/office/drawing/2014/main" id="{7677B236-2F41-E935-9DE8-A08BF14A300B}"/>
              </a:ext>
            </a:extLst>
          </p:cNvPr>
          <p:cNvGrpSpPr/>
          <p:nvPr/>
        </p:nvGrpSpPr>
        <p:grpSpPr>
          <a:xfrm>
            <a:off x="2124259" y="1921100"/>
            <a:ext cx="3006992" cy="4031311"/>
            <a:chOff x="2538000" y="1921100"/>
            <a:chExt cx="3006992" cy="4031311"/>
          </a:xfrm>
        </p:grpSpPr>
        <p:grpSp>
          <p:nvGrpSpPr>
            <p:cNvPr id="83" name="Group 82">
              <a:extLst>
                <a:ext uri="{FF2B5EF4-FFF2-40B4-BE49-F238E27FC236}">
                  <a16:creationId xmlns:a16="http://schemas.microsoft.com/office/drawing/2014/main" id="{6D402118-AA95-98D8-765D-BD0EB3CF43A0}"/>
                </a:ext>
              </a:extLst>
            </p:cNvPr>
            <p:cNvGrpSpPr/>
            <p:nvPr/>
          </p:nvGrpSpPr>
          <p:grpSpPr>
            <a:xfrm>
              <a:off x="2538000" y="1921100"/>
              <a:ext cx="2951378" cy="4031311"/>
              <a:chOff x="2440297" y="1921100"/>
              <a:chExt cx="2951378" cy="4031311"/>
            </a:xfrm>
          </p:grpSpPr>
          <p:graphicFrame>
            <p:nvGraphicFramePr>
              <p:cNvPr id="80" name="Chart 79">
                <a:extLst>
                  <a:ext uri="{FF2B5EF4-FFF2-40B4-BE49-F238E27FC236}">
                    <a16:creationId xmlns:a16="http://schemas.microsoft.com/office/drawing/2014/main" id="{3D5F7E15-DC80-87C2-1C60-357EEBFBE74B}"/>
                  </a:ext>
                </a:extLst>
              </p:cNvPr>
              <p:cNvGraphicFramePr/>
              <p:nvPr>
                <p:extLst>
                  <p:ext uri="{D42A27DB-BD31-4B8C-83A1-F6EECF244321}">
                    <p14:modId xmlns:p14="http://schemas.microsoft.com/office/powerpoint/2010/main" val="1363686499"/>
                  </p:ext>
                </p:extLst>
              </p:nvPr>
            </p:nvGraphicFramePr>
            <p:xfrm>
              <a:off x="2440297" y="1992517"/>
              <a:ext cx="2951378" cy="3959894"/>
            </p:xfrm>
            <a:graphic>
              <a:graphicData uri="http://schemas.openxmlformats.org/drawingml/2006/chart">
                <c:chart xmlns:c="http://schemas.openxmlformats.org/drawingml/2006/chart" xmlns:r="http://schemas.openxmlformats.org/officeDocument/2006/relationships" r:id="rId3"/>
              </a:graphicData>
            </a:graphic>
          </p:graphicFrame>
          <p:sp>
            <p:nvSpPr>
              <p:cNvPr id="79" name="Google Shape;392;p10">
                <a:extLst>
                  <a:ext uri="{FF2B5EF4-FFF2-40B4-BE49-F238E27FC236}">
                    <a16:creationId xmlns:a16="http://schemas.microsoft.com/office/drawing/2014/main" id="{4166F9DC-295E-8EAD-48C4-5A5F22E676C7}"/>
                  </a:ext>
                </a:extLst>
              </p:cNvPr>
              <p:cNvSpPr/>
              <p:nvPr/>
            </p:nvSpPr>
            <p:spPr>
              <a:xfrm>
                <a:off x="3905397" y="1921100"/>
                <a:ext cx="1142942"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accent1"/>
                    </a:solidFill>
                    <a:latin typeface="Arial" panose="020B0604020202020204" pitchFamily="34" charset="0"/>
                    <a:ea typeface="Calibri"/>
                    <a:cs typeface="Arial" panose="020B0604020202020204" pitchFamily="34" charset="0"/>
                    <a:sym typeface="Calibri"/>
                  </a:rPr>
                  <a:t>HER3-DXd (N=290)</a:t>
                </a:r>
                <a:endParaRPr lang="en-GB" sz="1000" noProof="0" dirty="0">
                  <a:solidFill>
                    <a:schemeClr val="accent1"/>
                  </a:solidFill>
                  <a:latin typeface="Arial" panose="020B0604020202020204" pitchFamily="34" charset="0"/>
                  <a:ea typeface="Calibri"/>
                  <a:cs typeface="Arial" panose="020B0604020202020204" pitchFamily="34" charset="0"/>
                  <a:sym typeface="Calibri"/>
                </a:endParaRPr>
              </a:p>
            </p:txBody>
          </p:sp>
          <p:sp>
            <p:nvSpPr>
              <p:cNvPr id="81" name="Google Shape;392;p10">
                <a:extLst>
                  <a:ext uri="{FF2B5EF4-FFF2-40B4-BE49-F238E27FC236}">
                    <a16:creationId xmlns:a16="http://schemas.microsoft.com/office/drawing/2014/main" id="{8AA50ED6-B81A-F2F2-428C-3517690D0C14}"/>
                  </a:ext>
                </a:extLst>
              </p:cNvPr>
              <p:cNvSpPr/>
              <p:nvPr/>
            </p:nvSpPr>
            <p:spPr>
              <a:xfrm>
                <a:off x="5108203" y="5230800"/>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10</a:t>
                </a:r>
              </a:p>
            </p:txBody>
          </p:sp>
          <p:sp>
            <p:nvSpPr>
              <p:cNvPr id="82" name="Google Shape;392;p10">
                <a:extLst>
                  <a:ext uri="{FF2B5EF4-FFF2-40B4-BE49-F238E27FC236}">
                    <a16:creationId xmlns:a16="http://schemas.microsoft.com/office/drawing/2014/main" id="{571F79D4-0625-1C7E-E9F4-069E9CCC19C7}"/>
                  </a:ext>
                </a:extLst>
              </p:cNvPr>
              <p:cNvSpPr/>
              <p:nvPr/>
            </p:nvSpPr>
            <p:spPr>
              <a:xfrm>
                <a:off x="5239541" y="5081575"/>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solidFill>
                      <a:schemeClr val="bg1"/>
                    </a:solidFill>
                    <a:latin typeface="Arial" panose="020B0604020202020204" pitchFamily="34" charset="0"/>
                    <a:ea typeface="Calibri"/>
                    <a:cs typeface="Arial" panose="020B0604020202020204" pitchFamily="34" charset="0"/>
                    <a:sym typeface="Calibri"/>
                  </a:rPr>
                  <a:t>1</a:t>
                </a:r>
              </a:p>
            </p:txBody>
          </p:sp>
        </p:grpSp>
        <p:sp>
          <p:nvSpPr>
            <p:cNvPr id="78" name="Google Shape;392;p10">
              <a:extLst>
                <a:ext uri="{FF2B5EF4-FFF2-40B4-BE49-F238E27FC236}">
                  <a16:creationId xmlns:a16="http://schemas.microsoft.com/office/drawing/2014/main" id="{1CF0EDC1-8FAC-DA65-A071-48EDD1F28E3F}"/>
                </a:ext>
              </a:extLst>
            </p:cNvPr>
            <p:cNvSpPr/>
            <p:nvPr/>
          </p:nvSpPr>
          <p:spPr>
            <a:xfrm>
              <a:off x="4732228" y="5730081"/>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20</a:t>
              </a:r>
            </a:p>
          </p:txBody>
        </p:sp>
        <p:sp>
          <p:nvSpPr>
            <p:cNvPr id="84" name="Google Shape;392;p10">
              <a:extLst>
                <a:ext uri="{FF2B5EF4-FFF2-40B4-BE49-F238E27FC236}">
                  <a16:creationId xmlns:a16="http://schemas.microsoft.com/office/drawing/2014/main" id="{6C3B7531-3D61-83E7-727C-426090AC3757}"/>
                </a:ext>
              </a:extLst>
            </p:cNvPr>
            <p:cNvSpPr/>
            <p:nvPr/>
          </p:nvSpPr>
          <p:spPr>
            <a:xfrm>
              <a:off x="4208353" y="5730081"/>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40</a:t>
              </a:r>
            </a:p>
          </p:txBody>
        </p:sp>
        <p:sp>
          <p:nvSpPr>
            <p:cNvPr id="85" name="Google Shape;392;p10">
              <a:extLst>
                <a:ext uri="{FF2B5EF4-FFF2-40B4-BE49-F238E27FC236}">
                  <a16:creationId xmlns:a16="http://schemas.microsoft.com/office/drawing/2014/main" id="{347BCD11-48FD-C3F7-1A43-A963CF281D6E}"/>
                </a:ext>
              </a:extLst>
            </p:cNvPr>
            <p:cNvSpPr/>
            <p:nvPr/>
          </p:nvSpPr>
          <p:spPr>
            <a:xfrm>
              <a:off x="3709878" y="5730081"/>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60</a:t>
              </a:r>
            </a:p>
          </p:txBody>
        </p:sp>
        <p:sp>
          <p:nvSpPr>
            <p:cNvPr id="86" name="Google Shape;392;p10">
              <a:extLst>
                <a:ext uri="{FF2B5EF4-FFF2-40B4-BE49-F238E27FC236}">
                  <a16:creationId xmlns:a16="http://schemas.microsoft.com/office/drawing/2014/main" id="{D51BD606-C537-C74F-1A9E-B03B511221AC}"/>
                </a:ext>
              </a:extLst>
            </p:cNvPr>
            <p:cNvSpPr/>
            <p:nvPr/>
          </p:nvSpPr>
          <p:spPr>
            <a:xfrm>
              <a:off x="3195528" y="5730081"/>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80</a:t>
              </a:r>
            </a:p>
          </p:txBody>
        </p:sp>
        <p:sp>
          <p:nvSpPr>
            <p:cNvPr id="87" name="Google Shape;392;p10">
              <a:extLst>
                <a:ext uri="{FF2B5EF4-FFF2-40B4-BE49-F238E27FC236}">
                  <a16:creationId xmlns:a16="http://schemas.microsoft.com/office/drawing/2014/main" id="{F32AAE8C-D1DD-F944-45B8-CB6414D0A51B}"/>
                </a:ext>
              </a:extLst>
            </p:cNvPr>
            <p:cNvSpPr/>
            <p:nvPr/>
          </p:nvSpPr>
          <p:spPr>
            <a:xfrm>
              <a:off x="2700331" y="5730081"/>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100</a:t>
              </a:r>
            </a:p>
          </p:txBody>
        </p:sp>
        <p:sp>
          <p:nvSpPr>
            <p:cNvPr id="88" name="Google Shape;392;p10">
              <a:extLst>
                <a:ext uri="{FF2B5EF4-FFF2-40B4-BE49-F238E27FC236}">
                  <a16:creationId xmlns:a16="http://schemas.microsoft.com/office/drawing/2014/main" id="{47287949-2E95-D1EE-4F6B-54CF77090A0D}"/>
                </a:ext>
              </a:extLst>
            </p:cNvPr>
            <p:cNvSpPr/>
            <p:nvPr/>
          </p:nvSpPr>
          <p:spPr>
            <a:xfrm>
              <a:off x="5228881" y="5730081"/>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0</a:t>
              </a:r>
            </a:p>
          </p:txBody>
        </p:sp>
      </p:grpSp>
      <p:sp>
        <p:nvSpPr>
          <p:cNvPr id="10" name="Text Placeholder 9">
            <a:extLst>
              <a:ext uri="{FF2B5EF4-FFF2-40B4-BE49-F238E27FC236}">
                <a16:creationId xmlns:a16="http://schemas.microsoft.com/office/drawing/2014/main" id="{479D1114-34A8-8C68-3BD2-16E9EC81914B}"/>
              </a:ext>
            </a:extLst>
          </p:cNvPr>
          <p:cNvSpPr>
            <a:spLocks noGrp="1"/>
          </p:cNvSpPr>
          <p:nvPr>
            <p:ph type="body" idx="1"/>
          </p:nvPr>
        </p:nvSpPr>
        <p:spPr>
          <a:xfrm>
            <a:off x="609600" y="808350"/>
            <a:ext cx="10972800" cy="702470"/>
          </a:xfrm>
        </p:spPr>
        <p:txBody>
          <a:bodyPr/>
          <a:lstStyle/>
          <a:p>
            <a:r>
              <a:rPr lang="en-GB" noProof="0" dirty="0"/>
              <a:t>Teae</a:t>
            </a:r>
            <a:r>
              <a:rPr lang="en-GB" cap="none" noProof="0" dirty="0"/>
              <a:t>s</a:t>
            </a:r>
            <a:r>
              <a:rPr lang="en-GB" noProof="0" dirty="0"/>
              <a:t> occurring in ≥10% of patients</a:t>
            </a:r>
          </a:p>
        </p:txBody>
      </p:sp>
      <p:sp>
        <p:nvSpPr>
          <p:cNvPr id="6" name="Title 5">
            <a:extLst>
              <a:ext uri="{FF2B5EF4-FFF2-40B4-BE49-F238E27FC236}">
                <a16:creationId xmlns:a16="http://schemas.microsoft.com/office/drawing/2014/main" id="{AF2D7064-3AA0-8AA6-A7ED-FC1C91CB4C55}"/>
              </a:ext>
            </a:extLst>
          </p:cNvPr>
          <p:cNvSpPr>
            <a:spLocks noGrp="1"/>
          </p:cNvSpPr>
          <p:nvPr>
            <p:ph type="title"/>
          </p:nvPr>
        </p:nvSpPr>
        <p:spPr>
          <a:xfrm>
            <a:off x="619201" y="259200"/>
            <a:ext cx="10963199" cy="864000"/>
          </a:xfrm>
        </p:spPr>
        <p:txBody>
          <a:bodyPr/>
          <a:lstStyle/>
          <a:p>
            <a:r>
              <a:rPr lang="en-GB" noProof="0" dirty="0"/>
              <a:t>Herthena-l</a:t>
            </a:r>
            <a:r>
              <a:rPr lang="en-GB" cap="none" noProof="0" dirty="0"/>
              <a:t>ung</a:t>
            </a:r>
            <a:r>
              <a:rPr lang="en-GB" noProof="0" dirty="0"/>
              <a:t>02: safety results</a:t>
            </a:r>
          </a:p>
        </p:txBody>
      </p:sp>
      <p:sp>
        <p:nvSpPr>
          <p:cNvPr id="7" name="Content Placeholder 6">
            <a:extLst>
              <a:ext uri="{FF2B5EF4-FFF2-40B4-BE49-F238E27FC236}">
                <a16:creationId xmlns:a16="http://schemas.microsoft.com/office/drawing/2014/main" id="{B0D36822-A21B-B498-E536-B2292B69B65B}"/>
              </a:ext>
            </a:extLst>
          </p:cNvPr>
          <p:cNvSpPr>
            <a:spLocks noGrp="1"/>
          </p:cNvSpPr>
          <p:nvPr>
            <p:ph sz="quarter" idx="14"/>
          </p:nvPr>
        </p:nvSpPr>
        <p:spPr>
          <a:xfrm>
            <a:off x="619201" y="1328135"/>
            <a:ext cx="10963200" cy="790544"/>
          </a:xfrm>
        </p:spPr>
        <p:txBody>
          <a:bodyPr>
            <a:noAutofit/>
          </a:bodyPr>
          <a:lstStyle/>
          <a:p>
            <a:r>
              <a:rPr lang="en-GB" sz="1600" noProof="0" dirty="0">
                <a:solidFill>
                  <a:schemeClr val="tx2"/>
                </a:solidFill>
              </a:rPr>
              <a:t>TEAEs occurred in 100% of pts in the HER3-DXd arm and 99% in the PBC arm. TEAEs were associated with treatment discontinuation in 33 pts (11%) in the HER3-DXd arm and 27 (10%) in the PBC arm </a:t>
            </a:r>
          </a:p>
        </p:txBody>
      </p:sp>
      <p:sp>
        <p:nvSpPr>
          <p:cNvPr id="2" name="Slide Number Placeholder 1">
            <a:extLst>
              <a:ext uri="{FF2B5EF4-FFF2-40B4-BE49-F238E27FC236}">
                <a16:creationId xmlns:a16="http://schemas.microsoft.com/office/drawing/2014/main" id="{015E3458-7FB5-7A76-B085-53177F1ED9EF}"/>
              </a:ext>
            </a:extLst>
          </p:cNvPr>
          <p:cNvSpPr>
            <a:spLocks noGrp="1"/>
          </p:cNvSpPr>
          <p:nvPr>
            <p:ph type="sldNum" sz="quarter" idx="4"/>
          </p:nvPr>
        </p:nvSpPr>
        <p:spPr/>
        <p:txBody>
          <a:bodyPr/>
          <a:lstStyle/>
          <a:p>
            <a:fld id="{FCE43C0F-8A7B-3A4B-9DB5-B3472E36E833}" type="slidenum">
              <a:rPr lang="en-GB" noProof="0" smtClean="0"/>
              <a:pPr/>
              <a:t>26</a:t>
            </a:fld>
            <a:endParaRPr lang="en-GB" noProof="0" dirty="0"/>
          </a:p>
        </p:txBody>
      </p:sp>
      <p:sp>
        <p:nvSpPr>
          <p:cNvPr id="12" name="TextBox 11">
            <a:extLst>
              <a:ext uri="{FF2B5EF4-FFF2-40B4-BE49-F238E27FC236}">
                <a16:creationId xmlns:a16="http://schemas.microsoft.com/office/drawing/2014/main" id="{0B583C9C-CBBA-6DF0-929F-2D081A5297CA}"/>
              </a:ext>
            </a:extLst>
          </p:cNvPr>
          <p:cNvSpPr txBox="1"/>
          <p:nvPr/>
        </p:nvSpPr>
        <p:spPr>
          <a:xfrm>
            <a:off x="7810990" y="2427558"/>
            <a:ext cx="3773529" cy="2539157"/>
          </a:xfrm>
          <a:prstGeom prst="rect">
            <a:avLst/>
          </a:prstGeom>
          <a:solidFill>
            <a:schemeClr val="accent1">
              <a:lumMod val="20000"/>
              <a:lumOff val="80000"/>
            </a:schemeClr>
          </a:solidFill>
        </p:spPr>
        <p:txBody>
          <a:bodyPr wrap="square">
            <a:spAutoFit/>
          </a:bodyPr>
          <a:lstStyle/>
          <a:p>
            <a:pPr marL="285750" indent="-285750">
              <a:spcAft>
                <a:spcPts val="900"/>
              </a:spcAft>
              <a:buClr>
                <a:schemeClr val="accent1"/>
              </a:buClr>
              <a:buFont typeface="Arial" panose="020B0604020202020204" pitchFamily="34" charset="0"/>
              <a:buChar char="•"/>
            </a:pPr>
            <a:r>
              <a:rPr lang="en-GB" sz="1600" noProof="0" dirty="0">
                <a:latin typeface="Arial" panose="020B0604020202020204" pitchFamily="34" charset="0"/>
                <a:cs typeface="Arial" panose="020B0604020202020204" pitchFamily="34" charset="0"/>
              </a:rPr>
              <a:t>Hematologic toxicities occurred in cycle 1 or 2 and were transient and not associated with clinical sequelae</a:t>
            </a:r>
          </a:p>
          <a:p>
            <a:pPr marL="285750" indent="-285750">
              <a:spcAft>
                <a:spcPts val="900"/>
              </a:spcAft>
              <a:buClr>
                <a:schemeClr val="accent1"/>
              </a:buClr>
              <a:buFont typeface="Arial" panose="020B0604020202020204" pitchFamily="34" charset="0"/>
              <a:buChar char="•"/>
            </a:pPr>
            <a:r>
              <a:rPr lang="en-GB" sz="1600" noProof="0" dirty="0">
                <a:latin typeface="Arial" panose="020B0604020202020204" pitchFamily="34" charset="0"/>
                <a:cs typeface="Arial" panose="020B0604020202020204" pitchFamily="34" charset="0"/>
              </a:rPr>
              <a:t>Each arm had 1 G≥3 bleeding event associated with G≥3 platelet count decreased </a:t>
            </a:r>
          </a:p>
          <a:p>
            <a:pPr marL="285750" indent="-285750">
              <a:spcAft>
                <a:spcPts val="900"/>
              </a:spcAft>
              <a:buClr>
                <a:schemeClr val="accent1"/>
              </a:buClr>
              <a:buFont typeface="Arial" panose="020B0604020202020204" pitchFamily="34" charset="0"/>
              <a:buChar char="•"/>
            </a:pPr>
            <a:r>
              <a:rPr lang="en-GB" sz="1600" noProof="0" dirty="0">
                <a:latin typeface="Arial" panose="020B0604020202020204" pitchFamily="34" charset="0"/>
                <a:cs typeface="Arial" panose="020B0604020202020204" pitchFamily="34" charset="0"/>
              </a:rPr>
              <a:t>Adjudicated drug-related ILD occurred in 14 pts (5%; 11 G1/2, </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1 G3, 2 G5) in the HER3‑DXd arm</a:t>
            </a:r>
          </a:p>
        </p:txBody>
      </p:sp>
      <p:sp>
        <p:nvSpPr>
          <p:cNvPr id="8" name="Content Placeholder 7">
            <a:extLst>
              <a:ext uri="{FF2B5EF4-FFF2-40B4-BE49-F238E27FC236}">
                <a16:creationId xmlns:a16="http://schemas.microsoft.com/office/drawing/2014/main" id="{98499859-DF7A-8016-34BD-26353E9EF0A8}"/>
              </a:ext>
            </a:extLst>
          </p:cNvPr>
          <p:cNvSpPr>
            <a:spLocks noGrp="1"/>
          </p:cNvSpPr>
          <p:nvPr>
            <p:ph sz="quarter" idx="15"/>
          </p:nvPr>
        </p:nvSpPr>
        <p:spPr>
          <a:xfrm>
            <a:off x="620183" y="6386795"/>
            <a:ext cx="10180339" cy="365125"/>
          </a:xfrm>
        </p:spPr>
        <p:txBody>
          <a:bodyPr anchor="b" anchorCtr="0"/>
          <a:lstStyle/>
          <a:p>
            <a:r>
              <a:rPr lang="en-GB" kern="100" noProof="0" dirty="0">
                <a:solidFill>
                  <a:schemeClr val="tx2"/>
                </a:solidFill>
                <a:ea typeface="Calibri" panose="020F0502020204030204" pitchFamily="34" charset="0"/>
              </a:rPr>
              <a:t>ALT, alanine aminotransferase; AST, aspartate aminotransferase; G, grade; HER3‑DXd, patritumab deruxtecan; ILD, interstitial lung disease; PBC, platinum-based chemotherapy; PT, preferred term; pts, patients; TEAE, treatment emergent adverse event</a:t>
            </a:r>
          </a:p>
          <a:p>
            <a:r>
              <a:rPr lang="en-GB" kern="100" noProof="0" dirty="0">
                <a:solidFill>
                  <a:schemeClr val="tx2"/>
                </a:solidFill>
                <a:ea typeface="Calibri" panose="020F0502020204030204" pitchFamily="34" charset="0"/>
              </a:rPr>
              <a:t>Mok T, et al. </a:t>
            </a:r>
            <a:r>
              <a:rPr lang="en-GB" noProof="0" dirty="0">
                <a:solidFill>
                  <a:schemeClr val="tx2"/>
                </a:solidFill>
              </a:rPr>
              <a:t>J Clin Oncol. 2025;43(suppl 16). Abstr 8506 (</a:t>
            </a:r>
            <a:r>
              <a:rPr lang="en-GB" kern="100" noProof="0" dirty="0">
                <a:solidFill>
                  <a:schemeClr val="tx2"/>
                </a:solidFill>
                <a:ea typeface="Calibri" panose="020F0502020204030204" pitchFamily="34" charset="0"/>
              </a:rPr>
              <a:t>ASCO 2025, oral presentation)</a:t>
            </a:r>
            <a:endParaRPr lang="en-GB" kern="100" noProof="0" dirty="0">
              <a:solidFill>
                <a:schemeClr val="tx2"/>
              </a:solidFill>
              <a:effectLst/>
              <a:ea typeface="Calibri" panose="020F0502020204030204" pitchFamily="34" charset="0"/>
            </a:endParaRPr>
          </a:p>
        </p:txBody>
      </p:sp>
      <p:sp>
        <p:nvSpPr>
          <p:cNvPr id="5" name="Google Shape;392;p10">
            <a:extLst>
              <a:ext uri="{FF2B5EF4-FFF2-40B4-BE49-F238E27FC236}">
                <a16:creationId xmlns:a16="http://schemas.microsoft.com/office/drawing/2014/main" id="{4EF3B70E-A037-8F17-2D79-34E3A7DBFC0F}"/>
              </a:ext>
            </a:extLst>
          </p:cNvPr>
          <p:cNvSpPr/>
          <p:nvPr/>
        </p:nvSpPr>
        <p:spPr>
          <a:xfrm>
            <a:off x="479376" y="2139448"/>
            <a:ext cx="1750479" cy="353058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lnSpc>
                <a:spcPct val="105000"/>
              </a:lnSpc>
            </a:pPr>
            <a:r>
              <a:rPr lang="en-GB" sz="950" noProof="0" dirty="0">
                <a:latin typeface="Arial" panose="020B0604020202020204" pitchFamily="34" charset="0"/>
                <a:ea typeface="Calibri"/>
                <a:cs typeface="Arial" panose="020B0604020202020204" pitchFamily="34" charset="0"/>
                <a:sym typeface="Calibri"/>
              </a:rPr>
              <a:t>Nausea</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Thrombocytopenia (grouped PT)</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Fatigue (grouped PT)</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Neutropenia (grouped PT)</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Alopecia</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Constipation</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Decreased appetite</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Anaemia (grouped PT)</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Leukopenia (grouped PT)</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AST increased</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Diarrhoea</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Vomiting</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ALT increased</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Hypokalaemia</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Asthenia</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Headache</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Cough</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Lymphopenia (grouped PT)</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Malaise</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Weight decreased</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Pyrexia</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Hypoalbuminemia</a:t>
            </a:r>
          </a:p>
          <a:p>
            <a:pPr algn="r">
              <a:lnSpc>
                <a:spcPct val="105000"/>
              </a:lnSpc>
            </a:pPr>
            <a:r>
              <a:rPr lang="en-GB" sz="950" noProof="0" dirty="0">
                <a:latin typeface="Arial" panose="020B0604020202020204" pitchFamily="34" charset="0"/>
                <a:ea typeface="Calibri"/>
                <a:cs typeface="Arial" panose="020B0604020202020204" pitchFamily="34" charset="0"/>
                <a:sym typeface="Calibri"/>
              </a:rPr>
              <a:t>Rash</a:t>
            </a:r>
          </a:p>
        </p:txBody>
      </p:sp>
      <p:sp>
        <p:nvSpPr>
          <p:cNvPr id="15" name="Google Shape;392;p10">
            <a:extLst>
              <a:ext uri="{FF2B5EF4-FFF2-40B4-BE49-F238E27FC236}">
                <a16:creationId xmlns:a16="http://schemas.microsoft.com/office/drawing/2014/main" id="{7F5F6D99-D885-F225-136B-118FE7E088A8}"/>
              </a:ext>
            </a:extLst>
          </p:cNvPr>
          <p:cNvSpPr/>
          <p:nvPr/>
        </p:nvSpPr>
        <p:spPr>
          <a:xfrm>
            <a:off x="5034187" y="5230800"/>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10</a:t>
            </a:r>
          </a:p>
        </p:txBody>
      </p:sp>
      <p:grpSp>
        <p:nvGrpSpPr>
          <p:cNvPr id="36" name="Group 35">
            <a:extLst>
              <a:ext uri="{FF2B5EF4-FFF2-40B4-BE49-F238E27FC236}">
                <a16:creationId xmlns:a16="http://schemas.microsoft.com/office/drawing/2014/main" id="{59EA6A9B-FEE0-7478-5EAB-AE5405A3B349}"/>
              </a:ext>
            </a:extLst>
          </p:cNvPr>
          <p:cNvGrpSpPr/>
          <p:nvPr/>
        </p:nvGrpSpPr>
        <p:grpSpPr>
          <a:xfrm>
            <a:off x="6225448" y="5045315"/>
            <a:ext cx="1131494" cy="420960"/>
            <a:chOff x="5480271" y="-468954"/>
            <a:chExt cx="1131494" cy="420960"/>
          </a:xfrm>
        </p:grpSpPr>
        <p:sp>
          <p:nvSpPr>
            <p:cNvPr id="37" name="Google Shape;392;p10">
              <a:extLst>
                <a:ext uri="{FF2B5EF4-FFF2-40B4-BE49-F238E27FC236}">
                  <a16:creationId xmlns:a16="http://schemas.microsoft.com/office/drawing/2014/main" id="{F880177F-64CD-003F-9ABF-48F1BA3B8029}"/>
                </a:ext>
              </a:extLst>
            </p:cNvPr>
            <p:cNvSpPr/>
            <p:nvPr/>
          </p:nvSpPr>
          <p:spPr>
            <a:xfrm>
              <a:off x="5867972" y="-468954"/>
              <a:ext cx="743793"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1 or 2</a:t>
              </a:r>
              <a:endParaRPr lang="en-GB" sz="1000" noProof="0" dirty="0">
                <a:latin typeface="Arial" panose="020B0604020202020204" pitchFamily="34" charset="0"/>
                <a:ea typeface="Calibri"/>
                <a:cs typeface="Arial" panose="020B0604020202020204" pitchFamily="34" charset="0"/>
                <a:sym typeface="Calibri"/>
              </a:endParaRPr>
            </a:p>
          </p:txBody>
        </p:sp>
        <p:sp>
          <p:nvSpPr>
            <p:cNvPr id="38" name="Rectangle 37">
              <a:extLst>
                <a:ext uri="{FF2B5EF4-FFF2-40B4-BE49-F238E27FC236}">
                  <a16:creationId xmlns:a16="http://schemas.microsoft.com/office/drawing/2014/main" id="{33201B2F-B3DF-1E57-47D0-208A781FDEF3}"/>
                </a:ext>
              </a:extLst>
            </p:cNvPr>
            <p:cNvSpPr/>
            <p:nvPr/>
          </p:nvSpPr>
          <p:spPr>
            <a:xfrm>
              <a:off x="5664339" y="-455835"/>
              <a:ext cx="143122" cy="130409"/>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9" name="Rectangle 38">
              <a:extLst>
                <a:ext uri="{FF2B5EF4-FFF2-40B4-BE49-F238E27FC236}">
                  <a16:creationId xmlns:a16="http://schemas.microsoft.com/office/drawing/2014/main" id="{C2D619F7-0F8E-4D82-034A-1FD9870ABFE0}"/>
                </a:ext>
              </a:extLst>
            </p:cNvPr>
            <p:cNvSpPr/>
            <p:nvPr/>
          </p:nvSpPr>
          <p:spPr>
            <a:xfrm>
              <a:off x="5480271" y="-455835"/>
              <a:ext cx="143122" cy="13040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0" name="Google Shape;392;p10">
              <a:extLst>
                <a:ext uri="{FF2B5EF4-FFF2-40B4-BE49-F238E27FC236}">
                  <a16:creationId xmlns:a16="http://schemas.microsoft.com/office/drawing/2014/main" id="{A68B6210-3036-A2C7-C6DB-1C157F4FBA39}"/>
                </a:ext>
              </a:extLst>
            </p:cNvPr>
            <p:cNvSpPr/>
            <p:nvPr/>
          </p:nvSpPr>
          <p:spPr>
            <a:xfrm>
              <a:off x="5867972" y="-240354"/>
              <a:ext cx="545021"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≥3</a:t>
              </a:r>
              <a:endParaRPr lang="en-GB" sz="1000" noProof="0" dirty="0">
                <a:latin typeface="Arial" panose="020B0604020202020204" pitchFamily="34" charset="0"/>
                <a:ea typeface="Calibri"/>
                <a:cs typeface="Arial" panose="020B0604020202020204" pitchFamily="34" charset="0"/>
                <a:sym typeface="Calibri"/>
              </a:endParaRPr>
            </a:p>
          </p:txBody>
        </p:sp>
        <p:sp>
          <p:nvSpPr>
            <p:cNvPr id="91" name="Rectangle 90">
              <a:extLst>
                <a:ext uri="{FF2B5EF4-FFF2-40B4-BE49-F238E27FC236}">
                  <a16:creationId xmlns:a16="http://schemas.microsoft.com/office/drawing/2014/main" id="{E1D75CAA-A8DF-EBB2-1EC1-AA97B33E66F1}"/>
                </a:ext>
              </a:extLst>
            </p:cNvPr>
            <p:cNvSpPr/>
            <p:nvPr/>
          </p:nvSpPr>
          <p:spPr>
            <a:xfrm>
              <a:off x="5664339" y="-227235"/>
              <a:ext cx="143122" cy="13040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2" name="Rectangle 91">
              <a:extLst>
                <a:ext uri="{FF2B5EF4-FFF2-40B4-BE49-F238E27FC236}">
                  <a16:creationId xmlns:a16="http://schemas.microsoft.com/office/drawing/2014/main" id="{C8CB246B-5D08-0792-323A-37C53DBA44CD}"/>
                </a:ext>
              </a:extLst>
            </p:cNvPr>
            <p:cNvSpPr/>
            <p:nvPr/>
          </p:nvSpPr>
          <p:spPr>
            <a:xfrm>
              <a:off x="5480271" y="-227235"/>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46" name="Google Shape;392;p10">
            <a:extLst>
              <a:ext uri="{FF2B5EF4-FFF2-40B4-BE49-F238E27FC236}">
                <a16:creationId xmlns:a16="http://schemas.microsoft.com/office/drawing/2014/main" id="{C3C284EE-0D0C-C811-6B35-E5F1B1B9C3BF}"/>
              </a:ext>
            </a:extLst>
          </p:cNvPr>
          <p:cNvSpPr/>
          <p:nvPr/>
        </p:nvSpPr>
        <p:spPr>
          <a:xfrm>
            <a:off x="5304049" y="1921100"/>
            <a:ext cx="772647"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accent6"/>
                </a:solidFill>
                <a:latin typeface="Arial" panose="020B0604020202020204" pitchFamily="34" charset="0"/>
                <a:ea typeface="Calibri"/>
                <a:cs typeface="Arial" panose="020B0604020202020204" pitchFamily="34" charset="0"/>
                <a:sym typeface="Calibri"/>
              </a:rPr>
              <a:t>PBC (N=280)</a:t>
            </a:r>
            <a:endParaRPr lang="en-GB" sz="1000" noProof="0" dirty="0">
              <a:solidFill>
                <a:schemeClr val="accent6"/>
              </a:solidFill>
              <a:latin typeface="Arial" panose="020B0604020202020204" pitchFamily="34" charset="0"/>
              <a:ea typeface="Calibri"/>
              <a:cs typeface="Arial" panose="020B0604020202020204" pitchFamily="34" charset="0"/>
              <a:sym typeface="Calibri"/>
            </a:endParaRPr>
          </a:p>
        </p:txBody>
      </p:sp>
      <p:sp>
        <p:nvSpPr>
          <p:cNvPr id="76" name="Google Shape;392;p10">
            <a:extLst>
              <a:ext uri="{FF2B5EF4-FFF2-40B4-BE49-F238E27FC236}">
                <a16:creationId xmlns:a16="http://schemas.microsoft.com/office/drawing/2014/main" id="{7D5E3745-A5FF-DE51-C349-DDA40B330D7C}"/>
              </a:ext>
            </a:extLst>
          </p:cNvPr>
          <p:cNvSpPr/>
          <p:nvPr/>
        </p:nvSpPr>
        <p:spPr>
          <a:xfrm>
            <a:off x="4041035" y="5877272"/>
            <a:ext cx="1893147"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200" b="1" noProof="0" dirty="0">
                <a:latin typeface="Arial" panose="020B0604020202020204" pitchFamily="34" charset="0"/>
                <a:ea typeface="Calibri"/>
                <a:cs typeface="Arial" panose="020B0604020202020204" pitchFamily="34" charset="0"/>
                <a:sym typeface="Calibri"/>
              </a:rPr>
              <a:t>Proportion of patients (%)</a:t>
            </a:r>
          </a:p>
        </p:txBody>
      </p:sp>
    </p:spTree>
    <p:extLst>
      <p:ext uri="{BB962C8B-B14F-4D97-AF65-F5344CB8AC3E}">
        <p14:creationId xmlns:p14="http://schemas.microsoft.com/office/powerpoint/2010/main" val="3645761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A585C-DF7C-775B-EF3B-01096F56655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E72124B-E876-B3D3-A9E6-CD3CE413E987}"/>
              </a:ext>
            </a:extLst>
          </p:cNvPr>
          <p:cNvSpPr>
            <a:spLocks noGrp="1"/>
          </p:cNvSpPr>
          <p:nvPr>
            <p:ph sz="quarter" idx="12"/>
          </p:nvPr>
        </p:nvSpPr>
        <p:spPr>
          <a:xfrm>
            <a:off x="614026" y="1123200"/>
            <a:ext cx="10963275" cy="2710592"/>
          </a:xfrm>
        </p:spPr>
        <p:txBody>
          <a:bodyPr>
            <a:noAutofit/>
          </a:bodyPr>
          <a:lstStyle/>
          <a:p>
            <a:r>
              <a:rPr lang="en-GB" sz="1600" noProof="0" dirty="0">
                <a:solidFill>
                  <a:schemeClr val="tx2"/>
                </a:solidFill>
              </a:rPr>
              <a:t>HER3‑DXd demonstrated statistically significant improvement in PFS vs PBC in pts with </a:t>
            </a:r>
            <a:r>
              <a:rPr lang="en-GB" sz="1600" i="1" noProof="0" dirty="0">
                <a:solidFill>
                  <a:schemeClr val="tx2"/>
                </a:solidFill>
              </a:rPr>
              <a:t>EGFR</a:t>
            </a:r>
            <a:r>
              <a:rPr lang="en-GB" sz="1600" noProof="0" dirty="0">
                <a:solidFill>
                  <a:schemeClr val="tx2"/>
                </a:solidFill>
              </a:rPr>
              <a:t>m NSCLC post EGFR‑TKI therapy</a:t>
            </a:r>
          </a:p>
          <a:p>
            <a:r>
              <a:rPr lang="en-GB" sz="1600" noProof="0" dirty="0">
                <a:solidFill>
                  <a:schemeClr val="tx2"/>
                </a:solidFill>
              </a:rPr>
              <a:t>Data from the 3</a:t>
            </a:r>
            <a:r>
              <a:rPr lang="en-GB" sz="1600" baseline="30000" noProof="0" dirty="0">
                <a:solidFill>
                  <a:schemeClr val="tx2"/>
                </a:solidFill>
              </a:rPr>
              <a:t>rd</a:t>
            </a:r>
            <a:r>
              <a:rPr lang="en-GB" sz="1600" noProof="0" dirty="0">
                <a:solidFill>
                  <a:schemeClr val="tx2"/>
                </a:solidFill>
              </a:rPr>
              <a:t> interim analysis demonstrated no improvement in OS for patients treated with HER3‑DXd  compared to PBC</a:t>
            </a:r>
          </a:p>
          <a:p>
            <a:r>
              <a:rPr lang="en-GB" sz="1600" noProof="0" dirty="0">
                <a:solidFill>
                  <a:schemeClr val="tx2"/>
                </a:solidFill>
              </a:rPr>
              <a:t>The safety profile was manageable, consistent with prior reports. Most common TEAEs were hematologic and gastrointestinal</a:t>
            </a:r>
          </a:p>
          <a:p>
            <a:r>
              <a:rPr lang="en-GB" sz="1600" noProof="0" dirty="0">
                <a:solidFill>
                  <a:schemeClr val="tx2"/>
                </a:solidFill>
              </a:rPr>
              <a:t>Follow-up is ongoing, along with further exploration of secondary/exploratory/biomarker endpoints from this data cut</a:t>
            </a:r>
          </a:p>
        </p:txBody>
      </p:sp>
      <p:sp>
        <p:nvSpPr>
          <p:cNvPr id="6" name="Title 5">
            <a:extLst>
              <a:ext uri="{FF2B5EF4-FFF2-40B4-BE49-F238E27FC236}">
                <a16:creationId xmlns:a16="http://schemas.microsoft.com/office/drawing/2014/main" id="{FC83C7C2-CD02-5537-65CA-30157D1E54D8}"/>
              </a:ext>
            </a:extLst>
          </p:cNvPr>
          <p:cNvSpPr>
            <a:spLocks noGrp="1"/>
          </p:cNvSpPr>
          <p:nvPr>
            <p:ph type="title"/>
          </p:nvPr>
        </p:nvSpPr>
        <p:spPr>
          <a:xfrm>
            <a:off x="619201" y="259200"/>
            <a:ext cx="10963199" cy="864000"/>
          </a:xfrm>
        </p:spPr>
        <p:txBody>
          <a:bodyPr/>
          <a:lstStyle/>
          <a:p>
            <a:r>
              <a:rPr lang="en-GB" noProof="0" dirty="0"/>
              <a:t>Herthena-l</a:t>
            </a:r>
            <a:r>
              <a:rPr lang="en-GB" cap="none" noProof="0" dirty="0"/>
              <a:t>ung</a:t>
            </a:r>
            <a:r>
              <a:rPr lang="en-GB" noProof="0" dirty="0"/>
              <a:t>02: </a:t>
            </a:r>
            <a:r>
              <a:rPr lang="en-GB" noProof="0" dirty="0">
                <a:solidFill>
                  <a:schemeClr val="tx2"/>
                </a:solidFill>
              </a:rPr>
              <a:t>summary</a:t>
            </a:r>
            <a:r>
              <a:rPr lang="en-GB" baseline="30000" noProof="0" dirty="0">
                <a:solidFill>
                  <a:schemeClr val="tx2"/>
                </a:solidFill>
              </a:rPr>
              <a:t>1</a:t>
            </a:r>
          </a:p>
        </p:txBody>
      </p:sp>
      <p:sp>
        <p:nvSpPr>
          <p:cNvPr id="8" name="Content Placeholder 7">
            <a:extLst>
              <a:ext uri="{FF2B5EF4-FFF2-40B4-BE49-F238E27FC236}">
                <a16:creationId xmlns:a16="http://schemas.microsoft.com/office/drawing/2014/main" id="{5B22FB65-EC1C-18D2-FC5D-23E13FC66248}"/>
              </a:ext>
            </a:extLst>
          </p:cNvPr>
          <p:cNvSpPr>
            <a:spLocks noGrp="1"/>
          </p:cNvSpPr>
          <p:nvPr>
            <p:ph sz="quarter" idx="15"/>
          </p:nvPr>
        </p:nvSpPr>
        <p:spPr>
          <a:xfrm>
            <a:off x="620183" y="6356351"/>
            <a:ext cx="10180339" cy="365125"/>
          </a:xfrm>
        </p:spPr>
        <p:txBody>
          <a:bodyPr anchor="b" anchorCtr="0"/>
          <a:lstStyle/>
          <a:p>
            <a:r>
              <a:rPr lang="en-GB" kern="100" noProof="0" dirty="0">
                <a:solidFill>
                  <a:schemeClr val="tx2"/>
                </a:solidFill>
                <a:ea typeface="Calibri" panose="020F0502020204030204" pitchFamily="34" charset="0"/>
              </a:rPr>
              <a:t>BLA, biologics license application; EGFRm, EGFR mutation; HER3‑DXd, patritumab deruxtecan; NSCLC, non-small cell lung cancer; OS, overall survival; PBC, platinum-based chemotherapy; PFS, progression-free survival; TEAE, treatment emergent adverse event; TKI, tyrosine kinase inhibitor</a:t>
            </a:r>
          </a:p>
          <a:p>
            <a:r>
              <a:rPr lang="en-GB" kern="100" noProof="0" dirty="0">
                <a:solidFill>
                  <a:schemeClr val="tx2"/>
                </a:solidFill>
                <a:ea typeface="Calibri" panose="020F0502020204030204" pitchFamily="34" charset="0"/>
              </a:rPr>
              <a:t>Mok T, et al. </a:t>
            </a:r>
            <a:r>
              <a:rPr lang="en-GB" noProof="0" dirty="0">
                <a:solidFill>
                  <a:schemeClr val="tx2"/>
                </a:solidFill>
              </a:rPr>
              <a:t>J Clin Oncol. 2025;43(suppl 16). Abstr 8506 (</a:t>
            </a:r>
            <a:r>
              <a:rPr lang="en-GB" kern="100" noProof="0" dirty="0">
                <a:solidFill>
                  <a:schemeClr val="tx2"/>
                </a:solidFill>
                <a:ea typeface="Calibri" panose="020F0502020204030204" pitchFamily="34" charset="0"/>
              </a:rPr>
              <a:t>ASCO 2025, oral presentation)</a:t>
            </a:r>
            <a:r>
              <a:rPr lang="en-GB" sz="1200" kern="100" noProof="0" dirty="0">
                <a:solidFill>
                  <a:schemeClr val="tx2"/>
                </a:solidFill>
                <a:ea typeface="Calibri" panose="020F0502020204030204" pitchFamily="34" charset="0"/>
              </a:rPr>
              <a:t>; OncLive. </a:t>
            </a:r>
            <a:r>
              <a:rPr lang="en-GB" noProof="0" dirty="0">
                <a:solidFill>
                  <a:schemeClr val="tx2"/>
                </a:solidFill>
              </a:rPr>
              <a:t>BLA Is Withdrawn for Patritumab Deruxtecan in EGFR-Mutated NSCLC. Available </a:t>
            </a:r>
            <a:r>
              <a:rPr lang="en-GB" noProof="0" dirty="0">
                <a:solidFill>
                  <a:schemeClr val="tx2"/>
                </a:solidFill>
                <a:hlinkClick r:id="rId2">
                  <a:extLst>
                    <a:ext uri="{A12FA001-AC4F-418D-AE19-62706E023703}">
                      <ahyp:hlinkClr xmlns:ahyp="http://schemas.microsoft.com/office/drawing/2018/hyperlinkcolor" val="tx"/>
                    </a:ext>
                  </a:extLst>
                </a:hlinkClick>
              </a:rPr>
              <a:t>here</a:t>
            </a:r>
            <a:r>
              <a:rPr lang="en-GB" noProof="0" dirty="0">
                <a:solidFill>
                  <a:schemeClr val="tx2"/>
                </a:solidFill>
              </a:rPr>
              <a:t> (accessed June 2025)</a:t>
            </a:r>
            <a:endParaRPr lang="en-GB" kern="100" noProof="0" dirty="0">
              <a:solidFill>
                <a:schemeClr val="tx2"/>
              </a:solidFill>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70F6BE43-17E3-F4E6-04DA-CAE936641C7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27</a:t>
            </a:fld>
            <a:endParaRPr lang="en-GB" noProof="0" dirty="0"/>
          </a:p>
        </p:txBody>
      </p:sp>
      <p:sp>
        <p:nvSpPr>
          <p:cNvPr id="3" name="TextBox 2">
            <a:extLst>
              <a:ext uri="{FF2B5EF4-FFF2-40B4-BE49-F238E27FC236}">
                <a16:creationId xmlns:a16="http://schemas.microsoft.com/office/drawing/2014/main" id="{4D5707D2-46DC-802D-DD37-B3744AEA2FDB}"/>
              </a:ext>
            </a:extLst>
          </p:cNvPr>
          <p:cNvSpPr txBox="1"/>
          <p:nvPr/>
        </p:nvSpPr>
        <p:spPr>
          <a:xfrm>
            <a:off x="945868" y="3691012"/>
            <a:ext cx="10636532" cy="1756992"/>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65125" indent="-365125">
              <a:spcBef>
                <a:spcPts val="600"/>
              </a:spcBef>
              <a:buClr>
                <a:schemeClr val="accent1"/>
              </a:buClr>
              <a:buFont typeface="Arial" panose="020B0604020202020204" pitchFamily="34" charset="0"/>
              <a:buChar char="•"/>
            </a:pPr>
            <a:r>
              <a:rPr lang="en-GB" b="0" i="0" noProof="0" dirty="0">
                <a:solidFill>
                  <a:srgbClr val="000000"/>
                </a:solidFill>
                <a:effectLst/>
                <a:latin typeface="Arial" panose="020B0604020202020204" pitchFamily="34" charset="0"/>
                <a:cs typeface="Arial" panose="020B0604020202020204" pitchFamily="34" charset="0"/>
              </a:rPr>
              <a:t>HER3-DXd more effective than platinum-based chemotherapy for PFS in relapsed </a:t>
            </a:r>
            <a:r>
              <a:rPr lang="en-GB" b="0" i="1" noProof="0" dirty="0">
                <a:solidFill>
                  <a:srgbClr val="000000"/>
                </a:solidFill>
                <a:effectLst/>
                <a:latin typeface="Arial" panose="020B0604020202020204" pitchFamily="34" charset="0"/>
                <a:cs typeface="Arial" panose="020B0604020202020204" pitchFamily="34" charset="0"/>
              </a:rPr>
              <a:t>EGFR-</a:t>
            </a:r>
            <a:r>
              <a:rPr lang="en-GB" b="0" i="0" noProof="0" dirty="0">
                <a:solidFill>
                  <a:srgbClr val="000000"/>
                </a:solidFill>
                <a:effectLst/>
                <a:latin typeface="Arial" panose="020B0604020202020204" pitchFamily="34" charset="0"/>
                <a:cs typeface="Arial" panose="020B0604020202020204" pitchFamily="34" charset="0"/>
              </a:rPr>
              <a:t>mutant NSCLC post 3</a:t>
            </a:r>
            <a:r>
              <a:rPr lang="en-GB" b="0" i="0" baseline="30000" noProof="0" dirty="0">
                <a:solidFill>
                  <a:srgbClr val="000000"/>
                </a:solidFill>
                <a:effectLst/>
                <a:latin typeface="Arial" panose="020B0604020202020204" pitchFamily="34" charset="0"/>
                <a:cs typeface="Arial" panose="020B0604020202020204" pitchFamily="34" charset="0"/>
              </a:rPr>
              <a:t>rd</a:t>
            </a:r>
            <a:r>
              <a:rPr lang="en-GB" b="0" i="0" noProof="0" dirty="0">
                <a:solidFill>
                  <a:srgbClr val="000000"/>
                </a:solidFill>
                <a:effectLst/>
                <a:latin typeface="Arial" panose="020B0604020202020204" pitchFamily="34" charset="0"/>
                <a:cs typeface="Arial" panose="020B0604020202020204" pitchFamily="34" charset="0"/>
              </a:rPr>
              <a:t> generation TKI but no benefit in overall survival was observed</a:t>
            </a:r>
          </a:p>
          <a:p>
            <a:pPr marL="365125" indent="-365125">
              <a:spcBef>
                <a:spcPts val="600"/>
              </a:spcBef>
              <a:buClr>
                <a:schemeClr val="accent1"/>
              </a:buClr>
              <a:buFont typeface="Arial" panose="020B0604020202020204" pitchFamily="34" charset="0"/>
              <a:buChar char="•"/>
            </a:pPr>
            <a:r>
              <a:rPr lang="en-GB" b="0" i="0" noProof="0" dirty="0">
                <a:solidFill>
                  <a:srgbClr val="000000"/>
                </a:solidFill>
                <a:effectLst/>
                <a:latin typeface="Arial" panose="020B0604020202020204" pitchFamily="34" charset="0"/>
                <a:cs typeface="Arial" panose="020B0604020202020204" pitchFamily="34" charset="0"/>
              </a:rPr>
              <a:t>Patritumab deruxtecan biologics license application for patients with previously treated locally advanced or metastatic </a:t>
            </a:r>
            <a:r>
              <a:rPr lang="en-GB" b="0" i="1" noProof="0" dirty="0">
                <a:solidFill>
                  <a:srgbClr val="000000"/>
                </a:solidFill>
                <a:effectLst/>
                <a:latin typeface="Arial" panose="020B0604020202020204" pitchFamily="34" charset="0"/>
                <a:cs typeface="Arial" panose="020B0604020202020204" pitchFamily="34" charset="0"/>
              </a:rPr>
              <a:t>EGFR</a:t>
            </a:r>
            <a:r>
              <a:rPr lang="en-GB" b="0" i="0" noProof="0" dirty="0">
                <a:solidFill>
                  <a:srgbClr val="000000"/>
                </a:solidFill>
                <a:effectLst/>
                <a:latin typeface="Arial" panose="020B0604020202020204" pitchFamily="34" charset="0"/>
                <a:cs typeface="Arial" panose="020B0604020202020204" pitchFamily="34" charset="0"/>
              </a:rPr>
              <a:t>-mutated NSCLC voluntarily </a:t>
            </a:r>
            <a:r>
              <a:rPr lang="en-GB" b="0" i="0" noProof="0" dirty="0">
                <a:effectLst/>
                <a:latin typeface="Arial" panose="020B0604020202020204" pitchFamily="34" charset="0"/>
                <a:cs typeface="Arial" panose="020B0604020202020204" pitchFamily="34" charset="0"/>
              </a:rPr>
              <a:t>withdrawn</a:t>
            </a:r>
            <a:r>
              <a:rPr lang="en-GB" b="0" i="0" baseline="30000" noProof="0" dirty="0">
                <a:effectLst/>
                <a:latin typeface="Arial" panose="020B0604020202020204" pitchFamily="34" charset="0"/>
                <a:cs typeface="Arial" panose="020B0604020202020204" pitchFamily="34" charset="0"/>
              </a:rPr>
              <a:t>2</a:t>
            </a:r>
            <a:endParaRPr lang="en-GB" baseline="30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43154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19200" y="1592023"/>
            <a:ext cx="10143620" cy="5472608"/>
          </a:xfrm>
        </p:spPr>
        <p:txBody>
          <a:bodyPr>
            <a:normAutofit/>
          </a:bodyPr>
          <a:lstStyle/>
          <a:p>
            <a:pPr marL="0" indent="0">
              <a:spcBef>
                <a:spcPts val="600"/>
              </a:spcBef>
              <a:buNone/>
            </a:pPr>
            <a:endParaRPr lang="en-GB" sz="1600" noProof="0" dirty="0">
              <a:latin typeface="Arial" panose="020B0604020202020204" pitchFamily="34" charset="0"/>
            </a:endParaRPr>
          </a:p>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spcBef>
                <a:spcPts val="600"/>
              </a:spcBef>
              <a:buNone/>
            </a:pPr>
            <a:r>
              <a:rPr lang="en-GB" sz="1600" noProof="0" dirty="0">
                <a:latin typeface="Arial" panose="020B0604020202020204" pitchFamily="34" charset="0"/>
              </a:rPr>
              <a:t>This LUNG CONNECT programme is supported through an independent educational grant from </a:t>
            </a:r>
            <a:r>
              <a:rPr lang="en-GB" sz="1600" noProof="0" dirty="0"/>
              <a:t>Bayer</a:t>
            </a:r>
            <a:r>
              <a:rPr lang="en-GB" sz="1600" noProof="0" dirty="0">
                <a:latin typeface="Arial" panose="020B0604020202020204" pitchFamily="34" charset="0"/>
              </a:rPr>
              <a:t>. </a:t>
            </a:r>
            <a:br>
              <a:rPr lang="en-GB" sz="1600" noProof="0" dirty="0">
                <a:latin typeface="Arial" panose="020B0604020202020204" pitchFamily="34" charset="0"/>
              </a:rPr>
            </a:br>
            <a:r>
              <a:rPr lang="en-GB" sz="1600" noProof="0" dirty="0">
                <a:latin typeface="Arial" panose="020B0604020202020204" pitchFamily="34" charset="0"/>
              </a:rPr>
              <a:t>The programme is therefore independent, the content is not influenced by the supporter and is under the sole responsibility of the experts.</a:t>
            </a:r>
          </a:p>
          <a:p>
            <a:pPr marL="0" indent="0">
              <a:buNone/>
            </a:pPr>
            <a:r>
              <a:rPr lang="en-GB" sz="1600" b="1" noProof="0" dirty="0">
                <a:latin typeface="Arial" panose="020B0604020202020204" pitchFamily="34" charset="0"/>
              </a:rPr>
              <a:t>Please note:</a:t>
            </a:r>
            <a:r>
              <a:rPr lang="en-GB" sz="1600" noProof="0" dirty="0">
                <a:latin typeface="Arial" panose="020B0604020202020204" pitchFamily="34" charset="0"/>
              </a:rPr>
              <a:t> </a:t>
            </a:r>
          </a:p>
          <a:p>
            <a:pPr>
              <a:spcBef>
                <a:spcPts val="600"/>
              </a:spcBef>
            </a:pPr>
            <a:r>
              <a:rPr lang="en-GB" sz="1600" noProof="0" dirty="0">
                <a:latin typeface="Arial" panose="020B0604020202020204" pitchFamily="34" charset="0"/>
              </a:rPr>
              <a:t>This educational programme is intended for healthcare professionals only</a:t>
            </a:r>
          </a:p>
          <a:p>
            <a:pPr>
              <a:spcBef>
                <a:spcPts val="600"/>
              </a:spcBef>
            </a:pPr>
            <a:r>
              <a:rPr lang="en-GB" sz="1600" noProof="0" dirty="0">
                <a:latin typeface="Arial" panose="020B0604020202020204" pitchFamily="34" charset="0"/>
              </a:rPr>
              <a:t>The views expressed within this programme are the personal opinions of the experts. They do not necessarily represent the views of the experts’ institutions, or the rest of the LUNG CONNECT group.</a:t>
            </a:r>
          </a:p>
          <a:p>
            <a:pPr marL="0" indent="0">
              <a:buNone/>
            </a:pPr>
            <a:r>
              <a:rPr lang="en-GB" sz="1600" b="1" noProof="0" dirty="0">
                <a:latin typeface="Arial" panose="020B0604020202020204" pitchFamily="34" charset="0"/>
              </a:rPr>
              <a:t>Expert disclosures:</a:t>
            </a:r>
          </a:p>
          <a:p>
            <a:pPr>
              <a:spcBef>
                <a:spcPts val="600"/>
              </a:spcBef>
            </a:pPr>
            <a:r>
              <a:rPr lang="en-GB" sz="1600" b="1" noProof="0" dirty="0">
                <a:solidFill>
                  <a:srgbClr val="C6573B"/>
                </a:solidFill>
                <a:latin typeface="Arial" panose="020B0604020202020204" pitchFamily="34" charset="0"/>
              </a:rPr>
              <a:t>Prof. Mark A. Socinski  </a:t>
            </a:r>
            <a:r>
              <a:rPr lang="en-GB" sz="1600" noProof="0" dirty="0">
                <a:latin typeface="Arial" panose="020B0604020202020204" pitchFamily="34" charset="0"/>
              </a:rPr>
              <a:t>has received financial support/sponsorship for research support, consultation, </a:t>
            </a:r>
            <a:br>
              <a:rPr lang="en-GB" sz="1600" noProof="0" dirty="0">
                <a:latin typeface="Arial" panose="020B0604020202020204" pitchFamily="34" charset="0"/>
              </a:rPr>
            </a:br>
            <a:r>
              <a:rPr lang="en-GB" sz="1600" noProof="0" dirty="0">
                <a:latin typeface="Arial" panose="020B0604020202020204" pitchFamily="34" charset="0"/>
              </a:rPr>
              <a:t>or speaker fees from the following companies:</a:t>
            </a:r>
            <a:r>
              <a:rPr lang="en-GB" sz="1600" noProof="0" dirty="0"/>
              <a:t> AstraZeneca, Beigene, BMS, Cullinan, Eli Lilly, Genentech, GI Therapeutics, Guardant, Janssen, Jazz, Merck, Novartis, OncoC4, Regeneron, Spectrum, Summit</a:t>
            </a:r>
            <a:endParaRPr lang="en-GB" sz="1600" noProof="0" dirty="0">
              <a:highlight>
                <a:srgbClr val="FFFF00"/>
              </a:highlight>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0" y="259200"/>
            <a:ext cx="10963199" cy="790544"/>
          </a:xfrm>
        </p:spPr>
        <p:txBody>
          <a:bodyPr/>
          <a:lstStyle/>
          <a:p>
            <a:r>
              <a:rPr lang="en-GB" noProof="0" dirty="0">
                <a:latin typeface="Arial" panose="020B0604020202020204" pitchFamily="34" charset="0"/>
              </a:rPr>
              <a:t>Developed by LUNG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noProof="0" dirty="0">
              <a:solidFill>
                <a:srgbClr val="505050"/>
              </a:solidFill>
              <a:latin typeface="Aileron" charset="0"/>
              <a:ea typeface="Aileron" charset="0"/>
              <a:cs typeface="Aileron" charset="0"/>
            </a:endParaRPr>
          </a:p>
        </p:txBody>
      </p:sp>
      <p:sp>
        <p:nvSpPr>
          <p:cNvPr id="5" name="TextBox 4">
            <a:extLst>
              <a:ext uri="{FF2B5EF4-FFF2-40B4-BE49-F238E27FC236}">
                <a16:creationId xmlns:a16="http://schemas.microsoft.com/office/drawing/2014/main" id="{10315A7D-74A6-4D5C-139B-D3EBA80E40A9}"/>
              </a:ext>
            </a:extLst>
          </p:cNvPr>
          <p:cNvSpPr txBox="1"/>
          <p:nvPr/>
        </p:nvSpPr>
        <p:spPr>
          <a:xfrm>
            <a:off x="619200" y="877781"/>
            <a:ext cx="6484912" cy="830997"/>
          </a:xfrm>
          <a:prstGeom prst="rect">
            <a:avLst/>
          </a:prstGeom>
          <a:noFill/>
        </p:spPr>
        <p:txBody>
          <a:bodyPr wrap="square" lIns="0">
            <a:spAutoFit/>
          </a:bodyPr>
          <a:lstStyle/>
          <a:p>
            <a:pPr marL="0" indent="0">
              <a:spcBef>
                <a:spcPts val="600"/>
              </a:spcBef>
              <a:buNone/>
            </a:pPr>
            <a:r>
              <a:rPr lang="en-GB" sz="1200" b="1" noProof="0" dirty="0">
                <a:solidFill>
                  <a:srgbClr val="5D8298"/>
                </a:solidFill>
                <a:latin typeface="Arial" panose="020B0604020202020204" pitchFamily="34" charset="0"/>
                <a:cs typeface="Arial" panose="020B0604020202020204" pitchFamily="34" charset="0"/>
              </a:rPr>
              <a:t>This programme is developed by LUNG CONNECT, an international group of experts in the field of thoracic oncology and brought to you alongside PRECISION ONCOLOGY CONNECT, an international group of experts in the field of detection and treatment of targetable genetic/genomic alterations in various cancers</a:t>
            </a:r>
          </a:p>
        </p:txBody>
      </p:sp>
      <p:pic>
        <p:nvPicPr>
          <p:cNvPr id="8" name="Picture 7">
            <a:extLst>
              <a:ext uri="{FF2B5EF4-FFF2-40B4-BE49-F238E27FC236}">
                <a16:creationId xmlns:a16="http://schemas.microsoft.com/office/drawing/2014/main" id="{9C3045DB-2CEF-2379-DB29-33F875A9E779}"/>
              </a:ext>
            </a:extLst>
          </p:cNvPr>
          <p:cNvPicPr>
            <a:picLocks noChangeAspect="1"/>
          </p:cNvPicPr>
          <p:nvPr/>
        </p:nvPicPr>
        <p:blipFill>
          <a:blip r:embed="rId3"/>
          <a:stretch>
            <a:fillRect/>
          </a:stretch>
        </p:blipFill>
        <p:spPr>
          <a:xfrm>
            <a:off x="9592821" y="781993"/>
            <a:ext cx="1989579" cy="1026570"/>
          </a:xfrm>
          <a:prstGeom prst="rect">
            <a:avLst/>
          </a:prstGeom>
        </p:spPr>
      </p:pic>
      <p:pic>
        <p:nvPicPr>
          <p:cNvPr id="12" name="Picture 11">
            <a:extLst>
              <a:ext uri="{FF2B5EF4-FFF2-40B4-BE49-F238E27FC236}">
                <a16:creationId xmlns:a16="http://schemas.microsoft.com/office/drawing/2014/main" id="{1E49659C-C5C8-8960-E002-4EF9FDF8BDC4}"/>
              </a:ext>
            </a:extLst>
          </p:cNvPr>
          <p:cNvPicPr>
            <a:picLocks noChangeAspect="1"/>
          </p:cNvPicPr>
          <p:nvPr/>
        </p:nvPicPr>
        <p:blipFill>
          <a:blip r:embed="rId4"/>
          <a:stretch>
            <a:fillRect/>
          </a:stretch>
        </p:blipFill>
        <p:spPr>
          <a:xfrm>
            <a:off x="7279374" y="988784"/>
            <a:ext cx="2008942" cy="726373"/>
          </a:xfrm>
          <a:prstGeom prst="rect">
            <a:avLst/>
          </a:prstGeom>
        </p:spPr>
      </p:pic>
    </p:spTree>
    <p:extLst>
      <p:ext uri="{BB962C8B-B14F-4D97-AF65-F5344CB8AC3E}">
        <p14:creationId xmlns:p14="http://schemas.microsoft.com/office/powerpoint/2010/main" val="6754178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FADE4-735A-D3BD-A516-EE936378B3CE}"/>
              </a:ext>
            </a:extLst>
          </p:cNvPr>
          <p:cNvSpPr>
            <a:spLocks noGrp="1"/>
          </p:cNvSpPr>
          <p:nvPr>
            <p:ph sz="quarter" idx="12"/>
          </p:nvPr>
        </p:nvSpPr>
        <p:spPr>
          <a:xfrm>
            <a:off x="614400" y="1268760"/>
            <a:ext cx="10963200" cy="4525200"/>
          </a:xfrm>
        </p:spPr>
        <p:txBody>
          <a:bodyPr/>
          <a:lstStyle/>
          <a:p>
            <a:pPr marL="342900" indent="-342900">
              <a:spcBef>
                <a:spcPts val="600"/>
              </a:spcBef>
              <a:spcAft>
                <a:spcPts val="600"/>
              </a:spcAft>
              <a:buClr>
                <a:schemeClr val="accent1"/>
              </a:buClr>
              <a:buFont typeface="Arial" panose="020B0604020202020204" pitchFamily="34" charset="0"/>
              <a:buChar char="•"/>
            </a:pPr>
            <a:r>
              <a:rPr lang="en-GB" sz="1800" b="1" noProof="0" dirty="0">
                <a:solidFill>
                  <a:schemeClr val="accent1"/>
                </a:solidFill>
              </a:rPr>
              <a:t>SOHO-01/SOHO-02: </a:t>
            </a:r>
            <a:r>
              <a:rPr lang="en-GB" sz="1800" noProof="0" dirty="0" err="1">
                <a:solidFill>
                  <a:schemeClr val="tx2"/>
                </a:solidFill>
              </a:rPr>
              <a:t>Sevabertinib</a:t>
            </a:r>
            <a:r>
              <a:rPr lang="en-GB" sz="1800" noProof="0" dirty="0">
                <a:solidFill>
                  <a:schemeClr val="tx2"/>
                </a:solidFill>
              </a:rPr>
              <a:t> (BAY 2927088) produced meaningful and durable response rates in patients with advanced </a:t>
            </a:r>
            <a:r>
              <a:rPr lang="en-GB" sz="1800" i="1" noProof="0" dirty="0">
                <a:solidFill>
                  <a:schemeClr val="tx2"/>
                </a:solidFill>
              </a:rPr>
              <a:t>HER2</a:t>
            </a:r>
            <a:r>
              <a:rPr lang="en-GB" sz="1800" noProof="0" dirty="0">
                <a:solidFill>
                  <a:schemeClr val="tx2"/>
                </a:solidFill>
              </a:rPr>
              <a:t>-mutant NSCLC. The ongoing phase 3 trial, SOHO-02, will provide further data on the efficacy and safety of sevabertinib </a:t>
            </a:r>
            <a:r>
              <a:rPr lang="en-GB" sz="1800" b="0" i="0" noProof="0" dirty="0">
                <a:solidFill>
                  <a:schemeClr val="tx2"/>
                </a:solidFill>
                <a:effectLst/>
              </a:rPr>
              <a:t>as 1</a:t>
            </a:r>
            <a:r>
              <a:rPr lang="en-GB" sz="1800" b="0" i="0" baseline="30000" noProof="0" dirty="0">
                <a:solidFill>
                  <a:schemeClr val="tx2"/>
                </a:solidFill>
                <a:effectLst/>
              </a:rPr>
              <a:t>st</a:t>
            </a:r>
            <a:r>
              <a:rPr lang="en-GB" sz="1800" b="0" i="0" noProof="0" dirty="0">
                <a:solidFill>
                  <a:schemeClr val="tx2"/>
                </a:solidFill>
                <a:effectLst/>
              </a:rPr>
              <a:t> line therapy in patients with locally advanced or metastatic NSCLC with </a:t>
            </a:r>
            <a:r>
              <a:rPr lang="en-GB" sz="1800" b="0" i="1" noProof="0" dirty="0">
                <a:solidFill>
                  <a:schemeClr val="tx2"/>
                </a:solidFill>
                <a:effectLst/>
              </a:rPr>
              <a:t>HER2</a:t>
            </a:r>
            <a:r>
              <a:rPr lang="en-GB" sz="1800" b="0" i="0" noProof="0" dirty="0">
                <a:solidFill>
                  <a:schemeClr val="tx2"/>
                </a:solidFill>
                <a:effectLst/>
              </a:rPr>
              <a:t>-activating mutations</a:t>
            </a:r>
            <a:endParaRPr lang="en-GB" sz="1800" baseline="30000" noProof="0" dirty="0">
              <a:solidFill>
                <a:schemeClr val="tx2"/>
              </a:solidFill>
            </a:endParaRPr>
          </a:p>
          <a:p>
            <a:pPr>
              <a:spcAft>
                <a:spcPts val="600"/>
              </a:spcAft>
            </a:pPr>
            <a:r>
              <a:rPr lang="en-GB" sz="1800" b="1" noProof="0" dirty="0">
                <a:solidFill>
                  <a:schemeClr val="accent1"/>
                </a:solidFill>
              </a:rPr>
              <a:t>SACHI:</a:t>
            </a:r>
            <a:r>
              <a:rPr lang="en-GB" sz="1800" noProof="0" dirty="0"/>
              <a:t> </a:t>
            </a:r>
            <a:r>
              <a:rPr lang="en-GB" sz="1800" noProof="0" dirty="0">
                <a:solidFill>
                  <a:schemeClr val="tx2"/>
                </a:solidFill>
                <a:latin typeface="Arial" panose="020B0604020202020204" pitchFamily="34" charset="0"/>
                <a:cs typeface="Arial" panose="020B0604020202020204" pitchFamily="34" charset="0"/>
              </a:rPr>
              <a:t>The combination of savolitinib plus osimertinib </a:t>
            </a:r>
            <a:r>
              <a:rPr lang="en-GB" sz="1800" noProof="0" dirty="0"/>
              <a:t>demonstrated statistically significant and clinically meaningful improvement in PFS in </a:t>
            </a:r>
            <a:r>
              <a:rPr lang="en-GB" sz="1800" i="1" noProof="0" dirty="0"/>
              <a:t>MET</a:t>
            </a:r>
            <a:r>
              <a:rPr lang="en-GB" sz="1800" noProof="0" dirty="0"/>
              <a:t>-amplified NSCLC post first-line EGFR-TKI. This </a:t>
            </a:r>
            <a:r>
              <a:rPr lang="en-GB" sz="1800" noProof="0" dirty="0">
                <a:solidFill>
                  <a:schemeClr val="tx2"/>
                </a:solidFill>
                <a:latin typeface="Arial" panose="020B0604020202020204" pitchFamily="34" charset="0"/>
                <a:cs typeface="Arial" panose="020B0604020202020204" pitchFamily="34" charset="0"/>
              </a:rPr>
              <a:t>represents a significant therapeutic advancement for these patients and based on these results the combination therapy has been granted priority review by th</a:t>
            </a:r>
            <a:r>
              <a:rPr lang="en-GB" sz="1800" noProof="0" dirty="0">
                <a:solidFill>
                  <a:schemeClr val="tx2"/>
                </a:solidFill>
              </a:rPr>
              <a:t>e </a:t>
            </a:r>
            <a:r>
              <a:rPr lang="en-GB" sz="1800" noProof="0" dirty="0">
                <a:solidFill>
                  <a:schemeClr val="tx2"/>
                </a:solidFill>
                <a:latin typeface="Arial" panose="020B0604020202020204" pitchFamily="34" charset="0"/>
                <a:cs typeface="Arial" panose="020B0604020202020204" pitchFamily="34" charset="0"/>
              </a:rPr>
              <a:t>China NMPA</a:t>
            </a:r>
          </a:p>
          <a:p>
            <a:pPr>
              <a:spcAft>
                <a:spcPts val="600"/>
              </a:spcAft>
            </a:pPr>
            <a:r>
              <a:rPr lang="en-GB" sz="1800" b="1" noProof="0" dirty="0">
                <a:solidFill>
                  <a:schemeClr val="accent1"/>
                </a:solidFill>
              </a:rPr>
              <a:t>OptiTROP-Lung03: </a:t>
            </a:r>
            <a:r>
              <a:rPr lang="en-GB" sz="1800" noProof="0" dirty="0">
                <a:solidFill>
                  <a:schemeClr val="tx2"/>
                </a:solidFill>
              </a:rPr>
              <a:t>Sac-TMT improved PFS and OS compared to docetaxel in relapsed </a:t>
            </a:r>
            <a:br>
              <a:rPr lang="en-GB" sz="1800" noProof="0" dirty="0">
                <a:solidFill>
                  <a:schemeClr val="tx2"/>
                </a:solidFill>
              </a:rPr>
            </a:br>
            <a:r>
              <a:rPr lang="en-GB" sz="1800" i="1" noProof="0" dirty="0">
                <a:solidFill>
                  <a:schemeClr val="tx2"/>
                </a:solidFill>
              </a:rPr>
              <a:t>EGFR</a:t>
            </a:r>
            <a:r>
              <a:rPr lang="en-GB" sz="1800" noProof="0" dirty="0">
                <a:solidFill>
                  <a:schemeClr val="tx2"/>
                </a:solidFill>
              </a:rPr>
              <a:t>-mutant NSCLC post TKI and platinum-based chemotherapy, with a manageable </a:t>
            </a:r>
            <a:br>
              <a:rPr lang="en-GB" sz="1800" noProof="0" dirty="0">
                <a:solidFill>
                  <a:schemeClr val="tx2"/>
                </a:solidFill>
              </a:rPr>
            </a:br>
            <a:r>
              <a:rPr lang="en-GB" sz="1800" noProof="0" dirty="0">
                <a:solidFill>
                  <a:schemeClr val="tx2"/>
                </a:solidFill>
              </a:rPr>
              <a:t>safety profile. Sac-TMT has recently been approved by the China NMPA based on these results</a:t>
            </a:r>
          </a:p>
          <a:p>
            <a:pPr marL="365125" indent="-365125">
              <a:spcBef>
                <a:spcPts val="600"/>
              </a:spcBef>
              <a:spcAft>
                <a:spcPts val="600"/>
              </a:spcAft>
              <a:buClr>
                <a:schemeClr val="accent1"/>
              </a:buClr>
              <a:buFont typeface="Arial" panose="020B0604020202020204" pitchFamily="34" charset="0"/>
              <a:buChar char="•"/>
            </a:pPr>
            <a:r>
              <a:rPr lang="en-GB" sz="1800" b="1" noProof="0" dirty="0">
                <a:solidFill>
                  <a:schemeClr val="accent1"/>
                </a:solidFill>
              </a:rPr>
              <a:t>HERTHENA-Lung02: </a:t>
            </a:r>
            <a:r>
              <a:rPr lang="en-GB" sz="1800" b="0" i="0" noProof="0" dirty="0">
                <a:solidFill>
                  <a:schemeClr val="tx2"/>
                </a:solidFill>
                <a:effectLst/>
              </a:rPr>
              <a:t>HER3-DXd more effective than platinum-based chemotherapy for PFS in relapsed </a:t>
            </a:r>
            <a:r>
              <a:rPr lang="en-GB" sz="1800" b="0" i="1" noProof="0" dirty="0">
                <a:solidFill>
                  <a:schemeClr val="tx2"/>
                </a:solidFill>
                <a:effectLst/>
              </a:rPr>
              <a:t>EGFR-</a:t>
            </a:r>
            <a:r>
              <a:rPr lang="en-GB" sz="1800" b="0" i="0" noProof="0" dirty="0">
                <a:solidFill>
                  <a:schemeClr val="tx2"/>
                </a:solidFill>
                <a:effectLst/>
              </a:rPr>
              <a:t>mutant NSCLC post 3</a:t>
            </a:r>
            <a:r>
              <a:rPr lang="en-GB" sz="1800" b="0" i="0" baseline="30000" noProof="0" dirty="0">
                <a:solidFill>
                  <a:schemeClr val="tx2"/>
                </a:solidFill>
                <a:effectLst/>
              </a:rPr>
              <a:t>rd</a:t>
            </a:r>
            <a:r>
              <a:rPr lang="en-GB" sz="1800" b="0" i="0" noProof="0" dirty="0">
                <a:solidFill>
                  <a:schemeClr val="tx2"/>
                </a:solidFill>
                <a:effectLst/>
              </a:rPr>
              <a:t> generation TKI but no benefit in overall survival was </a:t>
            </a:r>
            <a:br>
              <a:rPr lang="en-GB" sz="1800" b="0" i="0" noProof="0" dirty="0">
                <a:solidFill>
                  <a:schemeClr val="tx2"/>
                </a:solidFill>
                <a:effectLst/>
              </a:rPr>
            </a:br>
            <a:r>
              <a:rPr lang="en-GB" sz="1800" b="0" i="0" noProof="0" dirty="0">
                <a:solidFill>
                  <a:schemeClr val="tx2"/>
                </a:solidFill>
                <a:effectLst/>
              </a:rPr>
              <a:t>observed. Patritumab deruxtecan biologics license application has been voluntarily withdrawn</a:t>
            </a:r>
            <a:endParaRPr lang="en-GB" sz="1800" noProof="0" dirty="0">
              <a:solidFill>
                <a:schemeClr val="tx2"/>
              </a:solidFill>
            </a:endParaRPr>
          </a:p>
          <a:p>
            <a:endParaRPr lang="en-GB" sz="1800" noProof="0" dirty="0"/>
          </a:p>
          <a:p>
            <a:endParaRPr lang="en-GB" sz="1800" noProof="0" dirty="0"/>
          </a:p>
          <a:p>
            <a:endParaRPr lang="en-GB" sz="1800" noProof="0" dirty="0"/>
          </a:p>
          <a:p>
            <a:endParaRPr lang="en-GB" sz="1800" noProof="0" dirty="0"/>
          </a:p>
          <a:p>
            <a:endParaRPr lang="en-GB" sz="1800" noProof="0" dirty="0"/>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a:xfrm>
            <a:off x="619201" y="259200"/>
            <a:ext cx="10963199" cy="864000"/>
          </a:xfrm>
        </p:spPr>
        <p:txBody>
          <a:bodyPr/>
          <a:lstStyle/>
          <a:p>
            <a:r>
              <a:rPr lang="en-GB" noProof="0" dirty="0"/>
              <a:t>Clinical takeaways</a:t>
            </a:r>
          </a:p>
        </p:txBody>
      </p:sp>
      <p:sp>
        <p:nvSpPr>
          <p:cNvPr id="14" name="Content Placeholder 13">
            <a:extLst>
              <a:ext uri="{FF2B5EF4-FFF2-40B4-BE49-F238E27FC236}">
                <a16:creationId xmlns:a16="http://schemas.microsoft.com/office/drawing/2014/main" id="{E589FB86-6B42-8107-0296-5AE05692E294}"/>
              </a:ext>
            </a:extLst>
          </p:cNvPr>
          <p:cNvSpPr>
            <a:spLocks noGrp="1"/>
          </p:cNvSpPr>
          <p:nvPr>
            <p:ph sz="quarter" idx="15"/>
          </p:nvPr>
        </p:nvSpPr>
        <p:spPr>
          <a:xfrm>
            <a:off x="620183" y="6356351"/>
            <a:ext cx="9364249" cy="365125"/>
          </a:xfrm>
        </p:spPr>
        <p:txBody>
          <a:bodyPr anchor="b"/>
          <a:lstStyle/>
          <a:p>
            <a:r>
              <a:rPr lang="en-GB" kern="100" noProof="0" dirty="0">
                <a:solidFill>
                  <a:schemeClr val="tx2"/>
                </a:solidFill>
                <a:ea typeface="Calibri" panose="020F0502020204030204" pitchFamily="34" charset="0"/>
              </a:rPr>
              <a:t>HER3-Dxd, patritumab deruxtecan; NMPA</a:t>
            </a:r>
            <a:r>
              <a:rPr lang="en-GB" kern="100" noProof="0" dirty="0">
                <a:ea typeface="Calibri" panose="020F0502020204030204" pitchFamily="34" charset="0"/>
              </a:rPr>
              <a:t>, </a:t>
            </a:r>
            <a:r>
              <a:rPr lang="en-GB" noProof="0" dirty="0">
                <a:latin typeface="Roboto" panose="02000000000000000000" pitchFamily="2" charset="0"/>
              </a:rPr>
              <a:t>National Medical Products Administration; </a:t>
            </a:r>
            <a:r>
              <a:rPr lang="en-GB" noProof="0" dirty="0">
                <a:solidFill>
                  <a:schemeClr val="tx2"/>
                </a:solidFill>
              </a:rPr>
              <a:t>NSCLC, non-small cell lung cancer; OS, overall survival; PFS, progression-free survival; </a:t>
            </a:r>
            <a:r>
              <a:rPr lang="en-GB" sz="1200" noProof="0" dirty="0">
                <a:solidFill>
                  <a:schemeClr val="tx2"/>
                </a:solidFill>
              </a:rPr>
              <a:t>sac-TMT, sacituzumab </a:t>
            </a:r>
            <a:r>
              <a:rPr lang="en-GB" noProof="0" dirty="0">
                <a:solidFill>
                  <a:schemeClr val="tx2"/>
                </a:solidFill>
              </a:rPr>
              <a:t>t</a:t>
            </a:r>
            <a:r>
              <a:rPr lang="en-GB" sz="1200" noProof="0" dirty="0">
                <a:solidFill>
                  <a:schemeClr val="tx2"/>
                </a:solidFill>
              </a:rPr>
              <a:t>irumotecan; </a:t>
            </a:r>
            <a:r>
              <a:rPr lang="en-GB" noProof="0" dirty="0">
                <a:solidFill>
                  <a:schemeClr val="tx2"/>
                </a:solidFill>
              </a:rPr>
              <a:t>TKI, tyrosine kinase inhibitor</a:t>
            </a:r>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a:t>
            </a:fld>
            <a:endParaRPr lang="en-GB" noProof="0" dirty="0"/>
          </a:p>
        </p:txBody>
      </p:sp>
      <p:sp>
        <p:nvSpPr>
          <p:cNvPr id="6" name="Content Placeholder 7">
            <a:extLst>
              <a:ext uri="{FF2B5EF4-FFF2-40B4-BE49-F238E27FC236}">
                <a16:creationId xmlns:a16="http://schemas.microsoft.com/office/drawing/2014/main" id="{347F3F6D-1EF5-3C80-0A2F-10E84FEC27FE}"/>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00" noProof="0" dirty="0">
              <a:highlight>
                <a:srgbClr val="FFFF00"/>
              </a:highlight>
            </a:endParaRPr>
          </a:p>
        </p:txBody>
      </p:sp>
    </p:spTree>
    <p:extLst>
      <p:ext uri="{BB962C8B-B14F-4D97-AF65-F5344CB8AC3E}">
        <p14:creationId xmlns:p14="http://schemas.microsoft.com/office/powerpoint/2010/main" val="41216268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195208"/>
            <a:ext cx="10963200" cy="4755592"/>
          </a:xfrm>
        </p:spPr>
        <p:txBody>
          <a:bodyPr/>
          <a:lstStyle/>
          <a:p>
            <a:pPr>
              <a:lnSpc>
                <a:spcPct val="107000"/>
              </a:lnSpc>
              <a:spcAft>
                <a:spcPts val="600"/>
              </a:spcAft>
            </a:pPr>
            <a:r>
              <a:rPr lang="en-GB" sz="2000" noProof="0" dirty="0">
                <a:solidFill>
                  <a:srgbClr val="5D8298"/>
                </a:solidFill>
                <a:latin typeface="Arial"/>
                <a:cs typeface="Arial"/>
              </a:rPr>
              <a:t>Understand the </a:t>
            </a:r>
            <a:r>
              <a:rPr lang="en-GB" sz="2000" b="1" noProof="0" dirty="0">
                <a:solidFill>
                  <a:schemeClr val="accent1"/>
                </a:solidFill>
                <a:latin typeface="Arial"/>
                <a:cs typeface="Arial"/>
              </a:rPr>
              <a:t>clinical trial data and emerging profiles </a:t>
            </a:r>
            <a:r>
              <a:rPr lang="en-GB" sz="2000" noProof="0" dirty="0">
                <a:solidFill>
                  <a:srgbClr val="5D8298"/>
                </a:solidFill>
                <a:latin typeface="Arial"/>
                <a:cs typeface="Arial"/>
              </a:rPr>
              <a:t>of therapies for the treatment of molecularly driven lung cancer, including treatments for HER2-directed NSCLC</a:t>
            </a:r>
          </a:p>
          <a:p>
            <a:pPr marL="342900" lvl="0" indent="-342900">
              <a:lnSpc>
                <a:spcPct val="107000"/>
              </a:lnSpc>
              <a:spcAft>
                <a:spcPts val="600"/>
              </a:spcAft>
              <a:buFont typeface="+mj-lt"/>
              <a:buAutoNum type="arabicPeriod"/>
            </a:pPr>
            <a:endParaRPr lang="en-GB" sz="1200" noProof="0" dirty="0">
              <a:solidFill>
                <a:srgbClr val="5D8298"/>
              </a:solidFill>
              <a:latin typeface="Arial" panose="020B0604020202020204" pitchFamily="34" charset="0"/>
              <a:cs typeface="Arial" panose="020B0604020202020204" pitchFamily="34" charset="0"/>
            </a:endParaRPr>
          </a:p>
          <a:p>
            <a:endParaRPr lang="en-GB" sz="2400" noProof="0"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a:xfrm>
            <a:off x="619201" y="259200"/>
            <a:ext cx="10963199" cy="790544"/>
          </a:xfrm>
        </p:spPr>
        <p:txBody>
          <a:bodyPr/>
          <a:lstStyle/>
          <a:p>
            <a:r>
              <a:rPr lang="en-GB" noProof="0" dirty="0"/>
              <a:t>Educational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5</a:t>
            </a:fld>
            <a:endParaRPr lang="en-GB" noProof="0" dirty="0"/>
          </a:p>
        </p:txBody>
      </p:sp>
      <p:sp>
        <p:nvSpPr>
          <p:cNvPr id="8" name="Content Placeholder 7">
            <a:extLst>
              <a:ext uri="{FF2B5EF4-FFF2-40B4-BE49-F238E27FC236}">
                <a16:creationId xmlns:a16="http://schemas.microsoft.com/office/drawing/2014/main" id="{5BD40846-3440-A647-110C-BD902C7FBECA}"/>
              </a:ext>
            </a:extLst>
          </p:cNvPr>
          <p:cNvSpPr>
            <a:spLocks noGrp="1"/>
          </p:cNvSpPr>
          <p:nvPr>
            <p:ph sz="quarter" idx="15"/>
          </p:nvPr>
        </p:nvSpPr>
        <p:spPr/>
        <p:txBody>
          <a:bodyPr/>
          <a:lstStyle/>
          <a:p>
            <a:r>
              <a:rPr lang="en-GB" noProof="0" dirty="0">
                <a:solidFill>
                  <a:schemeClr val="tx2"/>
                </a:solidFill>
              </a:rPr>
              <a:t>NSCLC, non-small cell lung cancer</a:t>
            </a:r>
          </a:p>
        </p:txBody>
      </p:sp>
    </p:spTree>
    <p:extLst>
      <p:ext uri="{BB962C8B-B14F-4D97-AF65-F5344CB8AC3E}">
        <p14:creationId xmlns:p14="http://schemas.microsoft.com/office/powerpoint/2010/main" val="39374771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fontScale="90000"/>
          </a:bodyPr>
          <a:lstStyle/>
          <a:p>
            <a:r>
              <a:rPr lang="en-GB" kern="0" noProof="0" dirty="0">
                <a:effectLst/>
                <a:ea typeface="Arial" panose="020B0604020202020204" pitchFamily="34" charset="0"/>
              </a:rPr>
              <a:t>SOHO-01: Safety and efficacy of sevabertinib in patients with advanced </a:t>
            </a:r>
            <a:r>
              <a:rPr lang="en-GB" i="1" kern="0" noProof="0" dirty="0">
                <a:effectLst/>
                <a:ea typeface="Arial" panose="020B0604020202020204" pitchFamily="34" charset="0"/>
              </a:rPr>
              <a:t>HER2</a:t>
            </a:r>
            <a:r>
              <a:rPr lang="en-GB" kern="0" noProof="0" dirty="0">
                <a:effectLst/>
                <a:ea typeface="Arial" panose="020B0604020202020204" pitchFamily="34" charset="0"/>
              </a:rPr>
              <a:t>-mutant NSCLC who were pretreated but naïve to HER2-targeted therapy or had not received any treatment for advanced disease</a:t>
            </a:r>
            <a:endParaRPr lang="en-GB" noProof="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normAutofit/>
          </a:bodyPr>
          <a:lstStyle/>
          <a:p>
            <a:r>
              <a:rPr lang="en-GB" b="1" kern="100" noProof="0" dirty="0">
                <a:ea typeface="Calibri" panose="020F0502020204030204" pitchFamily="34" charset="0"/>
              </a:rPr>
              <a:t>Loong H</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8504, ASCO 2025 </a:t>
            </a:r>
            <a:endParaRPr lang="en-GB" b="1" kern="100" noProof="0" dirty="0">
              <a:effectLst/>
              <a:ea typeface="Calibri" panose="020F0502020204030204" pitchFamily="34" charset="0"/>
            </a:endParaRPr>
          </a:p>
          <a:p>
            <a:endParaRPr lang="en-GB"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6</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7210024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979368"/>
            <a:ext cx="5187255" cy="4525963"/>
          </a:xfrm>
        </p:spPr>
        <p:txBody>
          <a:bodyPr>
            <a:normAutofit fontScale="92500" lnSpcReduction="10000"/>
          </a:bodyPr>
          <a:lstStyle/>
          <a:p>
            <a:pPr>
              <a:lnSpc>
                <a:spcPct val="120000"/>
              </a:lnSpc>
            </a:pPr>
            <a:r>
              <a:rPr lang="en-GB" sz="1600" i="1" noProof="0" dirty="0">
                <a:solidFill>
                  <a:schemeClr val="tx2"/>
                </a:solidFill>
              </a:rPr>
              <a:t>HER2</a:t>
            </a:r>
            <a:r>
              <a:rPr lang="en-GB" sz="1600" noProof="0" dirty="0">
                <a:solidFill>
                  <a:schemeClr val="tx2"/>
                </a:solidFill>
              </a:rPr>
              <a:t>-activating mutations have been reported in approximately 2-4% of patients with NSCLC and are associated with poor prognosis</a:t>
            </a:r>
            <a:r>
              <a:rPr lang="en-GB" sz="1600" baseline="30000" noProof="0" dirty="0">
                <a:solidFill>
                  <a:schemeClr val="tx2"/>
                </a:solidFill>
              </a:rPr>
              <a:t>1-3</a:t>
            </a:r>
          </a:p>
          <a:p>
            <a:pPr>
              <a:lnSpc>
                <a:spcPct val="120000"/>
              </a:lnSpc>
            </a:pPr>
            <a:r>
              <a:rPr lang="en-GB" sz="1600" noProof="0" dirty="0">
                <a:solidFill>
                  <a:schemeClr val="tx2"/>
                </a:solidFill>
              </a:rPr>
              <a:t>Sevabertinib (BAY 2927088) is an oral, reversible tyrosine kinase inhibitor that potently inhibits </a:t>
            </a:r>
            <a:r>
              <a:rPr lang="en-GB" sz="1600" i="1" noProof="0" dirty="0">
                <a:solidFill>
                  <a:schemeClr val="tx2"/>
                </a:solidFill>
              </a:rPr>
              <a:t>HER2</a:t>
            </a:r>
            <a:r>
              <a:rPr lang="en-GB" sz="1600" i="1" dirty="0">
                <a:solidFill>
                  <a:schemeClr val="tx2"/>
                </a:solidFill>
              </a:rPr>
              <a:t>-</a:t>
            </a:r>
            <a:r>
              <a:rPr lang="en-GB" sz="1600" noProof="0" dirty="0">
                <a:solidFill>
                  <a:schemeClr val="tx2"/>
                </a:solidFill>
              </a:rPr>
              <a:t>activating mutations</a:t>
            </a:r>
            <a:r>
              <a:rPr lang="en-GB" sz="1600" baseline="30000" noProof="0" dirty="0">
                <a:solidFill>
                  <a:schemeClr val="tx2"/>
                </a:solidFill>
              </a:rPr>
              <a:t>3,4</a:t>
            </a:r>
            <a:r>
              <a:rPr lang="en-GB" sz="1600" noProof="0" dirty="0">
                <a:solidFill>
                  <a:schemeClr val="tx2"/>
                </a:solidFill>
              </a:rPr>
              <a:t> </a:t>
            </a:r>
          </a:p>
          <a:p>
            <a:pPr>
              <a:lnSpc>
                <a:spcPct val="120000"/>
              </a:lnSpc>
            </a:pPr>
            <a:r>
              <a:rPr lang="en-GB" sz="1600" noProof="0" dirty="0">
                <a:solidFill>
                  <a:schemeClr val="tx2"/>
                </a:solidFill>
              </a:rPr>
              <a:t>Encouraging anti-tumour activity and manageable safety were observed in patients with NSCLC harbouring a </a:t>
            </a:r>
            <a:r>
              <a:rPr lang="en-GB" sz="1600" i="1" noProof="0" dirty="0">
                <a:solidFill>
                  <a:schemeClr val="tx2"/>
                </a:solidFill>
              </a:rPr>
              <a:t>HER2-</a:t>
            </a:r>
            <a:r>
              <a:rPr lang="en-GB" sz="1600" noProof="0" dirty="0">
                <a:solidFill>
                  <a:schemeClr val="tx2"/>
                </a:solidFill>
              </a:rPr>
              <a:t>activating mutation treated with sevabertinib</a:t>
            </a:r>
            <a:r>
              <a:rPr lang="en-GB" sz="1600" baseline="30000" noProof="0" dirty="0">
                <a:solidFill>
                  <a:schemeClr val="tx2"/>
                </a:solidFill>
              </a:rPr>
              <a:t>3,4</a:t>
            </a:r>
          </a:p>
          <a:p>
            <a:pPr>
              <a:lnSpc>
                <a:spcPct val="120000"/>
              </a:lnSpc>
            </a:pPr>
            <a:r>
              <a:rPr lang="en-GB" sz="1600" noProof="0" dirty="0">
                <a:solidFill>
                  <a:schemeClr val="tx2"/>
                </a:solidFill>
              </a:rPr>
              <a:t>The FDA has granted Breakthrough Therapy designation for BAY 2927088 for previously-treated patients with advanced NSCLC and activating </a:t>
            </a:r>
            <a:r>
              <a:rPr lang="en-GB" sz="1600" i="1" noProof="0" dirty="0">
                <a:solidFill>
                  <a:schemeClr val="tx2"/>
                </a:solidFill>
              </a:rPr>
              <a:t>HER2</a:t>
            </a:r>
            <a:r>
              <a:rPr lang="en-GB" sz="1600" noProof="0" dirty="0">
                <a:solidFill>
                  <a:schemeClr val="tx2"/>
                </a:solidFill>
              </a:rPr>
              <a:t> mutations</a:t>
            </a:r>
            <a:r>
              <a:rPr lang="en-GB" sz="1600" baseline="30000" noProof="0" dirty="0">
                <a:solidFill>
                  <a:schemeClr val="tx2"/>
                </a:solidFill>
              </a:rPr>
              <a:t>3,5</a:t>
            </a:r>
            <a:r>
              <a:rPr lang="en-GB" sz="1600" noProof="0" dirty="0">
                <a:solidFill>
                  <a:schemeClr val="tx2"/>
                </a:solidFill>
              </a:rPr>
              <a:t> </a:t>
            </a:r>
          </a:p>
          <a:p>
            <a:pPr>
              <a:lnSpc>
                <a:spcPct val="120000"/>
              </a:lnSpc>
            </a:pPr>
            <a:r>
              <a:rPr lang="en-GB" sz="1600" noProof="0" dirty="0">
                <a:solidFill>
                  <a:schemeClr val="tx2"/>
                </a:solidFill>
              </a:rPr>
              <a:t>Here we report results from cohorts of the ongoing, open-label, multicentre Phase 1/2 SOHO-01 (NCT05099172)</a:t>
            </a:r>
            <a:r>
              <a:rPr lang="en-GB" sz="1600" baseline="30000" noProof="0" dirty="0">
                <a:solidFill>
                  <a:schemeClr val="tx2"/>
                </a:solidFill>
              </a:rPr>
              <a:t>6</a:t>
            </a:r>
            <a:r>
              <a:rPr lang="en-GB" sz="1600" noProof="0" dirty="0">
                <a:solidFill>
                  <a:schemeClr val="tx2"/>
                </a:solidFill>
              </a:rPr>
              <a:t> </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solidFill>
                  <a:schemeClr val="tx2"/>
                </a:solidFill>
              </a:rPr>
              <a:t>Soho-01: background</a:t>
            </a:r>
            <a:r>
              <a:rPr lang="en-GB" baseline="30000" noProof="0" dirty="0">
                <a:solidFill>
                  <a:schemeClr val="tx2"/>
                </a:solidFill>
              </a:rPr>
              <a:t>1-5</a:t>
            </a:r>
            <a:r>
              <a:rPr lang="en-GB" noProof="0" dirty="0">
                <a:solidFill>
                  <a:schemeClr val="tx2"/>
                </a:solidFill>
              </a:rPr>
              <a:t> and study design</a:t>
            </a:r>
            <a:r>
              <a:rPr lang="en-GB" baseline="30000" noProof="0" dirty="0">
                <a:solidFill>
                  <a:schemeClr val="tx2"/>
                </a:solidFill>
              </a:rPr>
              <a:t>6</a:t>
            </a:r>
            <a:endParaRPr lang="en-GB" baseline="30000" noProof="0" dirty="0">
              <a:solidFill>
                <a:schemeClr val="tx2"/>
              </a:solidFill>
              <a:highlight>
                <a:srgbClr val="FFFF00"/>
              </a:highlight>
            </a:endParaRP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sz="1050" noProof="0" dirty="0">
                <a:solidFill>
                  <a:schemeClr val="tx2"/>
                </a:solidFill>
              </a:rPr>
              <a:t>ADC, antibody-drug conjugate; BICR, blinded independent central review; BID, twice daily; DCR, disease control rate; DoR, duration of response; FDA, Food and Drug Administration; NSCLC, non-small cell lung cancer; ORR, objective response rate; PFS, progression-free survival; PK, pharmacokinetics; RDE, recommended daily exposure</a:t>
            </a:r>
          </a:p>
          <a:p>
            <a:r>
              <a:rPr lang="en-GB" sz="1050" noProof="0" dirty="0">
                <a:solidFill>
                  <a:schemeClr val="tx2"/>
                </a:solidFill>
              </a:rPr>
              <a:t>1. Riudavets M, et al. ESMO Open 2021;6:100260; 2. Remon J, et al. Cancer Treat Rev. 2020;90:102105; 3. Girard N, et al. J Clin Oncol 2024;42(suppl 17). Abstr LBA8598; </a:t>
            </a:r>
            <a:br>
              <a:rPr lang="en-GB" sz="1050" noProof="0" dirty="0">
                <a:solidFill>
                  <a:schemeClr val="tx2"/>
                </a:solidFill>
              </a:rPr>
            </a:br>
            <a:r>
              <a:rPr lang="en-GB" sz="1050" noProof="0" dirty="0">
                <a:solidFill>
                  <a:schemeClr val="tx2"/>
                </a:solidFill>
              </a:rPr>
              <a:t>4. Loong HHF, et al. Ann Oncol. 2023;34(Supplement 2):S761-S762; 5. Bayer receives U.S. FDA Breakthrough Therapy designation for BAY 2927088 for non-small cell lung cancer harboring HER2 activating mutations. Available </a:t>
            </a:r>
            <a:r>
              <a:rPr lang="en-GB" sz="1050" noProof="0" dirty="0">
                <a:solidFill>
                  <a:schemeClr val="tx2"/>
                </a:solidFill>
                <a:hlinkClick r:id="rId2">
                  <a:extLst>
                    <a:ext uri="{A12FA001-AC4F-418D-AE19-62706E023703}">
                      <ahyp:hlinkClr xmlns:ahyp="http://schemas.microsoft.com/office/drawing/2018/hyperlinkcolor" val="tx"/>
                    </a:ext>
                  </a:extLst>
                </a:hlinkClick>
              </a:rPr>
              <a:t>here</a:t>
            </a:r>
            <a:r>
              <a:rPr lang="en-GB" sz="1050" noProof="0" dirty="0">
                <a:solidFill>
                  <a:schemeClr val="tx2"/>
                </a:solidFill>
              </a:rPr>
              <a:t> (accessed June 2025); 6. </a:t>
            </a:r>
            <a:r>
              <a:rPr lang="en-GB" sz="1050" kern="100" noProof="0" dirty="0">
                <a:solidFill>
                  <a:schemeClr val="tx2"/>
                </a:solidFill>
                <a:ea typeface="Calibri" panose="020F0502020204030204" pitchFamily="34" charset="0"/>
              </a:rPr>
              <a:t>Loong H</a:t>
            </a:r>
            <a:r>
              <a:rPr lang="en-GB" sz="1050" kern="100" noProof="0" dirty="0">
                <a:solidFill>
                  <a:schemeClr val="tx2"/>
                </a:solidFill>
                <a:effectLst/>
                <a:ea typeface="Calibri" panose="020F0502020204030204" pitchFamily="34" charset="0"/>
              </a:rPr>
              <a:t>, et al. </a:t>
            </a:r>
            <a:r>
              <a:rPr lang="en-GB" sz="1050" noProof="0" dirty="0">
                <a:solidFill>
                  <a:schemeClr val="tx2"/>
                </a:solidFill>
              </a:rPr>
              <a:t>J Clin Oncol 2025;43(suppl 16). Abstr 8504</a:t>
            </a:r>
            <a:r>
              <a:rPr lang="en-GB" sz="1050" kern="100" noProof="0" dirty="0">
                <a:solidFill>
                  <a:schemeClr val="tx2"/>
                </a:solidFill>
                <a:ea typeface="Calibri" panose="020F0502020204030204" pitchFamily="34" charset="0"/>
              </a:rPr>
              <a:t> (ASCO 2025;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7</a:t>
            </a:fld>
            <a:endParaRPr lang="en-GB" noProof="0" dirty="0"/>
          </a:p>
        </p:txBody>
      </p:sp>
      <p:grpSp>
        <p:nvGrpSpPr>
          <p:cNvPr id="5" name="Group 4">
            <a:extLst>
              <a:ext uri="{FF2B5EF4-FFF2-40B4-BE49-F238E27FC236}">
                <a16:creationId xmlns:a16="http://schemas.microsoft.com/office/drawing/2014/main" id="{54645773-A51E-01CC-BE5B-F8439B7DA0C3}"/>
              </a:ext>
            </a:extLst>
          </p:cNvPr>
          <p:cNvGrpSpPr/>
          <p:nvPr/>
        </p:nvGrpSpPr>
        <p:grpSpPr>
          <a:xfrm>
            <a:off x="5911719" y="1052736"/>
            <a:ext cx="6223766" cy="4210610"/>
            <a:chOff x="5911719" y="1236840"/>
            <a:chExt cx="6223766" cy="4210610"/>
          </a:xfrm>
        </p:grpSpPr>
        <p:sp>
          <p:nvSpPr>
            <p:cNvPr id="28" name="Rounded Rectangle 27">
              <a:extLst>
                <a:ext uri="{FF2B5EF4-FFF2-40B4-BE49-F238E27FC236}">
                  <a16:creationId xmlns:a16="http://schemas.microsoft.com/office/drawing/2014/main" id="{07327EE9-F717-19E4-23AC-9F2CBD388292}"/>
                </a:ext>
              </a:extLst>
            </p:cNvPr>
            <p:cNvSpPr/>
            <p:nvPr/>
          </p:nvSpPr>
          <p:spPr>
            <a:xfrm>
              <a:off x="8231528" y="1236840"/>
              <a:ext cx="3625112" cy="2468385"/>
            </a:xfrm>
            <a:prstGeom prst="roundRect">
              <a:avLst>
                <a:gd name="adj" fmla="val 5662"/>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 name="Rounded Rectangle 10">
              <a:extLst>
                <a:ext uri="{FF2B5EF4-FFF2-40B4-BE49-F238E27FC236}">
                  <a16:creationId xmlns:a16="http://schemas.microsoft.com/office/drawing/2014/main" id="{9C28C749-C405-0411-2981-7A7290DF3783}"/>
                </a:ext>
              </a:extLst>
            </p:cNvPr>
            <p:cNvSpPr/>
            <p:nvPr/>
          </p:nvSpPr>
          <p:spPr>
            <a:xfrm>
              <a:off x="5911719" y="1236840"/>
              <a:ext cx="1512000" cy="2423403"/>
            </a:xfrm>
            <a:prstGeom prst="roundRect">
              <a:avLst>
                <a:gd name="adj" fmla="val 6673"/>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Patients with advanced NSCLC with </a:t>
              </a:r>
              <a:r>
                <a:rPr lang="en-GB" sz="900" i="1" noProof="0" dirty="0">
                  <a:solidFill>
                    <a:schemeClr val="bg1"/>
                  </a:solidFill>
                  <a:latin typeface="Arial" panose="020B0604020202020204" pitchFamily="34" charset="0"/>
                  <a:cs typeface="Arial" panose="020B0604020202020204" pitchFamily="34" charset="0"/>
                </a:rPr>
                <a:t>HER2</a:t>
              </a:r>
              <a:r>
                <a:rPr lang="en-GB" sz="900" noProof="0" dirty="0">
                  <a:solidFill>
                    <a:schemeClr val="bg1"/>
                  </a:solidFill>
                  <a:latin typeface="Arial" panose="020B0604020202020204" pitchFamily="34" charset="0"/>
                  <a:cs typeface="Arial" panose="020B0604020202020204" pitchFamily="34" charset="0"/>
                </a:rPr>
                <a:t> or </a:t>
              </a:r>
              <a:br>
                <a:rPr lang="en-GB" sz="900" noProof="0" dirty="0">
                  <a:solidFill>
                    <a:schemeClr val="bg1"/>
                  </a:solidFill>
                  <a:latin typeface="Arial" panose="020B0604020202020204" pitchFamily="34" charset="0"/>
                  <a:cs typeface="Arial" panose="020B0604020202020204" pitchFamily="34" charset="0"/>
                </a:rPr>
              </a:br>
              <a:r>
                <a:rPr lang="en-GB" sz="900" i="1" noProof="0" dirty="0">
                  <a:solidFill>
                    <a:schemeClr val="bg1"/>
                  </a:solidFill>
                  <a:latin typeface="Arial" panose="020B0604020202020204" pitchFamily="34" charset="0"/>
                  <a:cs typeface="Arial" panose="020B0604020202020204" pitchFamily="34" charset="0"/>
                </a:rPr>
                <a:t>EGFR</a:t>
              </a:r>
              <a:r>
                <a:rPr lang="en-GB" sz="900" noProof="0" dirty="0">
                  <a:solidFill>
                    <a:schemeClr val="bg1"/>
                  </a:solidFill>
                  <a:latin typeface="Arial" panose="020B0604020202020204" pitchFamily="34" charset="0"/>
                  <a:cs typeface="Arial" panose="020B0604020202020204" pitchFamily="34" charset="0"/>
                </a:rPr>
                <a:t> mutations</a:t>
              </a:r>
            </a:p>
            <a:p>
              <a:pPr algn="ct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Patients were treated with</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increasing oral doses of</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sevabertinib to identify the</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recommended dose for expansion</a:t>
              </a:r>
            </a:p>
          </p:txBody>
        </p:sp>
        <p:sp>
          <p:nvSpPr>
            <p:cNvPr id="13" name="Rounded Rectangle 12">
              <a:extLst>
                <a:ext uri="{FF2B5EF4-FFF2-40B4-BE49-F238E27FC236}">
                  <a16:creationId xmlns:a16="http://schemas.microsoft.com/office/drawing/2014/main" id="{300D2AAC-6176-7E89-49C5-0FF30DE2B5E2}"/>
                </a:ext>
              </a:extLst>
            </p:cNvPr>
            <p:cNvSpPr/>
            <p:nvPr/>
          </p:nvSpPr>
          <p:spPr>
            <a:xfrm>
              <a:off x="7524098" y="3979848"/>
              <a:ext cx="3528000" cy="39600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noProof="0" dirty="0">
                  <a:solidFill>
                    <a:schemeClr val="bg1"/>
                  </a:solidFill>
                  <a:latin typeface="Arial" panose="020B0604020202020204" pitchFamily="34" charset="0"/>
                  <a:cs typeface="Arial" panose="020B0604020202020204" pitchFamily="34" charset="0"/>
                </a:rPr>
                <a:t>Data for expansion/extension Cohort D and Expansion Cohort F are presented here</a:t>
              </a:r>
            </a:p>
            <a:p>
              <a:pPr algn="ctr">
                <a:lnSpc>
                  <a:spcPct val="90000"/>
                </a:lnSpc>
                <a:buClr>
                  <a:schemeClr val="accent1"/>
                </a:buClr>
              </a:pPr>
              <a:r>
                <a:rPr lang="en-GB" sz="700" noProof="0" dirty="0">
                  <a:solidFill>
                    <a:schemeClr val="bg1"/>
                  </a:solidFill>
                  <a:latin typeface="Arial" panose="020B0604020202020204" pitchFamily="34" charset="0"/>
                  <a:cs typeface="Arial" panose="020B0604020202020204" pitchFamily="34" charset="0"/>
                </a:rPr>
                <a:t>Data from the extension Cohort F are not presented here</a:t>
              </a:r>
            </a:p>
          </p:txBody>
        </p:sp>
        <p:sp>
          <p:nvSpPr>
            <p:cNvPr id="19" name="Triangle 18">
              <a:extLst>
                <a:ext uri="{FF2B5EF4-FFF2-40B4-BE49-F238E27FC236}">
                  <a16:creationId xmlns:a16="http://schemas.microsoft.com/office/drawing/2014/main" id="{A2EF0616-64F2-D95E-B8DD-77D46211B5B2}"/>
                </a:ext>
              </a:extLst>
            </p:cNvPr>
            <p:cNvSpPr/>
            <p:nvPr/>
          </p:nvSpPr>
          <p:spPr>
            <a:xfrm rot="5400000">
              <a:off x="7265264" y="2080404"/>
              <a:ext cx="1164328" cy="736272"/>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 name="Rounded Rectangle 19">
              <a:extLst>
                <a:ext uri="{FF2B5EF4-FFF2-40B4-BE49-F238E27FC236}">
                  <a16:creationId xmlns:a16="http://schemas.microsoft.com/office/drawing/2014/main" id="{613D317C-A5DD-7730-992A-B6F1B6380BDE}"/>
                </a:ext>
              </a:extLst>
            </p:cNvPr>
            <p:cNvSpPr/>
            <p:nvPr/>
          </p:nvSpPr>
          <p:spPr>
            <a:xfrm>
              <a:off x="6035519" y="1403767"/>
              <a:ext cx="1264401" cy="576069"/>
            </a:xfrm>
            <a:prstGeom prst="roundRect">
              <a:avLst>
                <a:gd name="adj" fmla="val 8811"/>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900" b="1" noProof="0" dirty="0">
                  <a:solidFill>
                    <a:schemeClr val="tx2"/>
                  </a:solidFill>
                  <a:latin typeface="Arial" panose="020B0604020202020204" pitchFamily="34" charset="0"/>
                  <a:cs typeface="Arial" panose="020B0604020202020204" pitchFamily="34" charset="0"/>
                </a:rPr>
                <a:t>DOSE ESCALATION</a:t>
              </a:r>
              <a:br>
                <a:rPr lang="en-GB" sz="900" b="1" noProof="0" dirty="0">
                  <a:solidFill>
                    <a:schemeClr val="tx2"/>
                  </a:solidFill>
                  <a:latin typeface="Arial" panose="020B0604020202020204" pitchFamily="34" charset="0"/>
                  <a:cs typeface="Arial" panose="020B0604020202020204" pitchFamily="34" charset="0"/>
                </a:rPr>
              </a:br>
              <a:r>
                <a:rPr lang="en-GB" sz="900" b="1" noProof="0" dirty="0">
                  <a:solidFill>
                    <a:schemeClr val="tx2"/>
                  </a:solidFill>
                  <a:latin typeface="Arial" panose="020B0604020202020204" pitchFamily="34" charset="0"/>
                  <a:cs typeface="Arial" panose="020B0604020202020204" pitchFamily="34" charset="0"/>
                </a:rPr>
                <a:t>AND BACKFILL</a:t>
              </a:r>
            </a:p>
          </p:txBody>
        </p:sp>
        <p:sp>
          <p:nvSpPr>
            <p:cNvPr id="21" name="TextBox 20">
              <a:extLst>
                <a:ext uri="{FF2B5EF4-FFF2-40B4-BE49-F238E27FC236}">
                  <a16:creationId xmlns:a16="http://schemas.microsoft.com/office/drawing/2014/main" id="{0D4CD138-008C-8AA3-ADA6-A110A16613AC}"/>
                </a:ext>
              </a:extLst>
            </p:cNvPr>
            <p:cNvSpPr txBox="1"/>
            <p:nvPr/>
          </p:nvSpPr>
          <p:spPr>
            <a:xfrm>
              <a:off x="7609784" y="4450254"/>
              <a:ext cx="4318864" cy="997196"/>
            </a:xfrm>
            <a:prstGeom prst="rect">
              <a:avLst/>
            </a:prstGeom>
            <a:noFill/>
          </p:spPr>
          <p:txBody>
            <a:bodyPr wrap="square" lIns="0" tIns="0" rIns="0" bIns="0" rtlCol="0">
              <a:spAutoFit/>
            </a:bodyPr>
            <a:lstStyle/>
            <a:p>
              <a:pPr>
                <a:lnSpc>
                  <a:spcPct val="90000"/>
                </a:lnSpc>
              </a:pPr>
              <a:r>
                <a:rPr lang="en-GB" sz="1200" b="1" noProof="0" dirty="0">
                  <a:solidFill>
                    <a:schemeClr val="accent1"/>
                  </a:solidFill>
                  <a:latin typeface="Arial" panose="020B0604020202020204" pitchFamily="34" charset="0"/>
                  <a:ea typeface="Aileron" charset="0"/>
                  <a:cs typeface="Arial" panose="020B0604020202020204" pitchFamily="34" charset="0"/>
                </a:rPr>
                <a:t>Primary endpoints</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Safety and tolerability</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PK</a:t>
              </a:r>
            </a:p>
            <a:p>
              <a:pPr>
                <a:lnSpc>
                  <a:spcPct val="90000"/>
                </a:lnSpc>
                <a:buClr>
                  <a:schemeClr val="accent1"/>
                </a:buClr>
              </a:pPr>
              <a:r>
                <a:rPr lang="en-GB" sz="1200" b="1" noProof="0" dirty="0">
                  <a:solidFill>
                    <a:schemeClr val="accent1"/>
                  </a:solidFill>
                  <a:latin typeface="Arial" panose="020B0604020202020204" pitchFamily="34" charset="0"/>
                  <a:ea typeface="Aileron" charset="0"/>
                  <a:cs typeface="Arial" panose="020B0604020202020204" pitchFamily="34" charset="0"/>
                </a:rPr>
                <a:t>Secondary endpoints </a:t>
              </a:r>
              <a:r>
                <a:rPr lang="en-GB" sz="1200" noProof="0" dirty="0">
                  <a:latin typeface="Arial" panose="020B0604020202020204" pitchFamily="34" charset="0"/>
                  <a:ea typeface="Aileron" charset="0"/>
                  <a:cs typeface="Arial" panose="020B0604020202020204" pitchFamily="34" charset="0"/>
                </a:rPr>
                <a:t>(investigator assessed and BICR):</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ORR (investigator-assessed)</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DoR, DCR and PFS</a:t>
              </a:r>
            </a:p>
          </p:txBody>
        </p:sp>
        <p:sp>
          <p:nvSpPr>
            <p:cNvPr id="22" name="Rounded Rectangle 21">
              <a:extLst>
                <a:ext uri="{FF2B5EF4-FFF2-40B4-BE49-F238E27FC236}">
                  <a16:creationId xmlns:a16="http://schemas.microsoft.com/office/drawing/2014/main" id="{9BCF1FDE-B887-C06F-8CB8-26C992F4E8F5}"/>
                </a:ext>
              </a:extLst>
            </p:cNvPr>
            <p:cNvSpPr/>
            <p:nvPr/>
          </p:nvSpPr>
          <p:spPr>
            <a:xfrm>
              <a:off x="8357863" y="2346772"/>
              <a:ext cx="1876398" cy="1201811"/>
            </a:xfrm>
            <a:prstGeom prst="roundRect">
              <a:avLst>
                <a:gd name="adj" fmla="val 9626"/>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396000" rIns="0" rtlCol="0" anchor="ctr"/>
            <a:lstStyle/>
            <a:p>
              <a:pP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Naïve to HER2-targeted therapies</a:t>
              </a:r>
              <a:br>
                <a:rPr lang="en-GB" sz="900" noProof="0" dirty="0">
                  <a:solidFill>
                    <a:schemeClr val="bg1"/>
                  </a:solidFill>
                  <a:latin typeface="Arial" panose="020B0604020202020204" pitchFamily="34" charset="0"/>
                  <a:cs typeface="Arial" panose="020B0604020202020204" pitchFamily="34" charset="0"/>
                </a:rPr>
              </a:br>
              <a:endParaRPr lang="en-GB" sz="90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r>
                <a:rPr lang="en-GB" sz="900" spc="-20" noProof="0" dirty="0">
                  <a:solidFill>
                    <a:schemeClr val="bg1"/>
                  </a:solidFill>
                  <a:latin typeface="Arial" panose="020B0604020202020204" pitchFamily="34" charset="0"/>
                  <a:cs typeface="Arial" panose="020B0604020202020204" pitchFamily="34" charset="0"/>
                </a:rPr>
                <a:t>Naïve to systemic therapy for advanced disease</a:t>
              </a:r>
            </a:p>
            <a:p>
              <a:pP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506D57F3-F99B-E139-0067-0081B2091A0A}"/>
                </a:ext>
              </a:extLst>
            </p:cNvPr>
            <p:cNvSpPr/>
            <p:nvPr/>
          </p:nvSpPr>
          <p:spPr>
            <a:xfrm>
              <a:off x="8430608" y="2538562"/>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rgbClr val="0070C0"/>
                  </a:solidFill>
                </a:rPr>
                <a:t>D</a:t>
              </a:r>
            </a:p>
          </p:txBody>
        </p:sp>
        <p:sp>
          <p:nvSpPr>
            <p:cNvPr id="24" name="Oval 23">
              <a:extLst>
                <a:ext uri="{FF2B5EF4-FFF2-40B4-BE49-F238E27FC236}">
                  <a16:creationId xmlns:a16="http://schemas.microsoft.com/office/drawing/2014/main" id="{BBC86DA6-0253-7865-FC6F-E999428628CA}"/>
                </a:ext>
              </a:extLst>
            </p:cNvPr>
            <p:cNvSpPr/>
            <p:nvPr/>
          </p:nvSpPr>
          <p:spPr>
            <a:xfrm>
              <a:off x="8430608" y="3114626"/>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accent1"/>
                  </a:solidFill>
                </a:rPr>
                <a:t>F</a:t>
              </a:r>
            </a:p>
          </p:txBody>
        </p:sp>
        <p:sp>
          <p:nvSpPr>
            <p:cNvPr id="26" name="TextBox 25">
              <a:extLst>
                <a:ext uri="{FF2B5EF4-FFF2-40B4-BE49-F238E27FC236}">
                  <a16:creationId xmlns:a16="http://schemas.microsoft.com/office/drawing/2014/main" id="{889C66FB-9805-24BD-1710-9AF4F9ADB696}"/>
                </a:ext>
              </a:extLst>
            </p:cNvPr>
            <p:cNvSpPr txBox="1"/>
            <p:nvPr/>
          </p:nvSpPr>
          <p:spPr>
            <a:xfrm>
              <a:off x="7457814" y="2282341"/>
              <a:ext cx="601992" cy="332399"/>
            </a:xfrm>
            <a:prstGeom prst="rect">
              <a:avLst/>
            </a:prstGeom>
            <a:noFill/>
          </p:spPr>
          <p:txBody>
            <a:bodyPr wrap="square" lIns="0" tIns="0" rIns="0" bIns="0" rtlCol="0">
              <a:spAutoFit/>
            </a:bodyPr>
            <a:lstStyle/>
            <a:p>
              <a:pPr algn="ctr">
                <a:lnSpc>
                  <a:spcPct val="90000"/>
                </a:lnSpc>
              </a:pPr>
              <a:r>
                <a:rPr lang="en-GB" sz="800" b="1" noProof="0" dirty="0">
                  <a:solidFill>
                    <a:schemeClr val="bg1"/>
                  </a:solidFill>
                  <a:latin typeface="Arial" panose="020B0604020202020204" pitchFamily="34" charset="0"/>
                  <a:ea typeface="Aileron" charset="0"/>
                  <a:cs typeface="Arial" panose="020B0604020202020204" pitchFamily="34" charset="0"/>
                </a:rPr>
                <a:t>RDE:20 mg</a:t>
              </a:r>
              <a:br>
                <a:rPr lang="en-GB" sz="800" b="1" noProof="0" dirty="0">
                  <a:solidFill>
                    <a:schemeClr val="bg1"/>
                  </a:solidFill>
                  <a:latin typeface="Arial" panose="020B0604020202020204" pitchFamily="34" charset="0"/>
                  <a:ea typeface="Aileron" charset="0"/>
                  <a:cs typeface="Arial" panose="020B0604020202020204" pitchFamily="34" charset="0"/>
                </a:rPr>
              </a:br>
              <a:r>
                <a:rPr lang="en-GB" sz="800" b="1" noProof="0" dirty="0">
                  <a:solidFill>
                    <a:schemeClr val="bg1"/>
                  </a:solidFill>
                  <a:latin typeface="Arial" panose="020B0604020202020204" pitchFamily="34" charset="0"/>
                  <a:ea typeface="Aileron" charset="0"/>
                  <a:cs typeface="Arial" panose="020B0604020202020204" pitchFamily="34" charset="0"/>
                </a:rPr>
                <a:t>BID in 21-day cycles</a:t>
              </a:r>
              <a:endParaRPr lang="en-GB" sz="800" b="1" baseline="30000" noProof="0" dirty="0">
                <a:solidFill>
                  <a:schemeClr val="bg1"/>
                </a:solidFill>
                <a:latin typeface="Arial" panose="020B0604020202020204" pitchFamily="34" charset="0"/>
                <a:ea typeface="Aileron" charset="0"/>
                <a:cs typeface="Arial" panose="020B0604020202020204" pitchFamily="34" charset="0"/>
              </a:endParaRPr>
            </a:p>
          </p:txBody>
        </p:sp>
        <p:sp>
          <p:nvSpPr>
            <p:cNvPr id="27" name="Down Arrow 26">
              <a:extLst>
                <a:ext uri="{FF2B5EF4-FFF2-40B4-BE49-F238E27FC236}">
                  <a16:creationId xmlns:a16="http://schemas.microsoft.com/office/drawing/2014/main" id="{2C098A42-D97F-C2A1-C504-8760D97D8A83}"/>
                </a:ext>
              </a:extLst>
            </p:cNvPr>
            <p:cNvSpPr/>
            <p:nvPr/>
          </p:nvSpPr>
          <p:spPr>
            <a:xfrm>
              <a:off x="9116042" y="3528647"/>
              <a:ext cx="360040" cy="43204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0" name="TextBox 29">
              <a:extLst>
                <a:ext uri="{FF2B5EF4-FFF2-40B4-BE49-F238E27FC236}">
                  <a16:creationId xmlns:a16="http://schemas.microsoft.com/office/drawing/2014/main" id="{6B1D2411-8FCD-AC3D-3E5D-04B109BC3560}"/>
                </a:ext>
              </a:extLst>
            </p:cNvPr>
            <p:cNvSpPr txBox="1"/>
            <p:nvPr/>
          </p:nvSpPr>
          <p:spPr>
            <a:xfrm>
              <a:off x="8913256" y="2016000"/>
              <a:ext cx="2402030" cy="124650"/>
            </a:xfrm>
            <a:prstGeom prst="rect">
              <a:avLst/>
            </a:prstGeom>
            <a:noFill/>
          </p:spPr>
          <p:txBody>
            <a:bodyPr wrap="square" lIns="0" tIns="0" rIns="0" bIns="0" rtlCol="0">
              <a:spAutoFit/>
            </a:bodyPr>
            <a:lstStyle/>
            <a:p>
              <a:pPr algn="ctr">
                <a:lnSpc>
                  <a:spcPct val="90000"/>
                </a:lnSpc>
              </a:pPr>
              <a:r>
                <a:rPr lang="en-GB" sz="900" b="1" noProof="0" dirty="0">
                  <a:latin typeface="Arial" panose="020B0604020202020204" pitchFamily="34" charset="0"/>
                  <a:ea typeface="Aileron" charset="0"/>
                  <a:cs typeface="Arial" panose="020B0604020202020204" pitchFamily="34" charset="0"/>
                </a:rPr>
                <a:t>Cohorts of patients with </a:t>
              </a:r>
              <a:r>
                <a:rPr lang="en-GB" sz="900" b="1" i="1" noProof="0" dirty="0">
                  <a:latin typeface="Arial" panose="020B0604020202020204" pitchFamily="34" charset="0"/>
                  <a:ea typeface="Aileron" charset="0"/>
                  <a:cs typeface="Arial" panose="020B0604020202020204" pitchFamily="34" charset="0"/>
                </a:rPr>
                <a:t>HER2</a:t>
              </a:r>
              <a:r>
                <a:rPr lang="en-GB" sz="900" b="1" noProof="0" dirty="0">
                  <a:latin typeface="Arial" panose="020B0604020202020204" pitchFamily="34" charset="0"/>
                  <a:ea typeface="Aileron" charset="0"/>
                  <a:cs typeface="Arial" panose="020B0604020202020204" pitchFamily="34" charset="0"/>
                </a:rPr>
                <a:t> mutations</a:t>
              </a:r>
              <a:r>
                <a:rPr lang="en-GB" sz="900" b="1" baseline="30000" noProof="0" dirty="0">
                  <a:latin typeface="Arial" panose="020B0604020202020204" pitchFamily="34" charset="0"/>
                  <a:ea typeface="Aileron" charset="0"/>
                  <a:cs typeface="Arial" panose="020B0604020202020204" pitchFamily="34" charset="0"/>
                </a:rPr>
                <a:t>b</a:t>
              </a:r>
            </a:p>
          </p:txBody>
        </p:sp>
        <p:sp>
          <p:nvSpPr>
            <p:cNvPr id="31" name="Rounded Rectangle 30">
              <a:extLst>
                <a:ext uri="{FF2B5EF4-FFF2-40B4-BE49-F238E27FC236}">
                  <a16:creationId xmlns:a16="http://schemas.microsoft.com/office/drawing/2014/main" id="{794D0435-766A-9933-5B24-57F301DB8493}"/>
                </a:ext>
              </a:extLst>
            </p:cNvPr>
            <p:cNvSpPr/>
            <p:nvPr/>
          </p:nvSpPr>
          <p:spPr>
            <a:xfrm>
              <a:off x="10259087" y="2346772"/>
              <a:ext cx="1876398" cy="1201811"/>
            </a:xfrm>
            <a:prstGeom prst="roundRect">
              <a:avLst>
                <a:gd name="adj" fmla="val 9626"/>
              </a:avLst>
            </a:prstGeom>
            <a:noFill/>
            <a:ln w="22225">
              <a:noFill/>
            </a:ln>
            <a:effectLst/>
          </p:spPr>
          <p:style>
            <a:lnRef idx="1">
              <a:schemeClr val="accent1"/>
            </a:lnRef>
            <a:fillRef idx="3">
              <a:schemeClr val="accent1"/>
            </a:fillRef>
            <a:effectRef idx="2">
              <a:schemeClr val="accent1"/>
            </a:effectRef>
            <a:fontRef idx="minor">
              <a:schemeClr val="lt1"/>
            </a:fontRef>
          </p:style>
          <p:txBody>
            <a:bodyPr lIns="396000" rIns="0" rtlCol="0" anchor="ctr"/>
            <a:lstStyle/>
            <a:p>
              <a:pPr>
                <a:spcAft>
                  <a:spcPts val="300"/>
                </a:spcAft>
                <a:buClr>
                  <a:schemeClr val="accent1"/>
                </a:buClr>
              </a:pPr>
              <a:endParaRPr lang="en-GB" sz="900" noProof="0" dirty="0">
                <a:solidFill>
                  <a:schemeClr val="tx1"/>
                </a:solidFill>
                <a:latin typeface="Arial" panose="020B0604020202020204" pitchFamily="34" charset="0"/>
                <a:cs typeface="Arial" panose="020B0604020202020204" pitchFamily="34" charset="0"/>
              </a:endParaRPr>
            </a:p>
            <a:p>
              <a:pPr>
                <a:spcAft>
                  <a:spcPts val="300"/>
                </a:spcAft>
                <a:buClr>
                  <a:schemeClr val="accent1"/>
                </a:buClr>
              </a:pPr>
              <a:r>
                <a:rPr lang="en-GB" sz="900" noProof="0" dirty="0">
                  <a:solidFill>
                    <a:schemeClr val="tx1"/>
                  </a:solidFill>
                  <a:latin typeface="Arial" panose="020B0604020202020204" pitchFamily="34" charset="0"/>
                  <a:cs typeface="Arial" panose="020B0604020202020204" pitchFamily="34" charset="0"/>
                </a:rPr>
                <a:t>Pretreated with HER2‑targeted ADCs</a:t>
              </a:r>
            </a:p>
            <a:p>
              <a:pPr>
                <a:spcAft>
                  <a:spcPts val="300"/>
                </a:spcAft>
                <a:buClr>
                  <a:schemeClr val="accent1"/>
                </a:buClr>
              </a:pPr>
              <a:br>
                <a:rPr lang="en-GB" sz="900" spc="-20" noProof="0" dirty="0">
                  <a:solidFill>
                    <a:schemeClr val="tx1"/>
                  </a:solidFill>
                  <a:latin typeface="Arial" panose="020B0604020202020204" pitchFamily="34" charset="0"/>
                  <a:cs typeface="Arial" panose="020B0604020202020204" pitchFamily="34" charset="0"/>
                </a:rPr>
              </a:br>
              <a:br>
                <a:rPr lang="en-GB" sz="900" spc="-20" noProof="0" dirty="0">
                  <a:solidFill>
                    <a:schemeClr val="tx1"/>
                  </a:solidFill>
                  <a:latin typeface="Arial" panose="020B0604020202020204" pitchFamily="34" charset="0"/>
                  <a:cs typeface="Arial" panose="020B0604020202020204" pitchFamily="34" charset="0"/>
                </a:rPr>
              </a:br>
              <a:r>
                <a:rPr lang="en-GB" sz="900" spc="-20" noProof="0" dirty="0">
                  <a:solidFill>
                    <a:schemeClr val="tx1"/>
                  </a:solidFill>
                  <a:latin typeface="Arial" panose="020B0604020202020204" pitchFamily="34" charset="0"/>
                  <a:cs typeface="Arial" panose="020B0604020202020204" pitchFamily="34" charset="0"/>
                </a:rPr>
                <a:t>Second line,</a:t>
              </a:r>
              <a:br>
                <a:rPr lang="en-GB" sz="900" spc="-20" noProof="0" dirty="0">
                  <a:solidFill>
                    <a:schemeClr val="tx1"/>
                  </a:solidFill>
                  <a:latin typeface="Arial" panose="020B0604020202020204" pitchFamily="34" charset="0"/>
                  <a:cs typeface="Arial" panose="020B0604020202020204" pitchFamily="34" charset="0"/>
                </a:rPr>
              </a:br>
              <a:r>
                <a:rPr lang="en-GB" sz="900" spc="-20" noProof="0" dirty="0">
                  <a:solidFill>
                    <a:schemeClr val="tx1"/>
                  </a:solidFill>
                  <a:latin typeface="Arial" panose="020B0604020202020204" pitchFamily="34" charset="0"/>
                  <a:cs typeface="Arial" panose="020B0604020202020204" pitchFamily="34" charset="0"/>
                </a:rPr>
                <a:t>active brain</a:t>
              </a:r>
              <a:br>
                <a:rPr lang="en-GB" sz="900" spc="-20" noProof="0" dirty="0">
                  <a:solidFill>
                    <a:schemeClr val="tx1"/>
                  </a:solidFill>
                  <a:latin typeface="Arial" panose="020B0604020202020204" pitchFamily="34" charset="0"/>
                  <a:cs typeface="Arial" panose="020B0604020202020204" pitchFamily="34" charset="0"/>
                </a:rPr>
              </a:br>
              <a:r>
                <a:rPr lang="en-GB" sz="900" spc="-20" noProof="0" dirty="0">
                  <a:solidFill>
                    <a:schemeClr val="tx1"/>
                  </a:solidFill>
                  <a:latin typeface="Arial" panose="020B0604020202020204" pitchFamily="34" charset="0"/>
                  <a:cs typeface="Arial" panose="020B0604020202020204" pitchFamily="34" charset="0"/>
                </a:rPr>
                <a:t>metastases</a:t>
              </a:r>
            </a:p>
          </p:txBody>
        </p:sp>
        <p:sp>
          <p:nvSpPr>
            <p:cNvPr id="32" name="Oval 31">
              <a:extLst>
                <a:ext uri="{FF2B5EF4-FFF2-40B4-BE49-F238E27FC236}">
                  <a16:creationId xmlns:a16="http://schemas.microsoft.com/office/drawing/2014/main" id="{E64F65A3-E12E-E543-0DEC-3A67490DCE83}"/>
                </a:ext>
              </a:extLst>
            </p:cNvPr>
            <p:cNvSpPr/>
            <p:nvPr/>
          </p:nvSpPr>
          <p:spPr>
            <a:xfrm>
              <a:off x="10345209" y="2538562"/>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tx1"/>
                  </a:solidFill>
                </a:rPr>
                <a:t>E</a:t>
              </a:r>
            </a:p>
          </p:txBody>
        </p:sp>
        <p:sp>
          <p:nvSpPr>
            <p:cNvPr id="33" name="Oval 32">
              <a:extLst>
                <a:ext uri="{FF2B5EF4-FFF2-40B4-BE49-F238E27FC236}">
                  <a16:creationId xmlns:a16="http://schemas.microsoft.com/office/drawing/2014/main" id="{6E12224C-4BC7-5F4F-B067-FE2398DC9850}"/>
                </a:ext>
              </a:extLst>
            </p:cNvPr>
            <p:cNvSpPr/>
            <p:nvPr/>
          </p:nvSpPr>
          <p:spPr>
            <a:xfrm>
              <a:off x="10345209" y="3114626"/>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tx1"/>
                  </a:solidFill>
                </a:rPr>
                <a:t>G</a:t>
              </a:r>
            </a:p>
          </p:txBody>
        </p:sp>
        <p:sp>
          <p:nvSpPr>
            <p:cNvPr id="34" name="Rounded Rectangle 33">
              <a:extLst>
                <a:ext uri="{FF2B5EF4-FFF2-40B4-BE49-F238E27FC236}">
                  <a16:creationId xmlns:a16="http://schemas.microsoft.com/office/drawing/2014/main" id="{DE7ADFDD-AC85-F240-477F-AE543BF5A30A}"/>
                </a:ext>
              </a:extLst>
            </p:cNvPr>
            <p:cNvSpPr/>
            <p:nvPr/>
          </p:nvSpPr>
          <p:spPr>
            <a:xfrm>
              <a:off x="8339120" y="1340768"/>
              <a:ext cx="3354762" cy="576069"/>
            </a:xfrm>
            <a:prstGeom prst="roundRect">
              <a:avLst>
                <a:gd name="adj" fmla="val 8811"/>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900" b="1" noProof="0" dirty="0">
                  <a:solidFill>
                    <a:schemeClr val="tx2"/>
                  </a:solidFill>
                  <a:latin typeface="Arial" panose="020B0604020202020204" pitchFamily="34" charset="0"/>
                  <a:cs typeface="Arial" panose="020B0604020202020204" pitchFamily="34" charset="0"/>
                </a:rPr>
                <a:t>EXPANSION / EXTENSION</a:t>
              </a:r>
              <a:r>
                <a:rPr lang="en-GB" sz="900" b="1" baseline="30000" noProof="0" dirty="0">
                  <a:solidFill>
                    <a:schemeClr val="tx2"/>
                  </a:solidFill>
                  <a:latin typeface="Arial" panose="020B0604020202020204" pitchFamily="34" charset="0"/>
                  <a:cs typeface="Arial" panose="020B0604020202020204" pitchFamily="34" charset="0"/>
                </a:rPr>
                <a:t>a</a:t>
              </a:r>
            </a:p>
            <a:p>
              <a:pPr algn="ctr">
                <a:spcAft>
                  <a:spcPts val="300"/>
                </a:spcAft>
                <a:buClr>
                  <a:schemeClr val="accent1"/>
                </a:buClr>
              </a:pPr>
              <a:r>
                <a:rPr lang="en-GB" sz="800" noProof="0" dirty="0">
                  <a:solidFill>
                    <a:schemeClr val="tx2">
                      <a:lumMod val="50000"/>
                    </a:schemeClr>
                  </a:solidFill>
                  <a:latin typeface="Arial" panose="020B0604020202020204" pitchFamily="34" charset="0"/>
                  <a:cs typeface="Arial" panose="020B0604020202020204" pitchFamily="34" charset="0"/>
                </a:rPr>
                <a:t>To evaluate the safety profile, tolerability and efficacy and to characterise the PK of sevabertinib at the recommended dose for expansion</a:t>
              </a:r>
            </a:p>
          </p:txBody>
        </p:sp>
        <p:sp>
          <p:nvSpPr>
            <p:cNvPr id="3" name="TextBox 2">
              <a:extLst>
                <a:ext uri="{FF2B5EF4-FFF2-40B4-BE49-F238E27FC236}">
                  <a16:creationId xmlns:a16="http://schemas.microsoft.com/office/drawing/2014/main" id="{9BDDCD76-7773-48CA-5454-41A8297F5054}"/>
                </a:ext>
              </a:extLst>
            </p:cNvPr>
            <p:cNvSpPr txBox="1"/>
            <p:nvPr/>
          </p:nvSpPr>
          <p:spPr>
            <a:xfrm>
              <a:off x="9959927" y="3693272"/>
              <a:ext cx="2036135" cy="261610"/>
            </a:xfrm>
            <a:prstGeom prst="rect">
              <a:avLst/>
            </a:prstGeom>
            <a:noFill/>
          </p:spPr>
          <p:txBody>
            <a:bodyPr wrap="none" rtlCol="0">
              <a:spAutoFit/>
            </a:bodyPr>
            <a:lstStyle/>
            <a:p>
              <a:r>
                <a:rPr lang="en-GB" sz="1050" noProof="0" dirty="0">
                  <a:solidFill>
                    <a:srgbClr val="505050"/>
                  </a:solidFill>
                  <a:latin typeface="Arial" panose="020B0604020202020204" pitchFamily="34" charset="0"/>
                  <a:ea typeface="Aileron" charset="0"/>
                  <a:cs typeface="Arial" panose="020B0604020202020204" pitchFamily="34" charset="0"/>
                </a:rPr>
                <a:t>Data cut-off October 14, 2024</a:t>
              </a:r>
            </a:p>
          </p:txBody>
        </p:sp>
      </p:grpSp>
      <p:sp>
        <p:nvSpPr>
          <p:cNvPr id="4" name="TextBox 3">
            <a:extLst>
              <a:ext uri="{FF2B5EF4-FFF2-40B4-BE49-F238E27FC236}">
                <a16:creationId xmlns:a16="http://schemas.microsoft.com/office/drawing/2014/main" id="{8FC9BC2F-4BF4-8853-7B1B-40634E631D7C}"/>
              </a:ext>
            </a:extLst>
          </p:cNvPr>
          <p:cNvSpPr txBox="1"/>
          <p:nvPr/>
        </p:nvSpPr>
        <p:spPr>
          <a:xfrm>
            <a:off x="517821" y="5301208"/>
            <a:ext cx="8098459" cy="415498"/>
          </a:xfrm>
          <a:prstGeom prst="rect">
            <a:avLst/>
          </a:prstGeom>
          <a:noFill/>
        </p:spPr>
        <p:txBody>
          <a:bodyPr wrap="square" rtlCol="0">
            <a:spAutoFit/>
          </a:bodyPr>
          <a:lstStyle/>
          <a:p>
            <a:r>
              <a:rPr lang="en-GB" sz="1050" baseline="30000" noProof="0" dirty="0">
                <a:solidFill>
                  <a:schemeClr val="tx2"/>
                </a:solidFill>
                <a:latin typeface="Arial" panose="020B0604020202020204" pitchFamily="34" charset="0"/>
                <a:ea typeface="Aileron" charset="0"/>
                <a:cs typeface="Arial" panose="020B0604020202020204" pitchFamily="34" charset="0"/>
              </a:rPr>
              <a:t>a </a:t>
            </a:r>
            <a:r>
              <a:rPr lang="en-GB" sz="1050" noProof="0" dirty="0">
                <a:solidFill>
                  <a:schemeClr val="tx2"/>
                </a:solidFill>
                <a:latin typeface="Arial" panose="020B0604020202020204" pitchFamily="34" charset="0"/>
                <a:ea typeface="Aileron" charset="0"/>
                <a:cs typeface="Arial" panose="020B0604020202020204" pitchFamily="34" charset="0"/>
              </a:rPr>
              <a:t>Patients from dose escalation/backfill treated with 20 mg BID and who met the same eligibility criteria were combined for statistical analysis; </a:t>
            </a:r>
            <a:r>
              <a:rPr lang="en-GB" sz="1050" baseline="30000" noProof="0" dirty="0">
                <a:solidFill>
                  <a:schemeClr val="tx2"/>
                </a:solidFill>
                <a:latin typeface="Arial" panose="020B0604020202020204" pitchFamily="34" charset="0"/>
                <a:ea typeface="Aileron" charset="0"/>
                <a:cs typeface="Arial" panose="020B0604020202020204" pitchFamily="34" charset="0"/>
              </a:rPr>
              <a:t>b </a:t>
            </a:r>
            <a:r>
              <a:rPr lang="en-GB" sz="1050" noProof="0" dirty="0">
                <a:solidFill>
                  <a:schemeClr val="tx2"/>
                </a:solidFill>
                <a:latin typeface="Arial" panose="020B0604020202020204" pitchFamily="34" charset="0"/>
                <a:ea typeface="Aileron" charset="0"/>
                <a:cs typeface="Arial" panose="020B0604020202020204" pitchFamily="34" charset="0"/>
              </a:rPr>
              <a:t>Cohorts of patients with </a:t>
            </a:r>
            <a:r>
              <a:rPr lang="en-GB" sz="1050" i="1" noProof="0" dirty="0">
                <a:solidFill>
                  <a:schemeClr val="tx2"/>
                </a:solidFill>
                <a:latin typeface="Arial" panose="020B0604020202020204" pitchFamily="34" charset="0"/>
                <a:ea typeface="Aileron" charset="0"/>
                <a:cs typeface="Arial" panose="020B0604020202020204" pitchFamily="34" charset="0"/>
              </a:rPr>
              <a:t>EGFR </a:t>
            </a:r>
            <a:r>
              <a:rPr lang="en-GB" sz="1050" noProof="0" dirty="0">
                <a:solidFill>
                  <a:schemeClr val="tx2"/>
                </a:solidFill>
                <a:latin typeface="Arial" panose="020B0604020202020204" pitchFamily="34" charset="0"/>
                <a:ea typeface="Aileron" charset="0"/>
                <a:cs typeface="Arial" panose="020B0604020202020204" pitchFamily="34" charset="0"/>
              </a:rPr>
              <a:t>mutations are not shown </a:t>
            </a:r>
          </a:p>
        </p:txBody>
      </p:sp>
    </p:spTree>
    <p:extLst>
      <p:ext uri="{BB962C8B-B14F-4D97-AF65-F5344CB8AC3E}">
        <p14:creationId xmlns:p14="http://schemas.microsoft.com/office/powerpoint/2010/main" val="39752985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3ABD0656-7C5B-82A6-9EB7-8D68A7DD2A6C}"/>
              </a:ext>
            </a:extLst>
          </p:cNvPr>
          <p:cNvSpPr>
            <a:spLocks noGrp="1"/>
          </p:cNvSpPr>
          <p:nvPr>
            <p:ph sz="quarter" idx="12"/>
          </p:nvPr>
        </p:nvSpPr>
        <p:spPr>
          <a:xfrm>
            <a:off x="620713" y="980728"/>
            <a:ext cx="10963275" cy="4525963"/>
          </a:xfrm>
        </p:spPr>
        <p:txBody>
          <a:bodyPr/>
          <a:lstStyle/>
          <a:p>
            <a:pPr marL="0" lvl="0" indent="0">
              <a:buNone/>
            </a:pPr>
            <a:r>
              <a:rPr lang="en-GB" sz="1600" b="1" spc="100" noProof="0" dirty="0">
                <a:solidFill>
                  <a:schemeClr val="accent1"/>
                </a:solidFill>
              </a:rPr>
              <a:t>BASELINE CHARACTERISTICS</a:t>
            </a:r>
          </a:p>
          <a:p>
            <a:pPr lvl="0"/>
            <a:r>
              <a:rPr lang="en-GB" sz="1600" noProof="0" dirty="0"/>
              <a:t>As of October 14, </a:t>
            </a:r>
            <a:r>
              <a:rPr lang="en-GB" sz="1600" noProof="0" dirty="0">
                <a:solidFill>
                  <a:schemeClr val="tx2"/>
                </a:solidFill>
              </a:rPr>
              <a:t>2024, 81 (cohort D) and 39 (cohort F) patients were </a:t>
            </a:r>
            <a:r>
              <a:rPr lang="en-GB" sz="1600" noProof="0" dirty="0"/>
              <a:t>treated. Median age was 60 years (D) and </a:t>
            </a:r>
            <a:br>
              <a:rPr lang="en-GB" sz="1600" noProof="0" dirty="0"/>
            </a:br>
            <a:r>
              <a:rPr lang="en-GB" sz="1600" noProof="0" dirty="0"/>
              <a:t>65 years (F), 61.7% (D) and 64.1% (F) were female, 61.7% (D) and 79.5% (F) had never smoked, and 43.2% (D) had received ≥2 systemic therapies </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Soho-01: efficacy results</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712" y="6356350"/>
            <a:ext cx="10371831" cy="365125"/>
          </a:xfrm>
        </p:spPr>
        <p:txBody>
          <a:bodyPr anchor="b" anchorCtr="0"/>
          <a:lstStyle/>
          <a:p>
            <a:endParaRPr lang="en-GB" sz="1050" noProof="0" dirty="0"/>
          </a:p>
          <a:p>
            <a:r>
              <a:rPr lang="en-GB" sz="1050" baseline="30000" noProof="0" dirty="0">
                <a:solidFill>
                  <a:schemeClr val="tx2"/>
                </a:solidFill>
              </a:rPr>
              <a:t>a </a:t>
            </a:r>
            <a:r>
              <a:rPr lang="en-GB" sz="1050" noProof="0" dirty="0">
                <a:solidFill>
                  <a:schemeClr val="tx2"/>
                </a:solidFill>
              </a:rPr>
              <a:t>Requirement for CR/PR/SD or PD was not met for cohort D; </a:t>
            </a:r>
            <a:r>
              <a:rPr lang="en-GB" sz="1050" baseline="30000" noProof="0" dirty="0">
                <a:solidFill>
                  <a:schemeClr val="tx2"/>
                </a:solidFill>
              </a:rPr>
              <a:t>b</a:t>
            </a:r>
            <a:r>
              <a:rPr lang="en-GB" sz="1050" dirty="0">
                <a:solidFill>
                  <a:schemeClr val="tx2"/>
                </a:solidFill>
              </a:rPr>
              <a:t>cohort F-not available: post-baseline tumour assessment but discontinued due to drug-related toxicity, death, or progression by clinical judgement before disease was re-evaluated</a:t>
            </a:r>
            <a:r>
              <a:rPr lang="en-GB" sz="1050" noProof="0" dirty="0">
                <a:solidFill>
                  <a:schemeClr val="tx2"/>
                </a:solidFill>
              </a:rPr>
              <a:t>; </a:t>
            </a:r>
            <a:r>
              <a:rPr lang="en-GB" sz="1050" baseline="30000" noProof="0" dirty="0">
                <a:solidFill>
                  <a:schemeClr val="tx2"/>
                </a:solidFill>
              </a:rPr>
              <a:t>c </a:t>
            </a:r>
            <a:r>
              <a:rPr lang="en-GB" sz="1050" noProof="0" dirty="0">
                <a:solidFill>
                  <a:schemeClr val="tx2"/>
                </a:solidFill>
              </a:rPr>
              <a:t>Confirmed CR or PR; </a:t>
            </a:r>
            <a:r>
              <a:rPr lang="en-GB" sz="1050" baseline="30000" noProof="0" dirty="0">
                <a:solidFill>
                  <a:schemeClr val="tx2"/>
                </a:solidFill>
              </a:rPr>
              <a:t>d </a:t>
            </a:r>
            <a:r>
              <a:rPr lang="en-GB" sz="1050" noProof="0" dirty="0">
                <a:solidFill>
                  <a:schemeClr val="tx2"/>
                </a:solidFill>
              </a:rPr>
              <a:t>Confirmed CR/PR or SD for ≥12 weeks;</a:t>
            </a:r>
            <a:br>
              <a:rPr lang="en-GB" sz="1050" noProof="0" dirty="0">
                <a:solidFill>
                  <a:schemeClr val="tx2"/>
                </a:solidFill>
              </a:rPr>
            </a:br>
            <a:r>
              <a:rPr lang="en-GB" sz="1050" baseline="30000" noProof="0" dirty="0">
                <a:solidFill>
                  <a:schemeClr val="tx2"/>
                </a:solidFill>
              </a:rPr>
              <a:t>e </a:t>
            </a:r>
            <a:r>
              <a:rPr lang="en-GB" sz="1050" noProof="0" dirty="0">
                <a:solidFill>
                  <a:schemeClr val="tx2"/>
                </a:solidFill>
              </a:rPr>
              <a:t>Data for Extension Cohorts D and F are immature at DCO</a:t>
            </a:r>
          </a:p>
          <a:p>
            <a:r>
              <a:rPr lang="en-GB" sz="1050" noProof="0" dirty="0">
                <a:solidFill>
                  <a:schemeClr val="tx2"/>
                </a:solidFill>
              </a:rPr>
              <a:t>BICR, blinded independent central review; CI, confidence interval; CR, complete response; DCO, data cut-off; DCR, disease control rate; DoR, duration of response; INV, investigator assessed; NE, not evaluable; ORR, objective response rate; PD, progressive disease; PR, partial response; SD, stable disease; TKD, tyrosine kinase domain</a:t>
            </a:r>
          </a:p>
          <a:p>
            <a:r>
              <a:rPr lang="en-GB" sz="1050" kern="100" noProof="0" dirty="0">
                <a:solidFill>
                  <a:schemeClr val="tx2"/>
                </a:solidFill>
                <a:ea typeface="Calibri" panose="020F0502020204030204" pitchFamily="34" charset="0"/>
              </a:rPr>
              <a:t>Loong H, et al. </a:t>
            </a:r>
            <a:r>
              <a:rPr lang="en-GB" sz="1050" noProof="0" dirty="0">
                <a:solidFill>
                  <a:schemeClr val="tx2"/>
                </a:solidFill>
              </a:rPr>
              <a:t>J Clin Oncol. 2025;43(suppl 16). Abstr 8504</a:t>
            </a:r>
            <a:r>
              <a:rPr lang="en-GB" sz="1050" kern="100" noProof="0" dirty="0">
                <a:solidFill>
                  <a:schemeClr val="tx2"/>
                </a:solidFill>
                <a:ea typeface="Calibri" panose="020F0502020204030204" pitchFamily="34" charset="0"/>
              </a:rPr>
              <a:t> (ASCO 2025; oral presentation)</a:t>
            </a:r>
            <a:endParaRPr lang="en-GB" sz="1050" noProof="0" dirty="0">
              <a:solidFill>
                <a:schemeClr val="tx2"/>
              </a:solidFill>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8</a:t>
            </a:fld>
            <a:endParaRPr lang="en-GB" noProof="0" dirty="0"/>
          </a:p>
        </p:txBody>
      </p:sp>
      <p:sp>
        <p:nvSpPr>
          <p:cNvPr id="15" name="TextBox 14">
            <a:extLst>
              <a:ext uri="{FF2B5EF4-FFF2-40B4-BE49-F238E27FC236}">
                <a16:creationId xmlns:a16="http://schemas.microsoft.com/office/drawing/2014/main" id="{1B5E47F1-5D4E-5703-2A7E-5FE046BA96F8}"/>
              </a:ext>
            </a:extLst>
          </p:cNvPr>
          <p:cNvSpPr txBox="1"/>
          <p:nvPr/>
        </p:nvSpPr>
        <p:spPr>
          <a:xfrm>
            <a:off x="588660" y="2222076"/>
            <a:ext cx="2312749" cy="338554"/>
          </a:xfrm>
          <a:prstGeom prst="rect">
            <a:avLst/>
          </a:prstGeom>
          <a:noFill/>
        </p:spPr>
        <p:txBody>
          <a:bodyPr wrap="none" lIns="0"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EFFICACY RESULTS</a:t>
            </a:r>
          </a:p>
        </p:txBody>
      </p:sp>
      <p:sp>
        <p:nvSpPr>
          <p:cNvPr id="18" name="Content Placeholder 15">
            <a:extLst>
              <a:ext uri="{FF2B5EF4-FFF2-40B4-BE49-F238E27FC236}">
                <a16:creationId xmlns:a16="http://schemas.microsoft.com/office/drawing/2014/main" id="{7F0A7188-9E19-1FB0-EA42-912E6D02DFC9}"/>
              </a:ext>
            </a:extLst>
          </p:cNvPr>
          <p:cNvSpPr txBox="1">
            <a:spLocks/>
          </p:cNvSpPr>
          <p:nvPr/>
        </p:nvSpPr>
        <p:spPr>
          <a:xfrm>
            <a:off x="620713" y="4293096"/>
            <a:ext cx="10963275" cy="136815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noProof="0" dirty="0">
                <a:solidFill>
                  <a:schemeClr val="tx2"/>
                </a:solidFill>
              </a:rPr>
              <a:t>Cohort D (n=81): ORR is consistent across all subgroups including number of prior systemic treatments and patients with brain metastases at baseline. Patients with </a:t>
            </a:r>
            <a:r>
              <a:rPr lang="en-GB" sz="1600" i="1" noProof="0" dirty="0">
                <a:solidFill>
                  <a:schemeClr val="tx2"/>
                </a:solidFill>
              </a:rPr>
              <a:t>HER2</a:t>
            </a:r>
            <a:r>
              <a:rPr lang="en-GB" sz="1600" noProof="0" dirty="0">
                <a:solidFill>
                  <a:schemeClr val="tx2"/>
                </a:solidFill>
              </a:rPr>
              <a:t> TKD mutations at baseline had an ORR of 65.3% (95% CI 53.1, 76.1)</a:t>
            </a:r>
          </a:p>
          <a:p>
            <a:r>
              <a:rPr lang="en-GB" sz="1600" noProof="0" dirty="0">
                <a:solidFill>
                  <a:schemeClr val="tx2"/>
                </a:solidFill>
              </a:rPr>
              <a:t>In Expansion cohort D (n=44)</a:t>
            </a:r>
            <a:r>
              <a:rPr lang="en-GB" sz="1600" baseline="30000" noProof="0" dirty="0">
                <a:solidFill>
                  <a:schemeClr val="tx2"/>
                </a:solidFill>
              </a:rPr>
              <a:t>d</a:t>
            </a:r>
            <a:r>
              <a:rPr lang="en-GB" sz="1600" noProof="0" dirty="0">
                <a:solidFill>
                  <a:schemeClr val="tx2"/>
                </a:solidFill>
              </a:rPr>
              <a:t>: median DoR (95% CI) was 9.2 months (5.2, NE) and 12-month DoR was 49.3% (48%  of patients were censored) </a:t>
            </a:r>
          </a:p>
        </p:txBody>
      </p:sp>
      <p:sp>
        <p:nvSpPr>
          <p:cNvPr id="24" name="TextBox 23">
            <a:extLst>
              <a:ext uri="{FF2B5EF4-FFF2-40B4-BE49-F238E27FC236}">
                <a16:creationId xmlns:a16="http://schemas.microsoft.com/office/drawing/2014/main" id="{54234FBA-1B4F-5061-B02B-ADAC85511C9F}"/>
              </a:ext>
            </a:extLst>
          </p:cNvPr>
          <p:cNvSpPr txBox="1"/>
          <p:nvPr/>
        </p:nvSpPr>
        <p:spPr>
          <a:xfrm>
            <a:off x="7392144" y="3155583"/>
            <a:ext cx="2736303" cy="984885"/>
          </a:xfrm>
          <a:prstGeom prst="rect">
            <a:avLst/>
          </a:prstGeom>
          <a:noFill/>
        </p:spPr>
        <p:txBody>
          <a:bodyPr wrap="square" rtlCol="0">
            <a:spAutoFit/>
          </a:bodyPr>
          <a:lstStyle/>
          <a:p>
            <a:pPr>
              <a:spcBef>
                <a:spcPts val="600"/>
              </a:spcBef>
              <a:buClr>
                <a:schemeClr val="accent1"/>
              </a:buClr>
            </a:pPr>
            <a:r>
              <a:rPr lang="en-GB" sz="1600" noProof="0" dirty="0">
                <a:solidFill>
                  <a:schemeClr val="tx2"/>
                </a:solidFill>
                <a:latin typeface="Arial" panose="020B0604020202020204" pitchFamily="34" charset="0"/>
                <a:cs typeface="Arial" panose="020B0604020202020204" pitchFamily="34" charset="0"/>
              </a:rPr>
              <a:t>Median follow </a:t>
            </a:r>
            <a:r>
              <a:rPr lang="en-GB" sz="1600" noProof="0" dirty="0" err="1">
                <a:solidFill>
                  <a:schemeClr val="tx2"/>
                </a:solidFill>
                <a:latin typeface="Arial" panose="020B0604020202020204" pitchFamily="34" charset="0"/>
                <a:cs typeface="Arial" panose="020B0604020202020204" pitchFamily="34" charset="0"/>
              </a:rPr>
              <a:t>up</a:t>
            </a:r>
            <a:r>
              <a:rPr lang="en-GB" sz="1600" baseline="30000" noProof="0" dirty="0" err="1">
                <a:solidFill>
                  <a:schemeClr val="tx2"/>
                </a:solidFill>
                <a:latin typeface="Arial" panose="020B0604020202020204" pitchFamily="34" charset="0"/>
                <a:cs typeface="Arial" panose="020B0604020202020204" pitchFamily="34" charset="0"/>
              </a:rPr>
              <a:t>e</a:t>
            </a:r>
            <a:r>
              <a:rPr lang="en-GB" sz="1600" noProof="0" dirty="0">
                <a:solidFill>
                  <a:schemeClr val="tx2"/>
                </a:solidFill>
                <a:latin typeface="Arial" panose="020B0604020202020204" pitchFamily="34" charset="0"/>
                <a:cs typeface="Arial" panose="020B0604020202020204" pitchFamily="34" charset="0"/>
              </a:rPr>
              <a:t>: </a:t>
            </a:r>
          </a:p>
          <a:p>
            <a:pPr marL="357188" indent="-357188">
              <a:spcBef>
                <a:spcPts val="600"/>
              </a:spcBef>
              <a:buClr>
                <a:schemeClr val="accent1"/>
              </a:buClr>
              <a:buFont typeface="Arial"/>
              <a:buChar char="•"/>
            </a:pPr>
            <a:r>
              <a:rPr lang="en-GB" sz="1600" noProof="0" dirty="0">
                <a:solidFill>
                  <a:schemeClr val="tx2"/>
                </a:solidFill>
                <a:latin typeface="Arial" panose="020B0604020202020204" pitchFamily="34" charset="0"/>
                <a:cs typeface="Arial" panose="020B0604020202020204" pitchFamily="34" charset="0"/>
              </a:rPr>
              <a:t>7.3 months for cohort D</a:t>
            </a:r>
          </a:p>
          <a:p>
            <a:pPr marL="357188" indent="-357188">
              <a:spcBef>
                <a:spcPts val="600"/>
              </a:spcBef>
              <a:buClr>
                <a:schemeClr val="accent1"/>
              </a:buClr>
              <a:buFont typeface="Arial"/>
              <a:buChar char="•"/>
            </a:pPr>
            <a:r>
              <a:rPr lang="en-GB" sz="1600" noProof="0" dirty="0">
                <a:solidFill>
                  <a:schemeClr val="tx2"/>
                </a:solidFill>
                <a:latin typeface="Arial" panose="020B0604020202020204" pitchFamily="34" charset="0"/>
                <a:cs typeface="Arial" panose="020B0604020202020204" pitchFamily="34" charset="0"/>
              </a:rPr>
              <a:t>5.6 months for cohort F</a:t>
            </a:r>
          </a:p>
        </p:txBody>
      </p:sp>
      <p:graphicFrame>
        <p:nvGraphicFramePr>
          <p:cNvPr id="10" name="Table 9">
            <a:extLst>
              <a:ext uri="{FF2B5EF4-FFF2-40B4-BE49-F238E27FC236}">
                <a16:creationId xmlns:a16="http://schemas.microsoft.com/office/drawing/2014/main" id="{F1E91BFC-3253-478B-262F-6E7908A1DDF3}"/>
              </a:ext>
            </a:extLst>
          </p:cNvPr>
          <p:cNvGraphicFramePr>
            <a:graphicFrameLocks noGrp="1"/>
          </p:cNvGraphicFramePr>
          <p:nvPr>
            <p:extLst>
              <p:ext uri="{D42A27DB-BD31-4B8C-83A1-F6EECF244321}">
                <p14:modId xmlns:p14="http://schemas.microsoft.com/office/powerpoint/2010/main" val="1331419870"/>
              </p:ext>
            </p:extLst>
          </p:nvPr>
        </p:nvGraphicFramePr>
        <p:xfrm>
          <a:off x="985507" y="2564904"/>
          <a:ext cx="6046597" cy="1649040"/>
        </p:xfrm>
        <a:graphic>
          <a:graphicData uri="http://schemas.openxmlformats.org/drawingml/2006/table">
            <a:tbl>
              <a:tblPr firstRow="1" bandRow="1">
                <a:tableStyleId>{5C22544A-7EE6-4342-B048-85BDC9FD1C3A}</a:tableStyleId>
              </a:tblPr>
              <a:tblGrid>
                <a:gridCol w="1294069">
                  <a:extLst>
                    <a:ext uri="{9D8B030D-6E8A-4147-A177-3AD203B41FA5}">
                      <a16:colId xmlns:a16="http://schemas.microsoft.com/office/drawing/2014/main" val="3939014240"/>
                    </a:ext>
                  </a:extLst>
                </a:gridCol>
                <a:gridCol w="1584176">
                  <a:extLst>
                    <a:ext uri="{9D8B030D-6E8A-4147-A177-3AD203B41FA5}">
                      <a16:colId xmlns:a16="http://schemas.microsoft.com/office/drawing/2014/main" val="1863823091"/>
                    </a:ext>
                  </a:extLst>
                </a:gridCol>
                <a:gridCol w="1584176">
                  <a:extLst>
                    <a:ext uri="{9D8B030D-6E8A-4147-A177-3AD203B41FA5}">
                      <a16:colId xmlns:a16="http://schemas.microsoft.com/office/drawing/2014/main" val="1140399286"/>
                    </a:ext>
                  </a:extLst>
                </a:gridCol>
                <a:gridCol w="1584176">
                  <a:extLst>
                    <a:ext uri="{9D8B030D-6E8A-4147-A177-3AD203B41FA5}">
                      <a16:colId xmlns:a16="http://schemas.microsoft.com/office/drawing/2014/main" val="717124961"/>
                    </a:ext>
                  </a:extLst>
                </a:gridCol>
              </a:tblGrid>
              <a:tr h="152558">
                <a:tc>
                  <a:txBody>
                    <a:bodyPr/>
                    <a:lstStyle/>
                    <a:p>
                      <a:endParaRPr lang="en-GB" sz="1200" noProof="0" dirty="0">
                        <a:latin typeface="Arial" panose="020B0604020202020204" pitchFamily="34" charset="0"/>
                        <a:cs typeface="Arial" panose="020B0604020202020204" pitchFamily="34" charset="0"/>
                      </a:endParaRPr>
                    </a:p>
                  </a:txBody>
                  <a:tcPr>
                    <a:noFill/>
                  </a:tcPr>
                </a:tc>
                <a:tc gridSpan="2">
                  <a:txBody>
                    <a:bodyPr/>
                    <a:lstStyle/>
                    <a:p>
                      <a:pPr algn="ctr"/>
                      <a:r>
                        <a:rPr lang="en-GB" sz="1200" noProof="0" dirty="0">
                          <a:latin typeface="Arial" panose="020B0604020202020204" pitchFamily="34" charset="0"/>
                          <a:cs typeface="Arial" panose="020B0604020202020204" pitchFamily="34" charset="0"/>
                        </a:rPr>
                        <a:t>Cohort D (N=81)</a:t>
                      </a: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a:txBody>
                    <a:bodyPr/>
                    <a:lstStyle/>
                    <a:p>
                      <a:pPr algn="ctr"/>
                      <a:r>
                        <a:rPr lang="en-GB" sz="1200" noProof="0" dirty="0">
                          <a:latin typeface="Arial" panose="020B0604020202020204" pitchFamily="34" charset="0"/>
                          <a:cs typeface="Arial" panose="020B0604020202020204" pitchFamily="34" charset="0"/>
                        </a:rPr>
                        <a:t>Cohort F (N=39)</a:t>
                      </a:r>
                    </a:p>
                  </a:txBody>
                  <a:tcPr/>
                </a:tc>
                <a:extLst>
                  <a:ext uri="{0D108BD9-81ED-4DB2-BD59-A6C34878D82A}">
                    <a16:rowId xmlns:a16="http://schemas.microsoft.com/office/drawing/2014/main" val="381733687"/>
                  </a:ext>
                </a:extLst>
              </a:tr>
              <a:tr h="104041">
                <a:tc>
                  <a:txBody>
                    <a:bodyPr/>
                    <a:lstStyle/>
                    <a:p>
                      <a:r>
                        <a:rPr lang="en-GB" sz="1000" b="1" noProof="0" dirty="0">
                          <a:latin typeface="Arial" panose="020B0604020202020204" pitchFamily="34" charset="0"/>
                          <a:cs typeface="Arial" panose="020B0604020202020204" pitchFamily="34" charset="0"/>
                        </a:rPr>
                        <a:t>N (%)</a:t>
                      </a:r>
                    </a:p>
                  </a:txBody>
                  <a:tcPr marT="9720" marB="9720"/>
                </a:tc>
                <a:tc>
                  <a:txBody>
                    <a:bodyPr/>
                    <a:lstStyle/>
                    <a:p>
                      <a:pPr algn="ctr"/>
                      <a:r>
                        <a:rPr lang="en-GB" sz="1000" b="1" noProof="0" dirty="0">
                          <a:latin typeface="Arial" panose="020B0604020202020204" pitchFamily="34" charset="0"/>
                          <a:cs typeface="Arial" panose="020B0604020202020204" pitchFamily="34" charset="0"/>
                        </a:rPr>
                        <a:t>INV</a:t>
                      </a:r>
                    </a:p>
                  </a:txBody>
                  <a:tcPr marT="9720" marB="9720"/>
                </a:tc>
                <a:tc>
                  <a:txBody>
                    <a:bodyPr/>
                    <a:lstStyle/>
                    <a:p>
                      <a:pPr algn="ctr"/>
                      <a:r>
                        <a:rPr lang="en-GB" sz="1000" b="1" noProof="0" dirty="0">
                          <a:latin typeface="Arial" panose="020B0604020202020204" pitchFamily="34" charset="0"/>
                          <a:cs typeface="Arial" panose="020B0604020202020204" pitchFamily="34" charset="0"/>
                        </a:rPr>
                        <a:t>BICR</a:t>
                      </a:r>
                    </a:p>
                  </a:txBody>
                  <a:tcPr marT="9720" marB="9720"/>
                </a:tc>
                <a:tc>
                  <a:txBody>
                    <a:bodyPr/>
                    <a:lstStyle/>
                    <a:p>
                      <a:pPr algn="ctr"/>
                      <a:r>
                        <a:rPr lang="en-GB" sz="1000" b="1" noProof="0" dirty="0">
                          <a:latin typeface="Arial" panose="020B0604020202020204" pitchFamily="34" charset="0"/>
                          <a:cs typeface="Arial" panose="020B0604020202020204" pitchFamily="34" charset="0"/>
                        </a:rPr>
                        <a:t>INV</a:t>
                      </a:r>
                    </a:p>
                  </a:txBody>
                  <a:tcPr marT="9720" marB="9720"/>
                </a:tc>
                <a:extLst>
                  <a:ext uri="{0D108BD9-81ED-4DB2-BD59-A6C34878D82A}">
                    <a16:rowId xmlns:a16="http://schemas.microsoft.com/office/drawing/2014/main" val="3803745822"/>
                  </a:ext>
                </a:extLst>
              </a:tr>
              <a:tr h="104041">
                <a:tc>
                  <a:txBody>
                    <a:bodyPr/>
                    <a:lstStyle/>
                    <a:p>
                      <a:r>
                        <a:rPr lang="en-GB" sz="1000" b="1" noProof="0" dirty="0">
                          <a:solidFill>
                            <a:schemeClr val="tx1"/>
                          </a:solidFill>
                          <a:latin typeface="Arial" panose="020B0604020202020204" pitchFamily="34" charset="0"/>
                          <a:cs typeface="Arial" panose="020B0604020202020204" pitchFamily="34" charset="0"/>
                        </a:rPr>
                        <a:t>CR</a:t>
                      </a:r>
                    </a:p>
                  </a:txBody>
                  <a:tcPr marT="9720" marB="9720"/>
                </a:tc>
                <a:tc>
                  <a:txBody>
                    <a:bodyPr/>
                    <a:lstStyle/>
                    <a:p>
                      <a:pPr algn="ctr"/>
                      <a:r>
                        <a:rPr lang="en-GB" sz="1000" noProof="0" dirty="0">
                          <a:latin typeface="Arial" panose="020B0604020202020204" pitchFamily="34" charset="0"/>
                          <a:cs typeface="Arial" panose="020B0604020202020204" pitchFamily="34" charset="0"/>
                        </a:rPr>
                        <a:t>1 (1.2)</a:t>
                      </a:r>
                    </a:p>
                  </a:txBody>
                  <a:tcPr marT="9720" marB="9720"/>
                </a:tc>
                <a:tc>
                  <a:txBody>
                    <a:bodyPr/>
                    <a:lstStyle/>
                    <a:p>
                      <a:pPr algn="ctr"/>
                      <a:r>
                        <a:rPr lang="en-GB" sz="1000" noProof="0" dirty="0">
                          <a:latin typeface="Arial" panose="020B0604020202020204" pitchFamily="34" charset="0"/>
                          <a:cs typeface="Arial" panose="020B0604020202020204" pitchFamily="34" charset="0"/>
                        </a:rPr>
                        <a:t>1 (1.2)</a:t>
                      </a:r>
                    </a:p>
                  </a:txBody>
                  <a:tcPr marT="9720" marB="9720"/>
                </a:tc>
                <a:tc>
                  <a:txBody>
                    <a:bodyPr/>
                    <a:lstStyle/>
                    <a:p>
                      <a:pPr algn="ctr"/>
                      <a:r>
                        <a:rPr lang="en-GB" sz="1000" noProof="0" dirty="0">
                          <a:latin typeface="Arial" panose="020B0604020202020204" pitchFamily="34" charset="0"/>
                          <a:cs typeface="Arial" panose="020B0604020202020204" pitchFamily="34" charset="0"/>
                        </a:rPr>
                        <a:t>0</a:t>
                      </a:r>
                    </a:p>
                  </a:txBody>
                  <a:tcPr marT="9720" marB="9720"/>
                </a:tc>
                <a:extLst>
                  <a:ext uri="{0D108BD9-81ED-4DB2-BD59-A6C34878D82A}">
                    <a16:rowId xmlns:a16="http://schemas.microsoft.com/office/drawing/2014/main" val="3866918067"/>
                  </a:ext>
                </a:extLst>
              </a:tr>
              <a:tr h="104041">
                <a:tc>
                  <a:txBody>
                    <a:bodyPr/>
                    <a:lstStyle/>
                    <a:p>
                      <a:r>
                        <a:rPr lang="en-GB" sz="1000" b="1" noProof="0" dirty="0">
                          <a:solidFill>
                            <a:schemeClr val="tx1"/>
                          </a:solidFill>
                          <a:latin typeface="Arial" panose="020B0604020202020204" pitchFamily="34" charset="0"/>
                          <a:cs typeface="Arial" panose="020B0604020202020204" pitchFamily="34" charset="0"/>
                        </a:rPr>
                        <a:t>PR</a:t>
                      </a:r>
                    </a:p>
                  </a:txBody>
                  <a:tcPr marT="9720" marB="9720"/>
                </a:tc>
                <a:tc>
                  <a:txBody>
                    <a:bodyPr/>
                    <a:lstStyle/>
                    <a:p>
                      <a:pPr algn="ctr"/>
                      <a:r>
                        <a:rPr lang="en-GB" sz="1000" noProof="0" dirty="0">
                          <a:latin typeface="Arial" panose="020B0604020202020204" pitchFamily="34" charset="0"/>
                          <a:cs typeface="Arial" panose="020B0604020202020204" pitchFamily="34" charset="0"/>
                        </a:rPr>
                        <a:t>47 (58.0)</a:t>
                      </a:r>
                    </a:p>
                  </a:txBody>
                  <a:tcPr marT="9720" marB="9720"/>
                </a:tc>
                <a:tc>
                  <a:txBody>
                    <a:bodyPr/>
                    <a:lstStyle/>
                    <a:p>
                      <a:pPr algn="ctr"/>
                      <a:r>
                        <a:rPr lang="en-GB" sz="1000" noProof="0" dirty="0">
                          <a:latin typeface="Arial" panose="020B0604020202020204" pitchFamily="34" charset="0"/>
                          <a:cs typeface="Arial" panose="020B0604020202020204" pitchFamily="34" charset="0"/>
                        </a:rPr>
                        <a:t>48 (59.3)</a:t>
                      </a:r>
                    </a:p>
                  </a:txBody>
                  <a:tcPr marT="9720" marB="9720"/>
                </a:tc>
                <a:tc>
                  <a:txBody>
                    <a:bodyPr/>
                    <a:lstStyle/>
                    <a:p>
                      <a:pPr algn="ctr"/>
                      <a:r>
                        <a:rPr lang="en-GB" sz="1000" noProof="0" dirty="0">
                          <a:latin typeface="Arial" panose="020B0604020202020204" pitchFamily="34" charset="0"/>
                          <a:cs typeface="Arial" panose="020B0604020202020204" pitchFamily="34" charset="0"/>
                        </a:rPr>
                        <a:t>23 (59.0)</a:t>
                      </a:r>
                    </a:p>
                  </a:txBody>
                  <a:tcPr marT="9720" marB="9720"/>
                </a:tc>
                <a:extLst>
                  <a:ext uri="{0D108BD9-81ED-4DB2-BD59-A6C34878D82A}">
                    <a16:rowId xmlns:a16="http://schemas.microsoft.com/office/drawing/2014/main" val="3487646165"/>
                  </a:ext>
                </a:extLst>
              </a:tr>
              <a:tr h="104041">
                <a:tc>
                  <a:txBody>
                    <a:bodyPr/>
                    <a:lstStyle/>
                    <a:p>
                      <a:r>
                        <a:rPr lang="en-GB" sz="1000" b="1" noProof="0" dirty="0">
                          <a:solidFill>
                            <a:schemeClr val="tx1"/>
                          </a:solidFill>
                          <a:latin typeface="Arial" panose="020B0604020202020204" pitchFamily="34" charset="0"/>
                          <a:cs typeface="Arial" panose="020B0604020202020204" pitchFamily="34" charset="0"/>
                        </a:rPr>
                        <a:t>SD</a:t>
                      </a:r>
                    </a:p>
                  </a:txBody>
                  <a:tcPr marT="9720" marB="9720"/>
                </a:tc>
                <a:tc>
                  <a:txBody>
                    <a:bodyPr/>
                    <a:lstStyle/>
                    <a:p>
                      <a:pPr algn="ctr"/>
                      <a:r>
                        <a:rPr lang="en-GB" sz="1000" noProof="0" dirty="0">
                          <a:latin typeface="Arial" panose="020B0604020202020204" pitchFamily="34" charset="0"/>
                          <a:cs typeface="Arial" panose="020B0604020202020204" pitchFamily="34" charset="0"/>
                        </a:rPr>
                        <a:t>22 (27.2)</a:t>
                      </a:r>
                    </a:p>
                  </a:txBody>
                  <a:tcPr marT="9720" marB="9720"/>
                </a:tc>
                <a:tc>
                  <a:txBody>
                    <a:bodyPr/>
                    <a:lstStyle/>
                    <a:p>
                      <a:pPr algn="ctr"/>
                      <a:r>
                        <a:rPr lang="en-GB" sz="1000" noProof="0" dirty="0">
                          <a:latin typeface="Arial" panose="020B0604020202020204" pitchFamily="34" charset="0"/>
                          <a:cs typeface="Arial" panose="020B0604020202020204" pitchFamily="34" charset="0"/>
                        </a:rPr>
                        <a:t>22 (27.2)</a:t>
                      </a:r>
                    </a:p>
                  </a:txBody>
                  <a:tcPr marT="9720" marB="9720"/>
                </a:tc>
                <a:tc>
                  <a:txBody>
                    <a:bodyPr/>
                    <a:lstStyle/>
                    <a:p>
                      <a:pPr algn="ctr"/>
                      <a:r>
                        <a:rPr lang="en-GB" sz="1000" noProof="0" dirty="0">
                          <a:latin typeface="Arial" panose="020B0604020202020204" pitchFamily="34" charset="0"/>
                          <a:cs typeface="Arial" panose="020B0604020202020204" pitchFamily="34" charset="0"/>
                        </a:rPr>
                        <a:t>12 (30.8)</a:t>
                      </a:r>
                    </a:p>
                  </a:txBody>
                  <a:tcPr marT="9720" marB="9720"/>
                </a:tc>
                <a:extLst>
                  <a:ext uri="{0D108BD9-81ED-4DB2-BD59-A6C34878D82A}">
                    <a16:rowId xmlns:a16="http://schemas.microsoft.com/office/drawing/2014/main" val="2818001339"/>
                  </a:ext>
                </a:extLst>
              </a:tr>
              <a:tr h="104041">
                <a:tc>
                  <a:txBody>
                    <a:bodyPr/>
                    <a:lstStyle/>
                    <a:p>
                      <a:r>
                        <a:rPr lang="en-GB" sz="1000" b="1" noProof="0" dirty="0">
                          <a:solidFill>
                            <a:schemeClr val="tx1"/>
                          </a:solidFill>
                          <a:latin typeface="Arial" panose="020B0604020202020204" pitchFamily="34" charset="0"/>
                          <a:cs typeface="Arial" panose="020B0604020202020204" pitchFamily="34" charset="0"/>
                        </a:rPr>
                        <a:t>PD</a:t>
                      </a:r>
                    </a:p>
                  </a:txBody>
                  <a:tcPr marT="9720" marB="9720"/>
                </a:tc>
                <a:tc>
                  <a:txBody>
                    <a:bodyPr/>
                    <a:lstStyle/>
                    <a:p>
                      <a:pPr algn="ctr"/>
                      <a:r>
                        <a:rPr lang="en-GB" sz="1000" noProof="0" dirty="0">
                          <a:latin typeface="Arial" panose="020B0604020202020204" pitchFamily="34" charset="0"/>
                          <a:cs typeface="Arial" panose="020B0604020202020204" pitchFamily="34" charset="0"/>
                        </a:rPr>
                        <a:t>10 (12.3)</a:t>
                      </a:r>
                    </a:p>
                  </a:txBody>
                  <a:tcPr marT="9720" marB="9720"/>
                </a:tc>
                <a:tc>
                  <a:txBody>
                    <a:bodyPr/>
                    <a:lstStyle/>
                    <a:p>
                      <a:pPr algn="ctr"/>
                      <a:r>
                        <a:rPr lang="en-GB" sz="1000" noProof="0" dirty="0">
                          <a:latin typeface="Arial" panose="020B0604020202020204" pitchFamily="34" charset="0"/>
                          <a:cs typeface="Arial" panose="020B0604020202020204" pitchFamily="34" charset="0"/>
                        </a:rPr>
                        <a:t>7 (8.6)</a:t>
                      </a:r>
                    </a:p>
                  </a:txBody>
                  <a:tcPr marT="9720" marB="9720"/>
                </a:tc>
                <a:tc>
                  <a:txBody>
                    <a:bodyPr/>
                    <a:lstStyle/>
                    <a:p>
                      <a:pPr algn="ctr"/>
                      <a:r>
                        <a:rPr lang="en-GB" sz="1000" noProof="0" dirty="0">
                          <a:latin typeface="Arial" panose="020B0604020202020204" pitchFamily="34" charset="0"/>
                          <a:cs typeface="Arial" panose="020B0604020202020204" pitchFamily="34" charset="0"/>
                        </a:rPr>
                        <a:t>3 (7.7)</a:t>
                      </a:r>
                    </a:p>
                  </a:txBody>
                  <a:tcPr marT="9720" marB="9720"/>
                </a:tc>
                <a:extLst>
                  <a:ext uri="{0D108BD9-81ED-4DB2-BD59-A6C34878D82A}">
                    <a16:rowId xmlns:a16="http://schemas.microsoft.com/office/drawing/2014/main" val="4044700318"/>
                  </a:ext>
                </a:extLst>
              </a:tr>
              <a:tr h="104041">
                <a:tc>
                  <a:txBody>
                    <a:bodyPr/>
                    <a:lstStyle/>
                    <a:p>
                      <a:r>
                        <a:rPr lang="en-GB" sz="1000" b="1" noProof="0" dirty="0">
                          <a:solidFill>
                            <a:schemeClr val="tx1"/>
                          </a:solidFill>
                          <a:latin typeface="Arial" panose="020B0604020202020204" pitchFamily="34" charset="0"/>
                          <a:cs typeface="Arial" panose="020B0604020202020204" pitchFamily="34" charset="0"/>
                        </a:rPr>
                        <a:t>Not </a:t>
                      </a:r>
                      <a:r>
                        <a:rPr lang="en-GB" sz="1000" b="1" noProof="0" dirty="0" err="1">
                          <a:solidFill>
                            <a:schemeClr val="tx1"/>
                          </a:solidFill>
                          <a:latin typeface="Arial" panose="020B0604020202020204" pitchFamily="34" charset="0"/>
                          <a:cs typeface="Arial" panose="020B0604020202020204" pitchFamily="34" charset="0"/>
                        </a:rPr>
                        <a:t>evaluable</a:t>
                      </a:r>
                      <a:r>
                        <a:rPr lang="en-GB" sz="1000" b="1" baseline="30000" noProof="0" dirty="0" err="1">
                          <a:solidFill>
                            <a:schemeClr val="tx1"/>
                          </a:solidFill>
                          <a:latin typeface="Arial" panose="020B0604020202020204" pitchFamily="34" charset="0"/>
                          <a:cs typeface="Arial" panose="020B0604020202020204" pitchFamily="34" charset="0"/>
                        </a:rPr>
                        <a:t>a,b</a:t>
                      </a:r>
                      <a:endParaRPr lang="en-GB" sz="1000" b="1" baseline="30000" noProof="0" dirty="0">
                        <a:solidFill>
                          <a:schemeClr val="tx1"/>
                        </a:solidFill>
                        <a:latin typeface="Arial" panose="020B0604020202020204" pitchFamily="34" charset="0"/>
                        <a:cs typeface="Arial" panose="020B0604020202020204" pitchFamily="34" charset="0"/>
                      </a:endParaRPr>
                    </a:p>
                  </a:txBody>
                  <a:tcPr marT="9720" marB="9720"/>
                </a:tc>
                <a:tc>
                  <a:txBody>
                    <a:bodyPr/>
                    <a:lstStyle/>
                    <a:p>
                      <a:pPr algn="ctr"/>
                      <a:r>
                        <a:rPr lang="en-GB" sz="1000" noProof="0" dirty="0">
                          <a:latin typeface="Arial" panose="020B0604020202020204" pitchFamily="34" charset="0"/>
                          <a:cs typeface="Arial" panose="020B0604020202020204" pitchFamily="34" charset="0"/>
                        </a:rPr>
                        <a:t>2 (1.2)</a:t>
                      </a:r>
                    </a:p>
                  </a:txBody>
                  <a:tcPr marT="9720" marB="9720"/>
                </a:tc>
                <a:tc>
                  <a:txBody>
                    <a:bodyPr/>
                    <a:lstStyle/>
                    <a:p>
                      <a:pPr algn="ctr"/>
                      <a:r>
                        <a:rPr lang="en-GB" sz="1000" noProof="0" dirty="0">
                          <a:latin typeface="Arial" panose="020B0604020202020204" pitchFamily="34" charset="0"/>
                          <a:cs typeface="Arial" panose="020B0604020202020204" pitchFamily="34" charset="0"/>
                        </a:rPr>
                        <a:t>3 (3.7)</a:t>
                      </a:r>
                    </a:p>
                  </a:txBody>
                  <a:tcPr marT="9720" marB="9720"/>
                </a:tc>
                <a:tc>
                  <a:txBody>
                    <a:bodyPr/>
                    <a:lstStyle/>
                    <a:p>
                      <a:pPr algn="ctr"/>
                      <a:r>
                        <a:rPr lang="en-GB" sz="1000" noProof="0" dirty="0">
                          <a:latin typeface="Arial" panose="020B0604020202020204" pitchFamily="34" charset="0"/>
                          <a:cs typeface="Arial" panose="020B0604020202020204" pitchFamily="34" charset="0"/>
                        </a:rPr>
                        <a:t>1 (2.6)</a:t>
                      </a:r>
                    </a:p>
                  </a:txBody>
                  <a:tcPr marT="9720" marB="9720"/>
                </a:tc>
                <a:extLst>
                  <a:ext uri="{0D108BD9-81ED-4DB2-BD59-A6C34878D82A}">
                    <a16:rowId xmlns:a16="http://schemas.microsoft.com/office/drawing/2014/main" val="2030034562"/>
                  </a:ext>
                </a:extLst>
              </a:tr>
              <a:tr h="104041">
                <a:tc>
                  <a:txBody>
                    <a:bodyPr/>
                    <a:lstStyle/>
                    <a:p>
                      <a:r>
                        <a:rPr lang="en-GB" sz="1000" b="1" noProof="0" dirty="0" err="1">
                          <a:solidFill>
                            <a:schemeClr val="tx1"/>
                          </a:solidFill>
                          <a:latin typeface="Arial" panose="020B0604020202020204" pitchFamily="34" charset="0"/>
                          <a:cs typeface="Arial" panose="020B0604020202020204" pitchFamily="34" charset="0"/>
                        </a:rPr>
                        <a:t>ORR</a:t>
                      </a:r>
                      <a:r>
                        <a:rPr lang="en-GB" sz="1000" b="1" baseline="30000" noProof="0" dirty="0" err="1">
                          <a:solidFill>
                            <a:schemeClr val="tx1"/>
                          </a:solidFill>
                          <a:latin typeface="Arial" panose="020B0604020202020204" pitchFamily="34" charset="0"/>
                          <a:cs typeface="Arial" panose="020B0604020202020204" pitchFamily="34" charset="0"/>
                        </a:rPr>
                        <a:t>c</a:t>
                      </a:r>
                      <a:r>
                        <a:rPr lang="en-GB" sz="1000" b="1" noProof="0" dirty="0">
                          <a:solidFill>
                            <a:schemeClr val="tx1"/>
                          </a:solidFill>
                          <a:latin typeface="Arial" panose="020B0604020202020204" pitchFamily="34" charset="0"/>
                          <a:cs typeface="Arial" panose="020B0604020202020204" pitchFamily="34" charset="0"/>
                        </a:rPr>
                        <a:t> </a:t>
                      </a:r>
                      <a:r>
                        <a:rPr lang="en-GB" sz="1000" b="0" noProof="0" dirty="0">
                          <a:solidFill>
                            <a:schemeClr val="tx1"/>
                          </a:solidFill>
                          <a:latin typeface="Arial" panose="020B0604020202020204" pitchFamily="34" charset="0"/>
                          <a:cs typeface="Arial" panose="020B0604020202020204" pitchFamily="34" charset="0"/>
                        </a:rPr>
                        <a:t>[95% CI]</a:t>
                      </a:r>
                    </a:p>
                  </a:txBody>
                  <a:tcPr marT="9720" marB="9720"/>
                </a:tc>
                <a:tc>
                  <a:txBody>
                    <a:bodyPr/>
                    <a:lstStyle/>
                    <a:p>
                      <a:pPr algn="ctr"/>
                      <a:r>
                        <a:rPr lang="en-GB" sz="1000" b="1" noProof="0" dirty="0">
                          <a:latin typeface="Arial" panose="020B0604020202020204" pitchFamily="34" charset="0"/>
                          <a:cs typeface="Arial" panose="020B0604020202020204" pitchFamily="34" charset="0"/>
                        </a:rPr>
                        <a:t>48 (59.3) </a:t>
                      </a:r>
                      <a:r>
                        <a:rPr lang="en-GB" sz="1000" b="0" noProof="0" dirty="0">
                          <a:latin typeface="Arial" panose="020B0604020202020204" pitchFamily="34" charset="0"/>
                          <a:cs typeface="Arial" panose="020B0604020202020204" pitchFamily="34" charset="0"/>
                        </a:rPr>
                        <a:t>[47.8, 70.1]</a:t>
                      </a:r>
                    </a:p>
                  </a:txBody>
                  <a:tcPr marT="9720" marB="9720"/>
                </a:tc>
                <a:tc>
                  <a:txBody>
                    <a:bodyPr/>
                    <a:lstStyle/>
                    <a:p>
                      <a:pPr algn="ctr"/>
                      <a:r>
                        <a:rPr lang="en-GB" sz="1000" b="1" noProof="0" dirty="0">
                          <a:latin typeface="Arial" panose="020B0604020202020204" pitchFamily="34" charset="0"/>
                          <a:cs typeface="Arial" panose="020B0604020202020204" pitchFamily="34" charset="0"/>
                        </a:rPr>
                        <a:t>49 (60.5) </a:t>
                      </a:r>
                      <a:r>
                        <a:rPr lang="en-GB" sz="1000" b="0" noProof="0" dirty="0">
                          <a:latin typeface="Arial" panose="020B0604020202020204" pitchFamily="34" charset="0"/>
                          <a:cs typeface="Arial" panose="020B0604020202020204" pitchFamily="34" charset="0"/>
                        </a:rPr>
                        <a:t>[49.0, 71.2]</a:t>
                      </a:r>
                      <a:endParaRPr lang="en-GB" sz="1000" noProof="0" dirty="0">
                        <a:latin typeface="Arial" panose="020B0604020202020204" pitchFamily="34" charset="0"/>
                        <a:cs typeface="Arial" panose="020B0604020202020204" pitchFamily="34" charset="0"/>
                      </a:endParaRPr>
                    </a:p>
                  </a:txBody>
                  <a:tcPr marT="9720" marB="9720"/>
                </a:tc>
                <a:tc>
                  <a:txBody>
                    <a:bodyPr/>
                    <a:lstStyle/>
                    <a:p>
                      <a:pPr algn="ctr"/>
                      <a:r>
                        <a:rPr lang="en-GB" sz="1000" b="1" noProof="0" dirty="0">
                          <a:latin typeface="Arial" panose="020B0604020202020204" pitchFamily="34" charset="0"/>
                          <a:cs typeface="Arial" panose="020B0604020202020204" pitchFamily="34" charset="0"/>
                        </a:rPr>
                        <a:t>23 (59.0) </a:t>
                      </a:r>
                      <a:r>
                        <a:rPr lang="en-GB" sz="1000" b="0" noProof="0" dirty="0">
                          <a:latin typeface="Arial" panose="020B0604020202020204" pitchFamily="34" charset="0"/>
                          <a:cs typeface="Arial" panose="020B0604020202020204" pitchFamily="34" charset="0"/>
                        </a:rPr>
                        <a:t>[42.1, 74.4]</a:t>
                      </a:r>
                      <a:endParaRPr lang="en-GB" sz="1000" noProof="0" dirty="0">
                        <a:latin typeface="Arial" panose="020B0604020202020204" pitchFamily="34" charset="0"/>
                        <a:cs typeface="Arial" panose="020B0604020202020204" pitchFamily="34" charset="0"/>
                      </a:endParaRPr>
                    </a:p>
                  </a:txBody>
                  <a:tcPr marT="9720" marB="9720"/>
                </a:tc>
                <a:extLst>
                  <a:ext uri="{0D108BD9-81ED-4DB2-BD59-A6C34878D82A}">
                    <a16:rowId xmlns:a16="http://schemas.microsoft.com/office/drawing/2014/main" val="163601042"/>
                  </a:ext>
                </a:extLst>
              </a:tr>
              <a:tr h="104041">
                <a:tc>
                  <a:txBody>
                    <a:bodyPr/>
                    <a:lstStyle/>
                    <a:p>
                      <a:r>
                        <a:rPr lang="en-GB" sz="1000" b="1" noProof="0" dirty="0" err="1">
                          <a:solidFill>
                            <a:schemeClr val="tx1"/>
                          </a:solidFill>
                          <a:latin typeface="Arial" panose="020B0604020202020204" pitchFamily="34" charset="0"/>
                          <a:cs typeface="Arial" panose="020B0604020202020204" pitchFamily="34" charset="0"/>
                        </a:rPr>
                        <a:t>DCR</a:t>
                      </a:r>
                      <a:r>
                        <a:rPr lang="en-GB" sz="1000" b="1" baseline="30000" noProof="0" dirty="0" err="1">
                          <a:solidFill>
                            <a:schemeClr val="tx1"/>
                          </a:solidFill>
                          <a:latin typeface="Arial" panose="020B0604020202020204" pitchFamily="34" charset="0"/>
                          <a:cs typeface="Arial" panose="020B0604020202020204" pitchFamily="34" charset="0"/>
                        </a:rPr>
                        <a:t>d</a:t>
                      </a:r>
                      <a:r>
                        <a:rPr lang="en-GB" sz="1000" b="1" noProof="0" dirty="0">
                          <a:solidFill>
                            <a:schemeClr val="tx1"/>
                          </a:solidFill>
                          <a:latin typeface="Arial" panose="020B0604020202020204" pitchFamily="34" charset="0"/>
                          <a:cs typeface="Arial" panose="020B0604020202020204" pitchFamily="34" charset="0"/>
                        </a:rPr>
                        <a:t> </a:t>
                      </a:r>
                      <a:r>
                        <a:rPr lang="en-GB" sz="1000" b="0" noProof="0" dirty="0">
                          <a:solidFill>
                            <a:schemeClr val="tx1"/>
                          </a:solidFill>
                          <a:latin typeface="Arial" panose="020B0604020202020204" pitchFamily="34" charset="0"/>
                          <a:cs typeface="Arial" panose="020B0604020202020204" pitchFamily="34" charset="0"/>
                        </a:rPr>
                        <a:t>[95% CI]</a:t>
                      </a:r>
                    </a:p>
                  </a:txBody>
                  <a:tcPr marT="9720" marB="9720"/>
                </a:tc>
                <a:tc>
                  <a:txBody>
                    <a:bodyPr/>
                    <a:lstStyle/>
                    <a:p>
                      <a:pPr algn="ctr"/>
                      <a:r>
                        <a:rPr lang="en-GB" sz="1000" b="1" noProof="0" dirty="0">
                          <a:latin typeface="Arial" panose="020B0604020202020204" pitchFamily="34" charset="0"/>
                          <a:cs typeface="Arial" panose="020B0604020202020204" pitchFamily="34" charset="0"/>
                        </a:rPr>
                        <a:t>68 (84.0) </a:t>
                      </a:r>
                      <a:r>
                        <a:rPr lang="en-GB" sz="1000" b="0" noProof="0" dirty="0">
                          <a:latin typeface="Arial" panose="020B0604020202020204" pitchFamily="34" charset="0"/>
                          <a:cs typeface="Arial" panose="020B0604020202020204" pitchFamily="34" charset="0"/>
                        </a:rPr>
                        <a:t>[74.1, 91.2)</a:t>
                      </a:r>
                      <a:endParaRPr lang="en-GB" sz="1000" b="1" noProof="0" dirty="0">
                        <a:latin typeface="Arial" panose="020B0604020202020204" pitchFamily="34" charset="0"/>
                        <a:cs typeface="Arial" panose="020B0604020202020204" pitchFamily="34" charset="0"/>
                      </a:endParaRPr>
                    </a:p>
                  </a:txBody>
                  <a:tcPr marT="9720" marB="9720"/>
                </a:tc>
                <a:tc>
                  <a:txBody>
                    <a:bodyPr/>
                    <a:lstStyle/>
                    <a:p>
                      <a:pPr algn="ctr"/>
                      <a:r>
                        <a:rPr lang="en-GB" sz="1000" b="1" noProof="0" dirty="0">
                          <a:latin typeface="Arial" panose="020B0604020202020204" pitchFamily="34" charset="0"/>
                          <a:cs typeface="Arial" panose="020B0604020202020204" pitchFamily="34" charset="0"/>
                        </a:rPr>
                        <a:t>68 (81.5) </a:t>
                      </a:r>
                      <a:r>
                        <a:rPr lang="en-GB" sz="1000" b="0" noProof="0" dirty="0">
                          <a:latin typeface="Arial" panose="020B0604020202020204" pitchFamily="34" charset="0"/>
                          <a:cs typeface="Arial" panose="020B0604020202020204" pitchFamily="34" charset="0"/>
                        </a:rPr>
                        <a:t>[71.3, 89.2]</a:t>
                      </a:r>
                    </a:p>
                  </a:txBody>
                  <a:tcPr marT="9720" marB="9720"/>
                </a:tc>
                <a:tc>
                  <a:txBody>
                    <a:bodyPr/>
                    <a:lstStyle/>
                    <a:p>
                      <a:pPr algn="ctr"/>
                      <a:r>
                        <a:rPr lang="en-GB" sz="1000" b="1" noProof="0" dirty="0">
                          <a:latin typeface="Arial" panose="020B0604020202020204" pitchFamily="34" charset="0"/>
                          <a:cs typeface="Arial" panose="020B0604020202020204" pitchFamily="34" charset="0"/>
                        </a:rPr>
                        <a:t>33 (84.6) </a:t>
                      </a:r>
                      <a:r>
                        <a:rPr lang="en-GB" sz="1000" b="0" noProof="0" dirty="0">
                          <a:latin typeface="Arial" panose="020B0604020202020204" pitchFamily="34" charset="0"/>
                          <a:cs typeface="Arial" panose="020B0604020202020204" pitchFamily="34" charset="0"/>
                        </a:rPr>
                        <a:t>[69.5, 94.1]</a:t>
                      </a:r>
                      <a:endParaRPr lang="en-GB" sz="1000" noProof="0" dirty="0">
                        <a:latin typeface="Arial" panose="020B0604020202020204" pitchFamily="34" charset="0"/>
                        <a:cs typeface="Arial" panose="020B0604020202020204" pitchFamily="34" charset="0"/>
                      </a:endParaRPr>
                    </a:p>
                  </a:txBody>
                  <a:tcPr marT="9720" marB="9720"/>
                </a:tc>
                <a:extLst>
                  <a:ext uri="{0D108BD9-81ED-4DB2-BD59-A6C34878D82A}">
                    <a16:rowId xmlns:a16="http://schemas.microsoft.com/office/drawing/2014/main" val="782802815"/>
                  </a:ext>
                </a:extLst>
              </a:tr>
            </a:tbl>
          </a:graphicData>
        </a:graphic>
      </p:graphicFrame>
    </p:spTree>
    <p:extLst>
      <p:ext uri="{BB962C8B-B14F-4D97-AF65-F5344CB8AC3E}">
        <p14:creationId xmlns:p14="http://schemas.microsoft.com/office/powerpoint/2010/main" val="116526233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9BAC3-D3A8-4DDE-6DCE-086D05F6638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011BFE3-AE58-4E09-C859-CF7C51C45500}"/>
              </a:ext>
            </a:extLst>
          </p:cNvPr>
          <p:cNvSpPr>
            <a:spLocks noGrp="1"/>
          </p:cNvSpPr>
          <p:nvPr>
            <p:ph sz="quarter" idx="12"/>
          </p:nvPr>
        </p:nvSpPr>
        <p:spPr>
          <a:xfrm>
            <a:off x="7139609" y="779209"/>
            <a:ext cx="4263248" cy="4755412"/>
          </a:xfrm>
        </p:spPr>
        <p:txBody>
          <a:bodyPr>
            <a:normAutofit fontScale="77500" lnSpcReduction="20000"/>
          </a:bodyPr>
          <a:lstStyle/>
          <a:p>
            <a:pPr>
              <a:lnSpc>
                <a:spcPct val="110000"/>
              </a:lnSpc>
            </a:pPr>
            <a:r>
              <a:rPr lang="en-GB" b="1" noProof="0" dirty="0"/>
              <a:t>In pretreated patients (Cohort D), the safety profile was consistent with previous reports</a:t>
            </a:r>
          </a:p>
          <a:p>
            <a:pPr lvl="1">
              <a:lnSpc>
                <a:spcPct val="110000"/>
              </a:lnSpc>
            </a:pPr>
            <a:r>
              <a:rPr lang="en-GB" noProof="0" dirty="0"/>
              <a:t>Grade 3 treatment-related diarrhoea occurred in 24% of patients</a:t>
            </a:r>
          </a:p>
          <a:p>
            <a:pPr lvl="1">
              <a:lnSpc>
                <a:spcPct val="110000"/>
              </a:lnSpc>
            </a:pPr>
            <a:r>
              <a:rPr lang="en-GB" noProof="0" dirty="0"/>
              <a:t>Exploratory analysis showed a median </a:t>
            </a:r>
            <a:br>
              <a:rPr lang="en-GB" noProof="0" dirty="0"/>
            </a:br>
            <a:r>
              <a:rPr lang="en-GB" noProof="0" dirty="0"/>
              <a:t>of 1 episode (IQR 1, 1) and a median </a:t>
            </a:r>
            <a:br>
              <a:rPr lang="en-GB" noProof="0" dirty="0"/>
            </a:br>
            <a:r>
              <a:rPr lang="en-GB" noProof="0" dirty="0"/>
              <a:t>time to onset of 1.3 months (IQR 0.5, 3.6)	</a:t>
            </a:r>
          </a:p>
          <a:p>
            <a:pPr>
              <a:lnSpc>
                <a:spcPct val="110000"/>
              </a:lnSpc>
            </a:pPr>
            <a:r>
              <a:rPr lang="en-GB" b="1" noProof="0" dirty="0"/>
              <a:t>In first-line patients (Cohort F), treatment-related grade 3 diarrhoea </a:t>
            </a:r>
            <a:br>
              <a:rPr lang="en-GB" b="1" noProof="0" dirty="0"/>
            </a:br>
            <a:r>
              <a:rPr lang="en-GB" b="1" noProof="0" dirty="0"/>
              <a:t>was reported in only 1 patients (3%)</a:t>
            </a:r>
          </a:p>
          <a:p>
            <a:pPr>
              <a:lnSpc>
                <a:spcPct val="110000"/>
              </a:lnSpc>
            </a:pPr>
            <a:r>
              <a:rPr lang="en-GB" b="1" noProof="0" dirty="0"/>
              <a:t>Overall, there were no cases of </a:t>
            </a:r>
            <a:br>
              <a:rPr lang="en-GB" b="1" noProof="0" dirty="0"/>
            </a:br>
            <a:r>
              <a:rPr lang="en-GB" b="1" noProof="0" dirty="0"/>
              <a:t>grade 4 diarrhoea</a:t>
            </a:r>
          </a:p>
          <a:p>
            <a:pPr>
              <a:lnSpc>
                <a:spcPct val="110000"/>
              </a:lnSpc>
            </a:pPr>
            <a:r>
              <a:rPr lang="en-GB" b="1" noProof="0" dirty="0"/>
              <a:t>There were no reported cases </a:t>
            </a:r>
            <a:br>
              <a:rPr lang="en-GB" b="1" noProof="0" dirty="0"/>
            </a:br>
            <a:r>
              <a:rPr lang="en-GB" b="1" noProof="0" dirty="0"/>
              <a:t>of interstitial lung disease or </a:t>
            </a:r>
            <a:br>
              <a:rPr lang="en-GB" b="1" noProof="0" dirty="0"/>
            </a:br>
            <a:r>
              <a:rPr lang="en-GB" b="1" noProof="0" dirty="0"/>
              <a:t>pneumonitis</a:t>
            </a:r>
          </a:p>
          <a:p>
            <a:pPr>
              <a:lnSpc>
                <a:spcPct val="110000"/>
              </a:lnSpc>
            </a:pPr>
            <a:r>
              <a:rPr lang="en-GB" b="1" noProof="0" dirty="0">
                <a:solidFill>
                  <a:schemeClr val="tx2"/>
                </a:solidFill>
              </a:rPr>
              <a:t>4 patients (4.9%) in Cohort D and </a:t>
            </a:r>
            <a:br>
              <a:rPr lang="en-GB" b="1" noProof="0" dirty="0">
                <a:solidFill>
                  <a:schemeClr val="tx2"/>
                </a:solidFill>
              </a:rPr>
            </a:br>
            <a:r>
              <a:rPr lang="en-GB" b="1" noProof="0" dirty="0">
                <a:solidFill>
                  <a:schemeClr val="tx2"/>
                </a:solidFill>
              </a:rPr>
              <a:t>1 patient (2.6%) in Cohort F had TRAEs leading to treatment discontinuation</a:t>
            </a:r>
            <a:r>
              <a:rPr lang="en-GB" b="1" baseline="30000" noProof="0" dirty="0">
                <a:solidFill>
                  <a:schemeClr val="tx2"/>
                </a:solidFill>
              </a:rPr>
              <a:t>d</a:t>
            </a:r>
          </a:p>
        </p:txBody>
      </p:sp>
      <p:sp>
        <p:nvSpPr>
          <p:cNvPr id="6" name="Title 5">
            <a:extLst>
              <a:ext uri="{FF2B5EF4-FFF2-40B4-BE49-F238E27FC236}">
                <a16:creationId xmlns:a16="http://schemas.microsoft.com/office/drawing/2014/main" id="{838D895F-3B87-970A-EE3F-AE7AB4521957}"/>
              </a:ext>
            </a:extLst>
          </p:cNvPr>
          <p:cNvSpPr>
            <a:spLocks noGrp="1"/>
          </p:cNvSpPr>
          <p:nvPr>
            <p:ph type="title"/>
          </p:nvPr>
        </p:nvSpPr>
        <p:spPr>
          <a:xfrm>
            <a:off x="619201" y="259200"/>
            <a:ext cx="10963199" cy="864000"/>
          </a:xfrm>
        </p:spPr>
        <p:txBody>
          <a:bodyPr/>
          <a:lstStyle/>
          <a:p>
            <a:r>
              <a:rPr lang="en-GB" noProof="0" dirty="0"/>
              <a:t>Soho-01: safety results</a:t>
            </a:r>
          </a:p>
        </p:txBody>
      </p:sp>
      <p:sp>
        <p:nvSpPr>
          <p:cNvPr id="8" name="Content Placeholder 7">
            <a:extLst>
              <a:ext uri="{FF2B5EF4-FFF2-40B4-BE49-F238E27FC236}">
                <a16:creationId xmlns:a16="http://schemas.microsoft.com/office/drawing/2014/main" id="{7CA89EE6-0244-D84B-CEE2-CC829B519176}"/>
              </a:ext>
            </a:extLst>
          </p:cNvPr>
          <p:cNvSpPr>
            <a:spLocks noGrp="1"/>
          </p:cNvSpPr>
          <p:nvPr>
            <p:ph sz="quarter" idx="15"/>
          </p:nvPr>
        </p:nvSpPr>
        <p:spPr>
          <a:xfrm>
            <a:off x="620712" y="6356350"/>
            <a:ext cx="10443839" cy="365125"/>
          </a:xfrm>
        </p:spPr>
        <p:txBody>
          <a:bodyPr anchor="b" anchorCtr="0"/>
          <a:lstStyle/>
          <a:p>
            <a:r>
              <a:rPr lang="en-GB" sz="1100" baseline="30000" noProof="0" dirty="0"/>
              <a:t>a </a:t>
            </a:r>
            <a:r>
              <a:rPr lang="en-GB" sz="1100" noProof="0" dirty="0"/>
              <a:t>MedDRA v27.1, CTCAE v5.0; </a:t>
            </a:r>
            <a:r>
              <a:rPr lang="en-GB" sz="1100" baseline="30000" noProof="0" dirty="0"/>
              <a:t>b </a:t>
            </a:r>
            <a:r>
              <a:rPr lang="en-GB" sz="1100" noProof="0" dirty="0"/>
              <a:t>Patients naïve to HER2-targeted therapies; </a:t>
            </a:r>
            <a:r>
              <a:rPr lang="en-GB" sz="1100" baseline="30000" noProof="0" dirty="0"/>
              <a:t>c </a:t>
            </a:r>
            <a:r>
              <a:rPr lang="en-GB" sz="1100" noProof="0" dirty="0"/>
              <a:t>Patients naïve to systemic therapy for advanced disease; </a:t>
            </a:r>
            <a:r>
              <a:rPr lang="en-GB" sz="1100" baseline="30000" noProof="0" dirty="0"/>
              <a:t>d </a:t>
            </a:r>
            <a:r>
              <a:rPr lang="en-GB" sz="1100" noProof="0" dirty="0"/>
              <a:t>Abnormal hepatic </a:t>
            </a:r>
            <a:br>
              <a:rPr lang="en-GB" sz="1100" noProof="0" dirty="0"/>
            </a:br>
            <a:r>
              <a:rPr lang="en-GB" sz="1100" noProof="0" dirty="0"/>
              <a:t>function (D: n=1), corneal epithelial microcysts and reduced visual acuity (D: n=1), dyspnoea (D: n=1), electrocardiogram QT prolonged (D: n=1), </a:t>
            </a:r>
            <a:br>
              <a:rPr lang="en-GB" sz="1100" noProof="0" dirty="0"/>
            </a:br>
            <a:r>
              <a:rPr lang="en-GB" sz="1100" noProof="0" dirty="0"/>
              <a:t>and renal failure (F: n=1)</a:t>
            </a:r>
          </a:p>
          <a:p>
            <a:r>
              <a:rPr lang="en-GB" sz="1100" noProof="0" dirty="0">
                <a:solidFill>
                  <a:schemeClr val="tx2"/>
                </a:solidFill>
              </a:rPr>
              <a:t>BID, twice daily; CTCAE v5.0, Common Terminology for Adverse Events version 5.0; IQR, interquartile range; MEDRA v27.1, Medical Dictionary for Regulatory Activities version 27.1; TRAE, treatment-related adverse event</a:t>
            </a:r>
          </a:p>
          <a:p>
            <a:r>
              <a:rPr lang="en-GB" sz="1100" kern="100" noProof="0" dirty="0">
                <a:solidFill>
                  <a:schemeClr val="tx2"/>
                </a:solidFill>
                <a:ea typeface="Calibri" panose="020F0502020204030204" pitchFamily="34" charset="0"/>
              </a:rPr>
              <a:t>Loong H, et al. </a:t>
            </a:r>
            <a:r>
              <a:rPr lang="en-GB" sz="1100" noProof="0" dirty="0">
                <a:solidFill>
                  <a:schemeClr val="tx2"/>
                </a:solidFill>
              </a:rPr>
              <a:t>J Clin Oncol. 2025;43(suppl 16). Abstr 8504</a:t>
            </a:r>
            <a:r>
              <a:rPr lang="en-GB" sz="1100" kern="100" noProof="0" dirty="0">
                <a:solidFill>
                  <a:schemeClr val="tx2"/>
                </a:solidFill>
                <a:ea typeface="Calibri" panose="020F0502020204030204" pitchFamily="34" charset="0"/>
              </a:rPr>
              <a:t> (ASCO 2025; oral presentation)</a:t>
            </a:r>
            <a:endParaRPr lang="en-GB" sz="1100" noProof="0" dirty="0">
              <a:solidFill>
                <a:schemeClr val="tx2"/>
              </a:solidFill>
            </a:endParaRPr>
          </a:p>
        </p:txBody>
      </p:sp>
      <p:sp>
        <p:nvSpPr>
          <p:cNvPr id="2" name="Slide Number Placeholder 1">
            <a:extLst>
              <a:ext uri="{FF2B5EF4-FFF2-40B4-BE49-F238E27FC236}">
                <a16:creationId xmlns:a16="http://schemas.microsoft.com/office/drawing/2014/main" id="{18AC3B1C-0838-A863-9587-DFCBB28298DC}"/>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9</a:t>
            </a:fld>
            <a:endParaRPr lang="en-GB" noProof="0" dirty="0"/>
          </a:p>
        </p:txBody>
      </p:sp>
      <p:sp>
        <p:nvSpPr>
          <p:cNvPr id="12" name="Google Shape;392;p10">
            <a:extLst>
              <a:ext uri="{FF2B5EF4-FFF2-40B4-BE49-F238E27FC236}">
                <a16:creationId xmlns:a16="http://schemas.microsoft.com/office/drawing/2014/main" id="{E8BFFD55-0426-1A12-C60C-50785567CADB}"/>
              </a:ext>
            </a:extLst>
          </p:cNvPr>
          <p:cNvSpPr/>
          <p:nvPr/>
        </p:nvSpPr>
        <p:spPr>
          <a:xfrm>
            <a:off x="263352" y="1790636"/>
            <a:ext cx="2154436" cy="3505575"/>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lnSpc>
                <a:spcPct val="135000"/>
              </a:lnSpc>
            </a:pPr>
            <a:r>
              <a:rPr lang="en-GB" sz="1000" noProof="0" dirty="0">
                <a:latin typeface="Arial" panose="020B0604020202020204" pitchFamily="34" charset="0"/>
                <a:ea typeface="Calibri"/>
                <a:cs typeface="Arial" panose="020B0604020202020204" pitchFamily="34" charset="0"/>
                <a:sym typeface="Calibri"/>
              </a:rPr>
              <a:t>Diarrhoea</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Rash</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Paronychia</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Stomatitis</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Nausea</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Hypokalaemia</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Vomiting</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Anaemia</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Weight decreased</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Alanine aminotransferase increased</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Dry skin</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Aspartate aminotransferase increased</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Pruritus</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Decreased appetite</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Amylase increased</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Lipase increased</a:t>
            </a:r>
          </a:p>
          <a:p>
            <a:pPr algn="r">
              <a:lnSpc>
                <a:spcPct val="135000"/>
              </a:lnSpc>
            </a:pPr>
            <a:r>
              <a:rPr lang="en-GB" sz="1000" noProof="0" dirty="0">
                <a:latin typeface="Arial" panose="020B0604020202020204" pitchFamily="34" charset="0"/>
                <a:ea typeface="Calibri"/>
                <a:cs typeface="Arial" panose="020B0604020202020204" pitchFamily="34" charset="0"/>
                <a:sym typeface="Calibri"/>
              </a:rPr>
              <a:t>Mouth ulceration</a:t>
            </a:r>
          </a:p>
        </p:txBody>
      </p:sp>
      <p:grpSp>
        <p:nvGrpSpPr>
          <p:cNvPr id="83" name="Group 82">
            <a:extLst>
              <a:ext uri="{FF2B5EF4-FFF2-40B4-BE49-F238E27FC236}">
                <a16:creationId xmlns:a16="http://schemas.microsoft.com/office/drawing/2014/main" id="{B4E6D76D-F8F5-24A8-AF10-DD21305740DE}"/>
              </a:ext>
            </a:extLst>
          </p:cNvPr>
          <p:cNvGrpSpPr/>
          <p:nvPr/>
        </p:nvGrpSpPr>
        <p:grpSpPr>
          <a:xfrm>
            <a:off x="4475313" y="1627184"/>
            <a:ext cx="2664296" cy="3959894"/>
            <a:chOff x="4475313" y="1627184"/>
            <a:chExt cx="2664296" cy="3959894"/>
          </a:xfrm>
        </p:grpSpPr>
        <p:graphicFrame>
          <p:nvGraphicFramePr>
            <p:cNvPr id="13" name="Chart 12">
              <a:extLst>
                <a:ext uri="{FF2B5EF4-FFF2-40B4-BE49-F238E27FC236}">
                  <a16:creationId xmlns:a16="http://schemas.microsoft.com/office/drawing/2014/main" id="{EC5FA56A-4A68-985F-726C-7122FC9A9587}"/>
                </a:ext>
              </a:extLst>
            </p:cNvPr>
            <p:cNvGraphicFramePr/>
            <p:nvPr>
              <p:extLst>
                <p:ext uri="{D42A27DB-BD31-4B8C-83A1-F6EECF244321}">
                  <p14:modId xmlns:p14="http://schemas.microsoft.com/office/powerpoint/2010/main" val="938187214"/>
                </p:ext>
              </p:extLst>
            </p:nvPr>
          </p:nvGraphicFramePr>
          <p:xfrm>
            <a:off x="4475313" y="1627184"/>
            <a:ext cx="2664296" cy="3959894"/>
          </p:xfrm>
          <a:graphic>
            <a:graphicData uri="http://schemas.openxmlformats.org/drawingml/2006/chart">
              <c:chart xmlns:c="http://schemas.openxmlformats.org/drawingml/2006/chart" xmlns:r="http://schemas.openxmlformats.org/officeDocument/2006/relationships" r:id="rId3"/>
            </a:graphicData>
          </a:graphic>
        </p:graphicFrame>
        <p:sp>
          <p:nvSpPr>
            <p:cNvPr id="14" name="Google Shape;392;p10">
              <a:extLst>
                <a:ext uri="{FF2B5EF4-FFF2-40B4-BE49-F238E27FC236}">
                  <a16:creationId xmlns:a16="http://schemas.microsoft.com/office/drawing/2014/main" id="{EDA14629-E995-3924-6ABE-5125454B2B14}"/>
                </a:ext>
              </a:extLst>
            </p:cNvPr>
            <p:cNvSpPr/>
            <p:nvPr/>
          </p:nvSpPr>
          <p:spPr>
            <a:xfrm>
              <a:off x="4763345" y="4939006"/>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8</a:t>
              </a:r>
            </a:p>
          </p:txBody>
        </p:sp>
        <p:sp>
          <p:nvSpPr>
            <p:cNvPr id="15" name="Google Shape;392;p10">
              <a:extLst>
                <a:ext uri="{FF2B5EF4-FFF2-40B4-BE49-F238E27FC236}">
                  <a16:creationId xmlns:a16="http://schemas.microsoft.com/office/drawing/2014/main" id="{2C409227-010F-8CA2-B390-81A6D31EE673}"/>
                </a:ext>
              </a:extLst>
            </p:cNvPr>
            <p:cNvSpPr/>
            <p:nvPr/>
          </p:nvSpPr>
          <p:spPr>
            <a:xfrm>
              <a:off x="4763345" y="4528004"/>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8</a:t>
              </a:r>
            </a:p>
          </p:txBody>
        </p:sp>
        <p:sp>
          <p:nvSpPr>
            <p:cNvPr id="16" name="Google Shape;392;p10">
              <a:extLst>
                <a:ext uri="{FF2B5EF4-FFF2-40B4-BE49-F238E27FC236}">
                  <a16:creationId xmlns:a16="http://schemas.microsoft.com/office/drawing/2014/main" id="{663C35CB-B930-4943-E864-F606797A0ECD}"/>
                </a:ext>
              </a:extLst>
            </p:cNvPr>
            <p:cNvSpPr/>
            <p:nvPr/>
          </p:nvSpPr>
          <p:spPr>
            <a:xfrm>
              <a:off x="4763345" y="3900350"/>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8</a:t>
              </a:r>
            </a:p>
          </p:txBody>
        </p:sp>
        <p:sp>
          <p:nvSpPr>
            <p:cNvPr id="17" name="Google Shape;392;p10">
              <a:extLst>
                <a:ext uri="{FF2B5EF4-FFF2-40B4-BE49-F238E27FC236}">
                  <a16:creationId xmlns:a16="http://schemas.microsoft.com/office/drawing/2014/main" id="{B1FA89BD-83BC-07C0-9873-82EF2521D2A8}"/>
                </a:ext>
              </a:extLst>
            </p:cNvPr>
            <p:cNvSpPr/>
            <p:nvPr/>
          </p:nvSpPr>
          <p:spPr>
            <a:xfrm>
              <a:off x="5145672" y="514928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18</a:t>
              </a:r>
            </a:p>
          </p:txBody>
        </p:sp>
        <p:sp>
          <p:nvSpPr>
            <p:cNvPr id="20" name="Google Shape;392;p10">
              <a:extLst>
                <a:ext uri="{FF2B5EF4-FFF2-40B4-BE49-F238E27FC236}">
                  <a16:creationId xmlns:a16="http://schemas.microsoft.com/office/drawing/2014/main" id="{4F39F854-65CA-740C-7397-E9907F159932}"/>
                </a:ext>
              </a:extLst>
            </p:cNvPr>
            <p:cNvSpPr/>
            <p:nvPr/>
          </p:nvSpPr>
          <p:spPr>
            <a:xfrm>
              <a:off x="5113675" y="494537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21" name="Google Shape;392;p10">
              <a:extLst>
                <a:ext uri="{FF2B5EF4-FFF2-40B4-BE49-F238E27FC236}">
                  <a16:creationId xmlns:a16="http://schemas.microsoft.com/office/drawing/2014/main" id="{9B6BCB3D-695A-4AAD-CB64-EAEE3637E5F7}"/>
                </a:ext>
              </a:extLst>
            </p:cNvPr>
            <p:cNvSpPr/>
            <p:nvPr/>
          </p:nvSpPr>
          <p:spPr>
            <a:xfrm>
              <a:off x="4941764" y="4738284"/>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8</a:t>
              </a:r>
            </a:p>
          </p:txBody>
        </p:sp>
        <p:sp>
          <p:nvSpPr>
            <p:cNvPr id="22" name="Google Shape;392;p10">
              <a:extLst>
                <a:ext uri="{FF2B5EF4-FFF2-40B4-BE49-F238E27FC236}">
                  <a16:creationId xmlns:a16="http://schemas.microsoft.com/office/drawing/2014/main" id="{1DDAF419-F047-2DF3-DBDA-6A782953862C}"/>
                </a:ext>
              </a:extLst>
            </p:cNvPr>
            <p:cNvSpPr/>
            <p:nvPr/>
          </p:nvSpPr>
          <p:spPr>
            <a:xfrm>
              <a:off x="4979369" y="4528004"/>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10</a:t>
              </a:r>
            </a:p>
          </p:txBody>
        </p:sp>
        <p:sp>
          <p:nvSpPr>
            <p:cNvPr id="23" name="Google Shape;392;p10">
              <a:extLst>
                <a:ext uri="{FF2B5EF4-FFF2-40B4-BE49-F238E27FC236}">
                  <a16:creationId xmlns:a16="http://schemas.microsoft.com/office/drawing/2014/main" id="{B9DA9B1D-5F66-57E4-628A-03A8AA66333C}"/>
                </a:ext>
              </a:extLst>
            </p:cNvPr>
            <p:cNvSpPr/>
            <p:nvPr/>
          </p:nvSpPr>
          <p:spPr>
            <a:xfrm>
              <a:off x="4979369" y="431453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10</a:t>
              </a:r>
            </a:p>
          </p:txBody>
        </p:sp>
        <p:sp>
          <p:nvSpPr>
            <p:cNvPr id="24" name="Google Shape;392;p10">
              <a:extLst>
                <a:ext uri="{FF2B5EF4-FFF2-40B4-BE49-F238E27FC236}">
                  <a16:creationId xmlns:a16="http://schemas.microsoft.com/office/drawing/2014/main" id="{66C5A4CB-04BD-38A9-4F4F-13BDB05D2C38}"/>
                </a:ext>
              </a:extLst>
            </p:cNvPr>
            <p:cNvSpPr/>
            <p:nvPr/>
          </p:nvSpPr>
          <p:spPr>
            <a:xfrm>
              <a:off x="4979369" y="4107444"/>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10</a:t>
              </a:r>
            </a:p>
          </p:txBody>
        </p:sp>
        <p:sp>
          <p:nvSpPr>
            <p:cNvPr id="25" name="Google Shape;392;p10">
              <a:extLst>
                <a:ext uri="{FF2B5EF4-FFF2-40B4-BE49-F238E27FC236}">
                  <a16:creationId xmlns:a16="http://schemas.microsoft.com/office/drawing/2014/main" id="{C1DDF037-E49D-4816-D07D-8E851226BE1F}"/>
                </a:ext>
              </a:extLst>
            </p:cNvPr>
            <p:cNvSpPr/>
            <p:nvPr/>
          </p:nvSpPr>
          <p:spPr>
            <a:xfrm>
              <a:off x="4941764" y="3897164"/>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8</a:t>
              </a:r>
            </a:p>
          </p:txBody>
        </p:sp>
        <p:sp>
          <p:nvSpPr>
            <p:cNvPr id="26" name="Google Shape;392;p10">
              <a:extLst>
                <a:ext uri="{FF2B5EF4-FFF2-40B4-BE49-F238E27FC236}">
                  <a16:creationId xmlns:a16="http://schemas.microsoft.com/office/drawing/2014/main" id="{36ED8F9E-F832-27C0-AEDB-C189A2C1F088}"/>
                </a:ext>
              </a:extLst>
            </p:cNvPr>
            <p:cNvSpPr/>
            <p:nvPr/>
          </p:nvSpPr>
          <p:spPr>
            <a:xfrm>
              <a:off x="5095979" y="3683697"/>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28" name="Google Shape;392;p10">
              <a:extLst>
                <a:ext uri="{FF2B5EF4-FFF2-40B4-BE49-F238E27FC236}">
                  <a16:creationId xmlns:a16="http://schemas.microsoft.com/office/drawing/2014/main" id="{79E3940D-0907-DFED-9046-90C7E2A460B6}"/>
                </a:ext>
              </a:extLst>
            </p:cNvPr>
            <p:cNvSpPr/>
            <p:nvPr/>
          </p:nvSpPr>
          <p:spPr>
            <a:xfrm>
              <a:off x="4979369" y="3473417"/>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10</a:t>
              </a:r>
            </a:p>
          </p:txBody>
        </p:sp>
        <p:sp>
          <p:nvSpPr>
            <p:cNvPr id="29" name="Google Shape;392;p10">
              <a:extLst>
                <a:ext uri="{FF2B5EF4-FFF2-40B4-BE49-F238E27FC236}">
                  <a16:creationId xmlns:a16="http://schemas.microsoft.com/office/drawing/2014/main" id="{69BA16DD-83E9-CB1C-D259-871D700AF0D4}"/>
                </a:ext>
              </a:extLst>
            </p:cNvPr>
            <p:cNvSpPr/>
            <p:nvPr/>
          </p:nvSpPr>
          <p:spPr>
            <a:xfrm>
              <a:off x="5242538" y="3266322"/>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21</a:t>
              </a:r>
            </a:p>
          </p:txBody>
        </p:sp>
        <p:sp>
          <p:nvSpPr>
            <p:cNvPr id="30" name="Google Shape;392;p10">
              <a:extLst>
                <a:ext uri="{FF2B5EF4-FFF2-40B4-BE49-F238E27FC236}">
                  <a16:creationId xmlns:a16="http://schemas.microsoft.com/office/drawing/2014/main" id="{1EF82D52-7D2D-B960-BC45-FDDBD9659A47}"/>
                </a:ext>
              </a:extLst>
            </p:cNvPr>
            <p:cNvSpPr/>
            <p:nvPr/>
          </p:nvSpPr>
          <p:spPr>
            <a:xfrm>
              <a:off x="5242538" y="3065600"/>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21</a:t>
              </a:r>
            </a:p>
          </p:txBody>
        </p:sp>
        <p:sp>
          <p:nvSpPr>
            <p:cNvPr id="31" name="Google Shape;392;p10">
              <a:extLst>
                <a:ext uri="{FF2B5EF4-FFF2-40B4-BE49-F238E27FC236}">
                  <a16:creationId xmlns:a16="http://schemas.microsoft.com/office/drawing/2014/main" id="{52B66700-D580-07DD-431F-7E88AF7952BD}"/>
                </a:ext>
              </a:extLst>
            </p:cNvPr>
            <p:cNvSpPr/>
            <p:nvPr/>
          </p:nvSpPr>
          <p:spPr>
            <a:xfrm>
              <a:off x="5242538" y="2852134"/>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21</a:t>
              </a:r>
            </a:p>
          </p:txBody>
        </p:sp>
        <p:sp>
          <p:nvSpPr>
            <p:cNvPr id="32" name="Google Shape;392;p10">
              <a:extLst>
                <a:ext uri="{FF2B5EF4-FFF2-40B4-BE49-F238E27FC236}">
                  <a16:creationId xmlns:a16="http://schemas.microsoft.com/office/drawing/2014/main" id="{5A51B58C-3DB8-EA52-8DA6-73404CB7AEB5}"/>
                </a:ext>
              </a:extLst>
            </p:cNvPr>
            <p:cNvSpPr/>
            <p:nvPr/>
          </p:nvSpPr>
          <p:spPr>
            <a:xfrm>
              <a:off x="5095979" y="2641854"/>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33" name="Google Shape;392;p10">
              <a:extLst>
                <a:ext uri="{FF2B5EF4-FFF2-40B4-BE49-F238E27FC236}">
                  <a16:creationId xmlns:a16="http://schemas.microsoft.com/office/drawing/2014/main" id="{03CB437C-78DD-7A48-521B-B1E45569F0A3}"/>
                </a:ext>
              </a:extLst>
            </p:cNvPr>
            <p:cNvSpPr/>
            <p:nvPr/>
          </p:nvSpPr>
          <p:spPr>
            <a:xfrm>
              <a:off x="5283957" y="2431574"/>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23</a:t>
              </a:r>
            </a:p>
          </p:txBody>
        </p:sp>
        <p:sp>
          <p:nvSpPr>
            <p:cNvPr id="34" name="Google Shape;392;p10">
              <a:extLst>
                <a:ext uri="{FF2B5EF4-FFF2-40B4-BE49-F238E27FC236}">
                  <a16:creationId xmlns:a16="http://schemas.microsoft.com/office/drawing/2014/main" id="{272A43F2-910B-1D4E-B61C-361AE6AD2B17}"/>
                </a:ext>
              </a:extLst>
            </p:cNvPr>
            <p:cNvSpPr/>
            <p:nvPr/>
          </p:nvSpPr>
          <p:spPr>
            <a:xfrm>
              <a:off x="5166073" y="2224480"/>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18</a:t>
              </a:r>
            </a:p>
          </p:txBody>
        </p:sp>
        <p:sp>
          <p:nvSpPr>
            <p:cNvPr id="35" name="Google Shape;392;p10">
              <a:extLst>
                <a:ext uri="{FF2B5EF4-FFF2-40B4-BE49-F238E27FC236}">
                  <a16:creationId xmlns:a16="http://schemas.microsoft.com/office/drawing/2014/main" id="{2415610D-BDDD-1892-8B97-638878093E84}"/>
                </a:ext>
              </a:extLst>
            </p:cNvPr>
            <p:cNvSpPr/>
            <p:nvPr/>
          </p:nvSpPr>
          <p:spPr>
            <a:xfrm>
              <a:off x="6019937" y="2020572"/>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56</a:t>
              </a:r>
            </a:p>
          </p:txBody>
        </p:sp>
        <p:sp>
          <p:nvSpPr>
            <p:cNvPr id="36" name="Google Shape;392;p10">
              <a:extLst>
                <a:ext uri="{FF2B5EF4-FFF2-40B4-BE49-F238E27FC236}">
                  <a16:creationId xmlns:a16="http://schemas.microsoft.com/office/drawing/2014/main" id="{83FAA3E9-0737-D902-35CE-0FD6509BE636}"/>
                </a:ext>
              </a:extLst>
            </p:cNvPr>
            <p:cNvSpPr/>
            <p:nvPr/>
          </p:nvSpPr>
          <p:spPr>
            <a:xfrm>
              <a:off x="6596615" y="181347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82</a:t>
              </a:r>
            </a:p>
          </p:txBody>
        </p:sp>
      </p:grpSp>
      <p:sp>
        <p:nvSpPr>
          <p:cNvPr id="39" name="Google Shape;392;p10">
            <a:extLst>
              <a:ext uri="{FF2B5EF4-FFF2-40B4-BE49-F238E27FC236}">
                <a16:creationId xmlns:a16="http://schemas.microsoft.com/office/drawing/2014/main" id="{0F27F3AA-65DD-3F53-B04F-D77FCBFEF728}"/>
              </a:ext>
            </a:extLst>
          </p:cNvPr>
          <p:cNvSpPr/>
          <p:nvPr/>
        </p:nvSpPr>
        <p:spPr>
          <a:xfrm>
            <a:off x="2855640" y="1578294"/>
            <a:ext cx="1811393"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tx2"/>
                </a:solidFill>
                <a:latin typeface="Arial" panose="020B0604020202020204" pitchFamily="34" charset="0"/>
                <a:ea typeface="Calibri"/>
                <a:cs typeface="Arial" panose="020B0604020202020204" pitchFamily="34" charset="0"/>
                <a:sym typeface="Calibri"/>
              </a:rPr>
              <a:t>Cohort D</a:t>
            </a:r>
            <a:r>
              <a:rPr lang="en-GB" sz="1000" b="1" baseline="30000" noProof="0" dirty="0">
                <a:solidFill>
                  <a:schemeClr val="tx2"/>
                </a:solidFill>
                <a:latin typeface="Arial" panose="020B0604020202020204" pitchFamily="34" charset="0"/>
                <a:ea typeface="Calibri"/>
                <a:cs typeface="Arial" panose="020B0604020202020204" pitchFamily="34" charset="0"/>
                <a:sym typeface="Calibri"/>
              </a:rPr>
              <a:t>b</a:t>
            </a:r>
            <a:r>
              <a:rPr lang="en-GB" sz="1000" b="1" noProof="0" dirty="0">
                <a:solidFill>
                  <a:schemeClr val="tx2"/>
                </a:solidFill>
                <a:latin typeface="Arial" panose="020B0604020202020204" pitchFamily="34" charset="0"/>
                <a:ea typeface="Calibri"/>
                <a:cs typeface="Arial" panose="020B0604020202020204" pitchFamily="34" charset="0"/>
                <a:sym typeface="Calibri"/>
              </a:rPr>
              <a:t> – 20 mg BID (n=81)</a:t>
            </a:r>
            <a:endParaRPr lang="en-GB" sz="1000" noProof="0" dirty="0">
              <a:solidFill>
                <a:schemeClr val="tx2"/>
              </a:solidFill>
              <a:latin typeface="Arial" panose="020B0604020202020204" pitchFamily="34" charset="0"/>
              <a:ea typeface="Calibri"/>
              <a:cs typeface="Arial" panose="020B0604020202020204" pitchFamily="34" charset="0"/>
              <a:sym typeface="Calibri"/>
            </a:endParaRPr>
          </a:p>
        </p:txBody>
      </p:sp>
      <p:grpSp>
        <p:nvGrpSpPr>
          <p:cNvPr id="56" name="Group 55">
            <a:extLst>
              <a:ext uri="{FF2B5EF4-FFF2-40B4-BE49-F238E27FC236}">
                <a16:creationId xmlns:a16="http://schemas.microsoft.com/office/drawing/2014/main" id="{B197C7CE-C220-AE95-6FF4-54EA204BA447}"/>
              </a:ext>
            </a:extLst>
          </p:cNvPr>
          <p:cNvGrpSpPr/>
          <p:nvPr/>
        </p:nvGrpSpPr>
        <p:grpSpPr>
          <a:xfrm>
            <a:off x="2495600" y="1252010"/>
            <a:ext cx="3183816" cy="192360"/>
            <a:chOff x="5480271" y="-468954"/>
            <a:chExt cx="3183816" cy="192360"/>
          </a:xfrm>
        </p:grpSpPr>
        <p:sp>
          <p:nvSpPr>
            <p:cNvPr id="37" name="Google Shape;392;p10">
              <a:extLst>
                <a:ext uri="{FF2B5EF4-FFF2-40B4-BE49-F238E27FC236}">
                  <a16:creationId xmlns:a16="http://schemas.microsoft.com/office/drawing/2014/main" id="{A1FEB88D-EA08-8230-FEE1-A2638C0EB5B3}"/>
                </a:ext>
              </a:extLst>
            </p:cNvPr>
            <p:cNvSpPr/>
            <p:nvPr/>
          </p:nvSpPr>
          <p:spPr>
            <a:xfrm>
              <a:off x="5867972" y="-468954"/>
              <a:ext cx="474489"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1</a:t>
              </a:r>
              <a:endParaRPr lang="en-GB" sz="1000" noProof="0" dirty="0">
                <a:latin typeface="Arial" panose="020B0604020202020204" pitchFamily="34" charset="0"/>
                <a:ea typeface="Calibri"/>
                <a:cs typeface="Arial" panose="020B0604020202020204" pitchFamily="34" charset="0"/>
                <a:sym typeface="Calibri"/>
              </a:endParaRPr>
            </a:p>
          </p:txBody>
        </p:sp>
        <p:sp>
          <p:nvSpPr>
            <p:cNvPr id="38" name="Rectangle 37">
              <a:extLst>
                <a:ext uri="{FF2B5EF4-FFF2-40B4-BE49-F238E27FC236}">
                  <a16:creationId xmlns:a16="http://schemas.microsoft.com/office/drawing/2014/main" id="{97C3C485-04CE-5D6D-C3BA-5EC50134FB47}"/>
                </a:ext>
              </a:extLst>
            </p:cNvPr>
            <p:cNvSpPr/>
            <p:nvPr/>
          </p:nvSpPr>
          <p:spPr>
            <a:xfrm>
              <a:off x="5664339" y="-455835"/>
              <a:ext cx="143122" cy="13040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7" name="Rectangle 46">
              <a:extLst>
                <a:ext uri="{FF2B5EF4-FFF2-40B4-BE49-F238E27FC236}">
                  <a16:creationId xmlns:a16="http://schemas.microsoft.com/office/drawing/2014/main" id="{DC51DEB2-B149-EF71-6B1E-EBEB45674447}"/>
                </a:ext>
              </a:extLst>
            </p:cNvPr>
            <p:cNvSpPr/>
            <p:nvPr/>
          </p:nvSpPr>
          <p:spPr>
            <a:xfrm>
              <a:off x="5480271" y="-455835"/>
              <a:ext cx="143122" cy="13040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8" name="Google Shape;392;p10">
              <a:extLst>
                <a:ext uri="{FF2B5EF4-FFF2-40B4-BE49-F238E27FC236}">
                  <a16:creationId xmlns:a16="http://schemas.microsoft.com/office/drawing/2014/main" id="{7BFD969D-ADE2-B795-7D0D-62F42BB0DC87}"/>
                </a:ext>
              </a:extLst>
            </p:cNvPr>
            <p:cNvSpPr/>
            <p:nvPr/>
          </p:nvSpPr>
          <p:spPr>
            <a:xfrm>
              <a:off x="7013941" y="-468954"/>
              <a:ext cx="474489"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2</a:t>
              </a:r>
              <a:endParaRPr lang="en-GB" sz="1000" noProof="0" dirty="0">
                <a:latin typeface="Arial" panose="020B0604020202020204" pitchFamily="34" charset="0"/>
                <a:ea typeface="Calibri"/>
                <a:cs typeface="Arial" panose="020B0604020202020204" pitchFamily="34" charset="0"/>
                <a:sym typeface="Calibri"/>
              </a:endParaRPr>
            </a:p>
          </p:txBody>
        </p:sp>
        <p:sp>
          <p:nvSpPr>
            <p:cNvPr id="49" name="Rectangle 48">
              <a:extLst>
                <a:ext uri="{FF2B5EF4-FFF2-40B4-BE49-F238E27FC236}">
                  <a16:creationId xmlns:a16="http://schemas.microsoft.com/office/drawing/2014/main" id="{DF486B76-0F4D-7B84-E83A-641C25F71819}"/>
                </a:ext>
              </a:extLst>
            </p:cNvPr>
            <p:cNvSpPr/>
            <p:nvPr/>
          </p:nvSpPr>
          <p:spPr>
            <a:xfrm>
              <a:off x="6810308" y="-455835"/>
              <a:ext cx="143122" cy="13040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0" name="Rectangle 49">
              <a:extLst>
                <a:ext uri="{FF2B5EF4-FFF2-40B4-BE49-F238E27FC236}">
                  <a16:creationId xmlns:a16="http://schemas.microsoft.com/office/drawing/2014/main" id="{D993B56C-CD55-C2DE-4EB3-34B54D925D8E}"/>
                </a:ext>
              </a:extLst>
            </p:cNvPr>
            <p:cNvSpPr/>
            <p:nvPr/>
          </p:nvSpPr>
          <p:spPr>
            <a:xfrm>
              <a:off x="6626240" y="-455835"/>
              <a:ext cx="143122" cy="13040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1" name="Google Shape;392;p10">
              <a:extLst>
                <a:ext uri="{FF2B5EF4-FFF2-40B4-BE49-F238E27FC236}">
                  <a16:creationId xmlns:a16="http://schemas.microsoft.com/office/drawing/2014/main" id="{80979D62-EDEC-2B8E-B464-3FD84878BAC1}"/>
                </a:ext>
              </a:extLst>
            </p:cNvPr>
            <p:cNvSpPr/>
            <p:nvPr/>
          </p:nvSpPr>
          <p:spPr>
            <a:xfrm>
              <a:off x="8189598" y="-468954"/>
              <a:ext cx="474489"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3</a:t>
              </a:r>
              <a:endParaRPr lang="en-GB" sz="1000" noProof="0" dirty="0">
                <a:latin typeface="Arial" panose="020B0604020202020204" pitchFamily="34" charset="0"/>
                <a:ea typeface="Calibri"/>
                <a:cs typeface="Arial" panose="020B0604020202020204" pitchFamily="34" charset="0"/>
                <a:sym typeface="Calibri"/>
              </a:endParaRPr>
            </a:p>
          </p:txBody>
        </p:sp>
        <p:sp>
          <p:nvSpPr>
            <p:cNvPr id="52" name="Rectangle 51">
              <a:extLst>
                <a:ext uri="{FF2B5EF4-FFF2-40B4-BE49-F238E27FC236}">
                  <a16:creationId xmlns:a16="http://schemas.microsoft.com/office/drawing/2014/main" id="{AF8F9B99-23AD-2E0C-888F-986E8ABED365}"/>
                </a:ext>
              </a:extLst>
            </p:cNvPr>
            <p:cNvSpPr/>
            <p:nvPr/>
          </p:nvSpPr>
          <p:spPr>
            <a:xfrm>
              <a:off x="7985965" y="-455835"/>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3" name="Rectangle 52">
              <a:extLst>
                <a:ext uri="{FF2B5EF4-FFF2-40B4-BE49-F238E27FC236}">
                  <a16:creationId xmlns:a16="http://schemas.microsoft.com/office/drawing/2014/main" id="{DF89A410-B6FB-33A9-E996-9C30B6D6C579}"/>
                </a:ext>
              </a:extLst>
            </p:cNvPr>
            <p:cNvSpPr/>
            <p:nvPr/>
          </p:nvSpPr>
          <p:spPr>
            <a:xfrm>
              <a:off x="7801897" y="-455835"/>
              <a:ext cx="143122" cy="1304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54" name="Google Shape;392;p10">
            <a:extLst>
              <a:ext uri="{FF2B5EF4-FFF2-40B4-BE49-F238E27FC236}">
                <a16:creationId xmlns:a16="http://schemas.microsoft.com/office/drawing/2014/main" id="{20AA58F5-A4E8-5A8D-5498-40F848C2C10D}"/>
              </a:ext>
            </a:extLst>
          </p:cNvPr>
          <p:cNvSpPr/>
          <p:nvPr/>
        </p:nvSpPr>
        <p:spPr>
          <a:xfrm>
            <a:off x="4769863" y="1578294"/>
            <a:ext cx="1788951"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solidFill>
                  <a:schemeClr val="accent1"/>
                </a:solidFill>
                <a:latin typeface="Arial" panose="020B0604020202020204" pitchFamily="34" charset="0"/>
                <a:ea typeface="Calibri"/>
                <a:cs typeface="Arial" panose="020B0604020202020204" pitchFamily="34" charset="0"/>
                <a:sym typeface="Calibri"/>
              </a:rPr>
              <a:t>Cohort F</a:t>
            </a:r>
            <a:r>
              <a:rPr lang="en-GB" sz="1000" b="1" baseline="30000" noProof="0" dirty="0">
                <a:solidFill>
                  <a:schemeClr val="accent1"/>
                </a:solidFill>
                <a:latin typeface="Arial" panose="020B0604020202020204" pitchFamily="34" charset="0"/>
                <a:ea typeface="Calibri"/>
                <a:cs typeface="Arial" panose="020B0604020202020204" pitchFamily="34" charset="0"/>
                <a:sym typeface="Calibri"/>
              </a:rPr>
              <a:t>c</a:t>
            </a:r>
            <a:r>
              <a:rPr lang="en-GB" sz="1000" b="1" noProof="0" dirty="0">
                <a:solidFill>
                  <a:schemeClr val="accent1"/>
                </a:solidFill>
                <a:latin typeface="Arial" panose="020B0604020202020204" pitchFamily="34" charset="0"/>
                <a:ea typeface="Calibri"/>
                <a:cs typeface="Arial" panose="020B0604020202020204" pitchFamily="34" charset="0"/>
                <a:sym typeface="Calibri"/>
              </a:rPr>
              <a:t> – 20 mg BID (n=39)</a:t>
            </a:r>
            <a:endParaRPr lang="en-GB" sz="1000" noProof="0" dirty="0">
              <a:solidFill>
                <a:schemeClr val="accent1"/>
              </a:solidFill>
              <a:latin typeface="Arial" panose="020B0604020202020204" pitchFamily="34" charset="0"/>
              <a:ea typeface="Calibri"/>
              <a:cs typeface="Arial" panose="020B0604020202020204" pitchFamily="34" charset="0"/>
              <a:sym typeface="Calibri"/>
            </a:endParaRPr>
          </a:p>
        </p:txBody>
      </p:sp>
      <p:sp>
        <p:nvSpPr>
          <p:cNvPr id="57" name="Google Shape;392;p10">
            <a:extLst>
              <a:ext uri="{FF2B5EF4-FFF2-40B4-BE49-F238E27FC236}">
                <a16:creationId xmlns:a16="http://schemas.microsoft.com/office/drawing/2014/main" id="{691940F1-7262-2AA6-180E-2E072AD390DE}"/>
              </a:ext>
            </a:extLst>
          </p:cNvPr>
          <p:cNvSpPr/>
          <p:nvPr/>
        </p:nvSpPr>
        <p:spPr>
          <a:xfrm>
            <a:off x="2567004" y="989453"/>
            <a:ext cx="3238066" cy="25391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400" b="1" noProof="0" dirty="0">
                <a:latin typeface="Arial" panose="020B0604020202020204" pitchFamily="34" charset="0"/>
                <a:ea typeface="Calibri"/>
                <a:cs typeface="Arial" panose="020B0604020202020204" pitchFamily="34" charset="0"/>
                <a:sym typeface="Calibri"/>
              </a:rPr>
              <a:t>Most frequent TRAEs (≥ 10% of total)</a:t>
            </a:r>
            <a:r>
              <a:rPr lang="en-GB" sz="1400" b="1" baseline="30000" noProof="0" dirty="0">
                <a:latin typeface="Arial" panose="020B0604020202020204" pitchFamily="34" charset="0"/>
                <a:ea typeface="Calibri"/>
                <a:cs typeface="Arial" panose="020B0604020202020204" pitchFamily="34" charset="0"/>
                <a:sym typeface="Calibri"/>
              </a:rPr>
              <a:t>a</a:t>
            </a:r>
            <a:endParaRPr lang="en-GB" sz="1400" baseline="30000" noProof="0" dirty="0">
              <a:latin typeface="Arial" panose="020B0604020202020204" pitchFamily="34" charset="0"/>
              <a:ea typeface="Calibri"/>
              <a:cs typeface="Arial" panose="020B0604020202020204" pitchFamily="34" charset="0"/>
              <a:sym typeface="Calibri"/>
            </a:endParaRPr>
          </a:p>
        </p:txBody>
      </p:sp>
      <p:grpSp>
        <p:nvGrpSpPr>
          <p:cNvPr id="89" name="Group 88">
            <a:extLst>
              <a:ext uri="{FF2B5EF4-FFF2-40B4-BE49-F238E27FC236}">
                <a16:creationId xmlns:a16="http://schemas.microsoft.com/office/drawing/2014/main" id="{07B2FFCA-7977-C955-D01E-E5291E8176AA}"/>
              </a:ext>
            </a:extLst>
          </p:cNvPr>
          <p:cNvGrpSpPr/>
          <p:nvPr/>
        </p:nvGrpSpPr>
        <p:grpSpPr>
          <a:xfrm>
            <a:off x="2206800" y="1627184"/>
            <a:ext cx="2664296" cy="3959894"/>
            <a:chOff x="7773684" y="1627184"/>
            <a:chExt cx="2664296" cy="3959894"/>
          </a:xfrm>
        </p:grpSpPr>
        <p:graphicFrame>
          <p:nvGraphicFramePr>
            <p:cNvPr id="58" name="Chart 57">
              <a:extLst>
                <a:ext uri="{FF2B5EF4-FFF2-40B4-BE49-F238E27FC236}">
                  <a16:creationId xmlns:a16="http://schemas.microsoft.com/office/drawing/2014/main" id="{ECB2A0A0-EB9A-1AAD-18A2-6E3782AFEE54}"/>
                </a:ext>
              </a:extLst>
            </p:cNvPr>
            <p:cNvGraphicFramePr/>
            <p:nvPr>
              <p:extLst>
                <p:ext uri="{D42A27DB-BD31-4B8C-83A1-F6EECF244321}">
                  <p14:modId xmlns:p14="http://schemas.microsoft.com/office/powerpoint/2010/main" val="1587181397"/>
                </p:ext>
              </p:extLst>
            </p:nvPr>
          </p:nvGraphicFramePr>
          <p:xfrm>
            <a:off x="7773684" y="1627184"/>
            <a:ext cx="2664296" cy="3959894"/>
          </p:xfrm>
          <a:graphic>
            <a:graphicData uri="http://schemas.openxmlformats.org/drawingml/2006/chart">
              <c:chart xmlns:c="http://schemas.openxmlformats.org/drawingml/2006/chart" xmlns:r="http://schemas.openxmlformats.org/officeDocument/2006/relationships" r:id="rId4"/>
            </a:graphicData>
          </a:graphic>
        </p:graphicFrame>
        <p:sp>
          <p:nvSpPr>
            <p:cNvPr id="59" name="Google Shape;392;p10">
              <a:extLst>
                <a:ext uri="{FF2B5EF4-FFF2-40B4-BE49-F238E27FC236}">
                  <a16:creationId xmlns:a16="http://schemas.microsoft.com/office/drawing/2014/main" id="{46553CC7-2680-B745-7476-C6B51471B629}"/>
                </a:ext>
              </a:extLst>
            </p:cNvPr>
            <p:cNvSpPr/>
            <p:nvPr/>
          </p:nvSpPr>
          <p:spPr>
            <a:xfrm>
              <a:off x="10203153" y="4939006"/>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3</a:t>
              </a:r>
            </a:p>
          </p:txBody>
        </p:sp>
        <p:sp>
          <p:nvSpPr>
            <p:cNvPr id="60" name="Google Shape;392;p10">
              <a:extLst>
                <a:ext uri="{FF2B5EF4-FFF2-40B4-BE49-F238E27FC236}">
                  <a16:creationId xmlns:a16="http://schemas.microsoft.com/office/drawing/2014/main" id="{683AF2DA-5BC9-852E-95EA-C2C3BCC9FAF0}"/>
                </a:ext>
              </a:extLst>
            </p:cNvPr>
            <p:cNvSpPr/>
            <p:nvPr/>
          </p:nvSpPr>
          <p:spPr>
            <a:xfrm>
              <a:off x="10166160" y="4528004"/>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6</a:t>
              </a:r>
            </a:p>
          </p:txBody>
        </p:sp>
        <p:sp>
          <p:nvSpPr>
            <p:cNvPr id="61" name="Google Shape;392;p10">
              <a:extLst>
                <a:ext uri="{FF2B5EF4-FFF2-40B4-BE49-F238E27FC236}">
                  <a16:creationId xmlns:a16="http://schemas.microsoft.com/office/drawing/2014/main" id="{7F1DF14D-FC68-54CF-596F-E9655D0935BD}"/>
                </a:ext>
              </a:extLst>
            </p:cNvPr>
            <p:cNvSpPr/>
            <p:nvPr/>
          </p:nvSpPr>
          <p:spPr>
            <a:xfrm>
              <a:off x="10039735" y="3900350"/>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15</a:t>
              </a:r>
            </a:p>
          </p:txBody>
        </p:sp>
        <p:sp>
          <p:nvSpPr>
            <p:cNvPr id="62" name="Google Shape;392;p10">
              <a:extLst>
                <a:ext uri="{FF2B5EF4-FFF2-40B4-BE49-F238E27FC236}">
                  <a16:creationId xmlns:a16="http://schemas.microsoft.com/office/drawing/2014/main" id="{333C9B12-25DE-1B00-A977-CBB10705840A}"/>
                </a:ext>
              </a:extLst>
            </p:cNvPr>
            <p:cNvSpPr/>
            <p:nvPr/>
          </p:nvSpPr>
          <p:spPr>
            <a:xfrm>
              <a:off x="9990041" y="5149286"/>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6</a:t>
              </a:r>
            </a:p>
          </p:txBody>
        </p:sp>
        <p:sp>
          <p:nvSpPr>
            <p:cNvPr id="63" name="Google Shape;392;p10">
              <a:extLst>
                <a:ext uri="{FF2B5EF4-FFF2-40B4-BE49-F238E27FC236}">
                  <a16:creationId xmlns:a16="http://schemas.microsoft.com/office/drawing/2014/main" id="{276306F0-2867-35F8-234A-D8D34E3A2320}"/>
                </a:ext>
              </a:extLst>
            </p:cNvPr>
            <p:cNvSpPr/>
            <p:nvPr/>
          </p:nvSpPr>
          <p:spPr>
            <a:xfrm>
              <a:off x="9871992" y="494537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10</a:t>
              </a:r>
            </a:p>
          </p:txBody>
        </p:sp>
        <p:sp>
          <p:nvSpPr>
            <p:cNvPr id="64" name="Google Shape;392;p10">
              <a:extLst>
                <a:ext uri="{FF2B5EF4-FFF2-40B4-BE49-F238E27FC236}">
                  <a16:creationId xmlns:a16="http://schemas.microsoft.com/office/drawing/2014/main" id="{94701751-FF79-D3D9-3B30-59FBE27768FA}"/>
                </a:ext>
              </a:extLst>
            </p:cNvPr>
            <p:cNvSpPr/>
            <p:nvPr/>
          </p:nvSpPr>
          <p:spPr>
            <a:xfrm>
              <a:off x="9768338" y="4738284"/>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65" name="Google Shape;392;p10">
              <a:extLst>
                <a:ext uri="{FF2B5EF4-FFF2-40B4-BE49-F238E27FC236}">
                  <a16:creationId xmlns:a16="http://schemas.microsoft.com/office/drawing/2014/main" id="{90B34D46-006C-BA50-205F-BA3049D9413C}"/>
                </a:ext>
              </a:extLst>
            </p:cNvPr>
            <p:cNvSpPr/>
            <p:nvPr/>
          </p:nvSpPr>
          <p:spPr>
            <a:xfrm>
              <a:off x="9770183" y="4528004"/>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66" name="Google Shape;392;p10">
              <a:extLst>
                <a:ext uri="{FF2B5EF4-FFF2-40B4-BE49-F238E27FC236}">
                  <a16:creationId xmlns:a16="http://schemas.microsoft.com/office/drawing/2014/main" id="{20075E38-FE6E-19B6-2027-FB6124396457}"/>
                </a:ext>
              </a:extLst>
            </p:cNvPr>
            <p:cNvSpPr/>
            <p:nvPr/>
          </p:nvSpPr>
          <p:spPr>
            <a:xfrm>
              <a:off x="9725670" y="431453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16</a:t>
              </a:r>
            </a:p>
          </p:txBody>
        </p:sp>
        <p:sp>
          <p:nvSpPr>
            <p:cNvPr id="67" name="Google Shape;392;p10">
              <a:extLst>
                <a:ext uri="{FF2B5EF4-FFF2-40B4-BE49-F238E27FC236}">
                  <a16:creationId xmlns:a16="http://schemas.microsoft.com/office/drawing/2014/main" id="{DC3990A4-AD86-9B03-1326-4128A8B79A4E}"/>
                </a:ext>
              </a:extLst>
            </p:cNvPr>
            <p:cNvSpPr/>
            <p:nvPr/>
          </p:nvSpPr>
          <p:spPr>
            <a:xfrm>
              <a:off x="9731410" y="4107444"/>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16</a:t>
              </a:r>
            </a:p>
          </p:txBody>
        </p:sp>
        <p:sp>
          <p:nvSpPr>
            <p:cNvPr id="68" name="Google Shape;392;p10">
              <a:extLst>
                <a:ext uri="{FF2B5EF4-FFF2-40B4-BE49-F238E27FC236}">
                  <a16:creationId xmlns:a16="http://schemas.microsoft.com/office/drawing/2014/main" id="{5F6BDDD0-47D2-FE6E-2F31-A1474D9DB64A}"/>
                </a:ext>
              </a:extLst>
            </p:cNvPr>
            <p:cNvSpPr/>
            <p:nvPr/>
          </p:nvSpPr>
          <p:spPr>
            <a:xfrm>
              <a:off x="9709909" y="3897164"/>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17</a:t>
              </a:r>
            </a:p>
          </p:txBody>
        </p:sp>
        <p:sp>
          <p:nvSpPr>
            <p:cNvPr id="69" name="Google Shape;392;p10">
              <a:extLst>
                <a:ext uri="{FF2B5EF4-FFF2-40B4-BE49-F238E27FC236}">
                  <a16:creationId xmlns:a16="http://schemas.microsoft.com/office/drawing/2014/main" id="{63F5C72C-9EA8-2B50-1107-BACD89B0C939}"/>
                </a:ext>
              </a:extLst>
            </p:cNvPr>
            <p:cNvSpPr/>
            <p:nvPr/>
          </p:nvSpPr>
          <p:spPr>
            <a:xfrm>
              <a:off x="9775363" y="3683697"/>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15</a:t>
              </a:r>
            </a:p>
          </p:txBody>
        </p:sp>
        <p:sp>
          <p:nvSpPr>
            <p:cNvPr id="70" name="Google Shape;392;p10">
              <a:extLst>
                <a:ext uri="{FF2B5EF4-FFF2-40B4-BE49-F238E27FC236}">
                  <a16:creationId xmlns:a16="http://schemas.microsoft.com/office/drawing/2014/main" id="{5F322BC1-EC3C-F070-DC1D-E0CE19B38628}"/>
                </a:ext>
              </a:extLst>
            </p:cNvPr>
            <p:cNvSpPr/>
            <p:nvPr/>
          </p:nvSpPr>
          <p:spPr>
            <a:xfrm>
              <a:off x="9709909" y="3473417"/>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17</a:t>
              </a:r>
            </a:p>
          </p:txBody>
        </p:sp>
        <p:sp>
          <p:nvSpPr>
            <p:cNvPr id="71" name="Google Shape;392;p10">
              <a:extLst>
                <a:ext uri="{FF2B5EF4-FFF2-40B4-BE49-F238E27FC236}">
                  <a16:creationId xmlns:a16="http://schemas.microsoft.com/office/drawing/2014/main" id="{A2629B9C-71B4-D0D5-E593-77EBA7A8F7ED}"/>
                </a:ext>
              </a:extLst>
            </p:cNvPr>
            <p:cNvSpPr/>
            <p:nvPr/>
          </p:nvSpPr>
          <p:spPr>
            <a:xfrm>
              <a:off x="9825443" y="3266322"/>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14</a:t>
              </a:r>
            </a:p>
          </p:txBody>
        </p:sp>
        <p:sp>
          <p:nvSpPr>
            <p:cNvPr id="72" name="Google Shape;392;p10">
              <a:extLst>
                <a:ext uri="{FF2B5EF4-FFF2-40B4-BE49-F238E27FC236}">
                  <a16:creationId xmlns:a16="http://schemas.microsoft.com/office/drawing/2014/main" id="{B4344941-28C3-F70D-06C2-CFB7D787A415}"/>
                </a:ext>
              </a:extLst>
            </p:cNvPr>
            <p:cNvSpPr/>
            <p:nvPr/>
          </p:nvSpPr>
          <p:spPr>
            <a:xfrm>
              <a:off x="9757189" y="3065600"/>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16</a:t>
              </a:r>
            </a:p>
          </p:txBody>
        </p:sp>
        <p:sp>
          <p:nvSpPr>
            <p:cNvPr id="73" name="Google Shape;392;p10">
              <a:extLst>
                <a:ext uri="{FF2B5EF4-FFF2-40B4-BE49-F238E27FC236}">
                  <a16:creationId xmlns:a16="http://schemas.microsoft.com/office/drawing/2014/main" id="{BAF86851-3378-7A32-8A55-2B7C420A4274}"/>
                </a:ext>
              </a:extLst>
            </p:cNvPr>
            <p:cNvSpPr/>
            <p:nvPr/>
          </p:nvSpPr>
          <p:spPr>
            <a:xfrm>
              <a:off x="9757189" y="2852134"/>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16</a:t>
              </a:r>
            </a:p>
          </p:txBody>
        </p:sp>
        <p:sp>
          <p:nvSpPr>
            <p:cNvPr id="74" name="Google Shape;392;p10">
              <a:extLst>
                <a:ext uri="{FF2B5EF4-FFF2-40B4-BE49-F238E27FC236}">
                  <a16:creationId xmlns:a16="http://schemas.microsoft.com/office/drawing/2014/main" id="{DBD291CC-DD2F-A6A7-D6E0-8E5E1D04E0D2}"/>
                </a:ext>
              </a:extLst>
            </p:cNvPr>
            <p:cNvSpPr/>
            <p:nvPr/>
          </p:nvSpPr>
          <p:spPr>
            <a:xfrm>
              <a:off x="9675977" y="2641854"/>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19</a:t>
              </a:r>
            </a:p>
          </p:txBody>
        </p:sp>
        <p:sp>
          <p:nvSpPr>
            <p:cNvPr id="75" name="Google Shape;392;p10">
              <a:extLst>
                <a:ext uri="{FF2B5EF4-FFF2-40B4-BE49-F238E27FC236}">
                  <a16:creationId xmlns:a16="http://schemas.microsoft.com/office/drawing/2014/main" id="{079847B4-2144-EECC-02E0-7148E9D9CDC7}"/>
                </a:ext>
              </a:extLst>
            </p:cNvPr>
            <p:cNvSpPr/>
            <p:nvPr/>
          </p:nvSpPr>
          <p:spPr>
            <a:xfrm>
              <a:off x="9675976" y="2431574"/>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b="1" noProof="0" dirty="0">
                  <a:latin typeface="Arial" panose="020B0604020202020204" pitchFamily="34" charset="0"/>
                  <a:ea typeface="Calibri"/>
                  <a:cs typeface="Arial" panose="020B0604020202020204" pitchFamily="34" charset="0"/>
                  <a:sym typeface="Calibri"/>
                </a:rPr>
                <a:t>19</a:t>
              </a:r>
            </a:p>
          </p:txBody>
        </p:sp>
        <p:sp>
          <p:nvSpPr>
            <p:cNvPr id="76" name="Google Shape;392;p10">
              <a:extLst>
                <a:ext uri="{FF2B5EF4-FFF2-40B4-BE49-F238E27FC236}">
                  <a16:creationId xmlns:a16="http://schemas.microsoft.com/office/drawing/2014/main" id="{10567D2D-C676-F26A-82B8-0327DE4772F2}"/>
                </a:ext>
              </a:extLst>
            </p:cNvPr>
            <p:cNvSpPr/>
            <p:nvPr/>
          </p:nvSpPr>
          <p:spPr>
            <a:xfrm>
              <a:off x="9555811" y="2224480"/>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b="1" noProof="0" dirty="0">
                  <a:latin typeface="Arial" panose="020B0604020202020204" pitchFamily="34" charset="0"/>
                  <a:ea typeface="Calibri"/>
                  <a:cs typeface="Arial" panose="020B0604020202020204" pitchFamily="34" charset="0"/>
                  <a:sym typeface="Calibri"/>
                </a:rPr>
                <a:t>25</a:t>
              </a:r>
            </a:p>
          </p:txBody>
        </p:sp>
        <p:sp>
          <p:nvSpPr>
            <p:cNvPr id="77" name="Google Shape;392;p10">
              <a:extLst>
                <a:ext uri="{FF2B5EF4-FFF2-40B4-BE49-F238E27FC236}">
                  <a16:creationId xmlns:a16="http://schemas.microsoft.com/office/drawing/2014/main" id="{1BE651C0-42D4-27BF-4458-BDD9D664B99C}"/>
                </a:ext>
              </a:extLst>
            </p:cNvPr>
            <p:cNvSpPr/>
            <p:nvPr/>
          </p:nvSpPr>
          <p:spPr>
            <a:xfrm>
              <a:off x="8976320" y="2020572"/>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49</a:t>
              </a:r>
            </a:p>
          </p:txBody>
        </p:sp>
        <p:sp>
          <p:nvSpPr>
            <p:cNvPr id="78" name="Google Shape;392;p10">
              <a:extLst>
                <a:ext uri="{FF2B5EF4-FFF2-40B4-BE49-F238E27FC236}">
                  <a16:creationId xmlns:a16="http://schemas.microsoft.com/office/drawing/2014/main" id="{8E08935A-FF42-B07F-21A1-0E2E5674398A}"/>
                </a:ext>
              </a:extLst>
            </p:cNvPr>
            <p:cNvSpPr/>
            <p:nvPr/>
          </p:nvSpPr>
          <p:spPr>
            <a:xfrm>
              <a:off x="8204619" y="181347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b="1" noProof="0" dirty="0">
                  <a:latin typeface="Arial" panose="020B0604020202020204" pitchFamily="34" charset="0"/>
                  <a:ea typeface="Calibri"/>
                  <a:cs typeface="Arial" panose="020B0604020202020204" pitchFamily="34" charset="0"/>
                  <a:sym typeface="Calibri"/>
                </a:rPr>
                <a:t>84</a:t>
              </a:r>
            </a:p>
          </p:txBody>
        </p:sp>
        <p:sp>
          <p:nvSpPr>
            <p:cNvPr id="84" name="Google Shape;392;p10">
              <a:extLst>
                <a:ext uri="{FF2B5EF4-FFF2-40B4-BE49-F238E27FC236}">
                  <a16:creationId xmlns:a16="http://schemas.microsoft.com/office/drawing/2014/main" id="{6051CC3E-128D-28C0-8CE0-6D020AF3D5C9}"/>
                </a:ext>
              </a:extLst>
            </p:cNvPr>
            <p:cNvSpPr/>
            <p:nvPr/>
          </p:nvSpPr>
          <p:spPr>
            <a:xfrm>
              <a:off x="9965195" y="4732487"/>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5</a:t>
              </a:r>
            </a:p>
          </p:txBody>
        </p:sp>
        <p:sp>
          <p:nvSpPr>
            <p:cNvPr id="85" name="Google Shape;392;p10">
              <a:extLst>
                <a:ext uri="{FF2B5EF4-FFF2-40B4-BE49-F238E27FC236}">
                  <a16:creationId xmlns:a16="http://schemas.microsoft.com/office/drawing/2014/main" id="{C936924B-DE49-DDB7-8028-A560AC0F5547}"/>
                </a:ext>
              </a:extLst>
            </p:cNvPr>
            <p:cNvSpPr/>
            <p:nvPr/>
          </p:nvSpPr>
          <p:spPr>
            <a:xfrm>
              <a:off x="9892003" y="4319881"/>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solidFill>
                    <a:schemeClr val="bg1"/>
                  </a:solidFill>
                  <a:latin typeface="Arial" panose="020B0604020202020204" pitchFamily="34" charset="0"/>
                  <a:ea typeface="Calibri"/>
                  <a:cs typeface="Arial" panose="020B0604020202020204" pitchFamily="34" charset="0"/>
                  <a:sym typeface="Calibri"/>
                </a:rPr>
                <a:t>3</a:t>
              </a:r>
            </a:p>
          </p:txBody>
        </p:sp>
        <p:sp>
          <p:nvSpPr>
            <p:cNvPr id="86" name="Google Shape;392;p10">
              <a:extLst>
                <a:ext uri="{FF2B5EF4-FFF2-40B4-BE49-F238E27FC236}">
                  <a16:creationId xmlns:a16="http://schemas.microsoft.com/office/drawing/2014/main" id="{58561124-A723-0422-CA8E-97FA2C6E7E11}"/>
                </a:ext>
              </a:extLst>
            </p:cNvPr>
            <p:cNvSpPr/>
            <p:nvPr/>
          </p:nvSpPr>
          <p:spPr>
            <a:xfrm>
              <a:off x="9917403" y="3691231"/>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solidFill>
                    <a:schemeClr val="bg1"/>
                  </a:solidFill>
                  <a:latin typeface="Arial" panose="020B0604020202020204" pitchFamily="34" charset="0"/>
                  <a:ea typeface="Calibri"/>
                  <a:cs typeface="Arial" panose="020B0604020202020204" pitchFamily="34" charset="0"/>
                  <a:sym typeface="Calibri"/>
                </a:rPr>
                <a:t>1</a:t>
              </a:r>
            </a:p>
          </p:txBody>
        </p:sp>
        <p:sp>
          <p:nvSpPr>
            <p:cNvPr id="87" name="Google Shape;392;p10">
              <a:extLst>
                <a:ext uri="{FF2B5EF4-FFF2-40B4-BE49-F238E27FC236}">
                  <a16:creationId xmlns:a16="http://schemas.microsoft.com/office/drawing/2014/main" id="{419A5175-8A22-20D3-6B32-65C2E9CFA28F}"/>
                </a:ext>
              </a:extLst>
            </p:cNvPr>
            <p:cNvSpPr/>
            <p:nvPr/>
          </p:nvSpPr>
          <p:spPr>
            <a:xfrm>
              <a:off x="9958678" y="3278481"/>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solidFill>
                    <a:schemeClr val="bg1"/>
                  </a:solidFill>
                  <a:latin typeface="Arial" panose="020B0604020202020204" pitchFamily="34" charset="0"/>
                  <a:ea typeface="Calibri"/>
                  <a:cs typeface="Arial" panose="020B0604020202020204" pitchFamily="34" charset="0"/>
                  <a:sym typeface="Calibri"/>
                </a:rPr>
                <a:t>1</a:t>
              </a:r>
            </a:p>
          </p:txBody>
        </p:sp>
      </p:grpSp>
      <p:sp>
        <p:nvSpPr>
          <p:cNvPr id="90" name="Google Shape;392;p10">
            <a:extLst>
              <a:ext uri="{FF2B5EF4-FFF2-40B4-BE49-F238E27FC236}">
                <a16:creationId xmlns:a16="http://schemas.microsoft.com/office/drawing/2014/main" id="{986D6925-4265-0B62-E5C3-3D5981A016E4}"/>
              </a:ext>
            </a:extLst>
          </p:cNvPr>
          <p:cNvSpPr/>
          <p:nvPr/>
        </p:nvSpPr>
        <p:spPr>
          <a:xfrm>
            <a:off x="2296274" y="5359188"/>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100</a:t>
            </a:r>
          </a:p>
        </p:txBody>
      </p:sp>
      <p:sp>
        <p:nvSpPr>
          <p:cNvPr id="91" name="Google Shape;392;p10">
            <a:extLst>
              <a:ext uri="{FF2B5EF4-FFF2-40B4-BE49-F238E27FC236}">
                <a16:creationId xmlns:a16="http://schemas.microsoft.com/office/drawing/2014/main" id="{5E9A41AA-5A55-926C-7449-B6BC689C5332}"/>
              </a:ext>
            </a:extLst>
          </p:cNvPr>
          <p:cNvSpPr/>
          <p:nvPr/>
        </p:nvSpPr>
        <p:spPr>
          <a:xfrm>
            <a:off x="3409436" y="5359188"/>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50</a:t>
            </a:r>
          </a:p>
        </p:txBody>
      </p:sp>
      <p:sp>
        <p:nvSpPr>
          <p:cNvPr id="92" name="Google Shape;392;p10">
            <a:extLst>
              <a:ext uri="{FF2B5EF4-FFF2-40B4-BE49-F238E27FC236}">
                <a16:creationId xmlns:a16="http://schemas.microsoft.com/office/drawing/2014/main" id="{003F77E3-085F-BA56-A0CC-90321DFB305E}"/>
              </a:ext>
            </a:extLst>
          </p:cNvPr>
          <p:cNvSpPr/>
          <p:nvPr/>
        </p:nvSpPr>
        <p:spPr>
          <a:xfrm>
            <a:off x="4543692" y="5359188"/>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lnSpc>
                <a:spcPct val="114000"/>
              </a:lnSpc>
            </a:pPr>
            <a:r>
              <a:rPr lang="en-GB" sz="900" noProof="0" dirty="0">
                <a:latin typeface="Arial" panose="020B0604020202020204" pitchFamily="34" charset="0"/>
                <a:ea typeface="Calibri"/>
                <a:cs typeface="Arial" panose="020B0604020202020204" pitchFamily="34" charset="0"/>
                <a:sym typeface="Calibri"/>
              </a:rPr>
              <a:t>0</a:t>
            </a:r>
          </a:p>
        </p:txBody>
      </p:sp>
      <p:sp>
        <p:nvSpPr>
          <p:cNvPr id="3" name="TextBox 2">
            <a:extLst>
              <a:ext uri="{FF2B5EF4-FFF2-40B4-BE49-F238E27FC236}">
                <a16:creationId xmlns:a16="http://schemas.microsoft.com/office/drawing/2014/main" id="{137235D8-6CD2-84E8-66C0-6BA8D5CE36EB}"/>
              </a:ext>
            </a:extLst>
          </p:cNvPr>
          <p:cNvSpPr txBox="1"/>
          <p:nvPr/>
        </p:nvSpPr>
        <p:spPr>
          <a:xfrm>
            <a:off x="4223629" y="5414720"/>
            <a:ext cx="880369" cy="246221"/>
          </a:xfrm>
          <a:prstGeom prst="rect">
            <a:avLst/>
          </a:prstGeom>
          <a:noFill/>
        </p:spPr>
        <p:txBody>
          <a:bodyPr wrap="none" rtlCol="0">
            <a:spAutoFit/>
          </a:bodyPr>
          <a:lstStyle/>
          <a:p>
            <a:r>
              <a:rPr lang="en-GB" sz="1000" dirty="0">
                <a:latin typeface="Arial" panose="020B0604020202020204" pitchFamily="34" charset="0"/>
                <a:ea typeface="Calibri"/>
                <a:cs typeface="Arial" panose="020B0604020202020204" pitchFamily="34" charset="0"/>
              </a:rPr>
              <a:t>Patients (%)</a:t>
            </a:r>
          </a:p>
        </p:txBody>
      </p:sp>
    </p:spTree>
    <p:extLst>
      <p:ext uri="{BB962C8B-B14F-4D97-AF65-F5344CB8AC3E}">
        <p14:creationId xmlns:p14="http://schemas.microsoft.com/office/powerpoint/2010/main" val="3714530154"/>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14206</TotalTime>
  <Words>6913</Words>
  <Application>Microsoft Office PowerPoint</Application>
  <PresentationFormat>Widescreen</PresentationFormat>
  <Paragraphs>1084</Paragraphs>
  <Slides>28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Aileron</vt:lpstr>
      <vt:lpstr>Aptos</vt:lpstr>
      <vt:lpstr>Arial</vt:lpstr>
      <vt:lpstr>Calibri</vt:lpstr>
      <vt:lpstr>Lucida Grande</vt:lpstr>
      <vt:lpstr>PT Sans Narrow</vt:lpstr>
      <vt:lpstr>Roboto</vt:lpstr>
      <vt:lpstr>System Font Regular</vt:lpstr>
      <vt:lpstr>Thème Office</vt:lpstr>
      <vt:lpstr>PowerPoint Presentation</vt:lpstr>
      <vt:lpstr>lung connect  Oncogene-addicted nsclc highlights from ASCO 2025 </vt:lpstr>
      <vt:lpstr>Developed by LUNG COnnect</vt:lpstr>
      <vt:lpstr>Clinical takeaways</vt:lpstr>
      <vt:lpstr>Educational objectives</vt:lpstr>
      <vt:lpstr>SOHO-01: Safety and efficacy of sevabertinib in patients with advanced HER2-mutant NSCLC who were pretreated but naïve to HER2-targeted therapy or had not received any treatment for advanced disease</vt:lpstr>
      <vt:lpstr>Soho-01: background1-5 and study design6</vt:lpstr>
      <vt:lpstr>Soho-01: efficacy results</vt:lpstr>
      <vt:lpstr>Soho-01: safety results</vt:lpstr>
      <vt:lpstr>Soho-01: summary</vt:lpstr>
      <vt:lpstr>SOHO-02: Phase 3 trial of BAY 2927088 in patients with locally advanced or metastatic NSCLC with HER2-activating mutations</vt:lpstr>
      <vt:lpstr>Soho-02: background and study design</vt:lpstr>
      <vt:lpstr>Savolitinib combined with osimertinib versus chemotherapy in EGFR-mutant and MET-amplification advanced NSCLC after disease progression on EGFR TKI: Results from a randomised Phase 3 SACHI study</vt:lpstr>
      <vt:lpstr>sachi: background and study design</vt:lpstr>
      <vt:lpstr>sachi: efficacy results</vt:lpstr>
      <vt:lpstr>sachi: safety results</vt:lpstr>
      <vt:lpstr>sachi: summary</vt:lpstr>
      <vt:lpstr>Sacituzumab tirumotecan in patients with previously treated advanced EGFR-mutated NSCLC: Results from the randomised OptiTROP-Lung03 study</vt:lpstr>
      <vt:lpstr>Optitrop-lung03: background and study design</vt:lpstr>
      <vt:lpstr>Optitrop-lung03: efficacy results</vt:lpstr>
      <vt:lpstr>Optitrop-lung03: safety results</vt:lpstr>
      <vt:lpstr>Optitrop-lung03: summary</vt:lpstr>
      <vt:lpstr>Patritumab deruxtecan in resistant EGFR-mutated advanced NSCLC after a third-generation EGFR TKI: The Phase 3 HERTHENA-Lung02 study</vt:lpstr>
      <vt:lpstr>Herthena-lung02: background and study design</vt:lpstr>
      <vt:lpstr>Herthena-lung02: efficacy results</vt:lpstr>
      <vt:lpstr>Herthena-lung02: safety results</vt:lpstr>
      <vt:lpstr>Herthena-lung02: summary1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560</cp:revision>
  <cp:lastPrinted>2017-02-15T09:54:46Z</cp:lastPrinted>
  <dcterms:created xsi:type="dcterms:W3CDTF">2016-10-14T09:38:18Z</dcterms:created>
  <dcterms:modified xsi:type="dcterms:W3CDTF">2025-06-05T16:09:08Z</dcterms:modified>
</cp:coreProperties>
</file>